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5" r:id="rId2"/>
  </p:sldMasterIdLst>
  <p:notesMasterIdLst>
    <p:notesMasterId r:id="rId156"/>
  </p:notesMasterIdLst>
  <p:handoutMasterIdLst>
    <p:handoutMasterId r:id="rId157"/>
  </p:handoutMasterIdLst>
  <p:sldIdLst>
    <p:sldId id="256" r:id="rId3"/>
    <p:sldId id="399" r:id="rId4"/>
    <p:sldId id="400" r:id="rId5"/>
    <p:sldId id="401" r:id="rId6"/>
    <p:sldId id="451" r:id="rId7"/>
    <p:sldId id="452" r:id="rId8"/>
    <p:sldId id="453" r:id="rId9"/>
    <p:sldId id="454" r:id="rId10"/>
    <p:sldId id="455" r:id="rId11"/>
    <p:sldId id="456" r:id="rId12"/>
    <p:sldId id="257" r:id="rId13"/>
    <p:sldId id="261" r:id="rId14"/>
    <p:sldId id="396" r:id="rId15"/>
    <p:sldId id="258" r:id="rId16"/>
    <p:sldId id="259" r:id="rId17"/>
    <p:sldId id="260"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397" r:id="rId38"/>
    <p:sldId id="448" r:id="rId39"/>
    <p:sldId id="449"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402"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98"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Lst>
  <p:sldSz cx="9906000" cy="6858000" type="A4"/>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12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611188"/>
          </a:xfrm>
          <a:prstGeom prst="rect">
            <a:avLst/>
          </a:prstGeom>
        </p:spPr>
        <p:txBody>
          <a:bodyPr vert="horz" lIns="91440" tIns="45720" rIns="91440" bIns="45720" rtlCol="0"/>
          <a:lstStyle>
            <a:lvl1pPr algn="r">
              <a:defRPr sz="1200"/>
            </a:lvl1pPr>
          </a:lstStyle>
          <a:p>
            <a:fld id="{BA70279E-2D11-4076-A41D-C289B61ADC35}" type="datetimeFigureOut">
              <a:rPr lang="ko-KR" altLang="en-US" smtClean="0"/>
              <a:t>2025-11-03</a:t>
            </a:fld>
            <a:endParaRPr lang="ko-KR" altLang="en-US"/>
          </a:p>
        </p:txBody>
      </p:sp>
      <p:sp>
        <p:nvSpPr>
          <p:cNvPr id="4" name="바닥글 개체 틀 3"/>
          <p:cNvSpPr>
            <a:spLocks noGrp="1"/>
          </p:cNvSpPr>
          <p:nvPr>
            <p:ph type="ftr" sz="quarter" idx="2"/>
          </p:nvPr>
        </p:nvSpPr>
        <p:spPr>
          <a:xfrm>
            <a:off x="0" y="11580813"/>
            <a:ext cx="2971800" cy="6111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11580813"/>
            <a:ext cx="2971800" cy="611187"/>
          </a:xfrm>
          <a:prstGeom prst="rect">
            <a:avLst/>
          </a:prstGeom>
        </p:spPr>
        <p:txBody>
          <a:bodyPr vert="horz" lIns="91440" tIns="45720" rIns="91440" bIns="45720" rtlCol="0" anchor="b"/>
          <a:lstStyle>
            <a:lvl1pPr algn="r">
              <a:defRPr sz="1200"/>
            </a:lvl1pPr>
          </a:lstStyle>
          <a:p>
            <a:fld id="{2EFB673D-DF93-485F-9B0E-20D5F3865000}" type="slidenum">
              <a:rPr lang="ko-KR" altLang="en-US" smtClean="0"/>
              <a:t>‹#›</a:t>
            </a:fld>
            <a:endParaRPr lang="ko-KR" altLang="en-US"/>
          </a:p>
        </p:txBody>
      </p:sp>
    </p:spTree>
    <p:extLst>
      <p:ext uri="{BB962C8B-B14F-4D97-AF65-F5344CB8AC3E}">
        <p14:creationId xmlns:p14="http://schemas.microsoft.com/office/powerpoint/2010/main" val="2778534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3155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FD071-86E8-9206-BAF5-DB47B6885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5F922-2DC5-DBF5-DC3F-62FA4622A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C12C6-909D-995F-1369-3CA1066994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65353F-1AA1-35B0-7A2A-C4CADE7DE706}"/>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752569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91A02-6C0D-62F9-24ED-BE94E8E13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4BD2A-E27F-7D82-2EC3-97CDC57C7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8446D-51DF-830E-A0A2-31CEBAA9B6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7BB3A-1D5C-5D8A-BDDC-F51BB3A483B0}"/>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6061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EA7AC-D4E7-00AD-816E-CEC7D6BD8C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282F6D-78EC-5379-B9EC-29BDB3031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5271E-E01F-9752-BD37-DFAED3F4D3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9E2F70-B15F-F5D0-4159-B9EC9BF6F4FB}"/>
              </a:ext>
            </a:extLst>
          </p:cNvPr>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26488733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0640-47E5-B455-43B8-4A609EE90C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81560-0C3A-0AC7-2EFC-DA41885DBA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64BCD7-170B-7ED6-1DD2-08E4FDCE6C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4717E1-5445-C2BC-EB66-975997B94708}"/>
              </a:ext>
            </a:extLst>
          </p:cNvPr>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2862348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670176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51971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28749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892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564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5386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121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045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51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051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430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431169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377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253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184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목차1">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62264C8-0216-0BB1-C868-488D05E9AAF3}"/>
              </a:ext>
            </a:extLst>
          </p:cNvPr>
          <p:cNvPicPr>
            <a:picLocks noChangeAspect="1"/>
          </p:cNvPicPr>
          <p:nvPr userDrawn="1"/>
        </p:nvPicPr>
        <p:blipFill>
          <a:blip r:embed="rId2"/>
          <a:stretch>
            <a:fillRect/>
          </a:stretch>
        </p:blipFill>
        <p:spPr>
          <a:xfrm>
            <a:off x="551" y="0"/>
            <a:ext cx="9904899" cy="6858000"/>
          </a:xfrm>
          <a:prstGeom prst="rect">
            <a:avLst/>
          </a:prstGeom>
        </p:spPr>
      </p:pic>
      <p:sp>
        <p:nvSpPr>
          <p:cNvPr id="2" name="Date Placeholder 1"/>
          <p:cNvSpPr>
            <a:spLocks noGrp="1"/>
          </p:cNvSpPr>
          <p:nvPr>
            <p:ph type="dt" sz="half" idx="10"/>
          </p:nvPr>
        </p:nvSpPr>
        <p:spPr/>
        <p:txBody>
          <a:bodyPr/>
          <a:lstStyle>
            <a:lvl1pPr>
              <a:defRPr>
                <a:latin typeface="맑은 고딕" panose="020B0503020000020004" pitchFamily="50" charset="-127"/>
                <a:ea typeface="맑은 고딕" panose="020B0503020000020004" pitchFamily="50" charset="-127"/>
              </a:defRPr>
            </a:lvl1pPr>
          </a:lstStyle>
          <a:p>
            <a:fld id="{2702946B-C15E-4CCD-8D71-30238E75BEF7}" type="datetime1">
              <a:rPr lang="en-US" altLang="ko-KR" smtClean="0"/>
              <a:pPr/>
              <a:t>11/3/2025</a:t>
            </a:fld>
            <a:endParaRPr lang="en-US" dirty="0"/>
          </a:p>
        </p:txBody>
      </p:sp>
      <p:sp>
        <p:nvSpPr>
          <p:cNvPr id="3" name="Footer Placeholder 2"/>
          <p:cNvSpPr>
            <a:spLocks noGrp="1"/>
          </p:cNvSpPr>
          <p:nvPr>
            <p:ph type="ftr" sz="quarter" idx="11"/>
          </p:nvPr>
        </p:nvSpPr>
        <p:spPr/>
        <p:txBody>
          <a:bodyPr/>
          <a:lstStyle>
            <a:lvl1pPr>
              <a:defRPr>
                <a:latin typeface="맑은 고딕" panose="020B0503020000020004" pitchFamily="50" charset="-127"/>
                <a:ea typeface="맑은 고딕" panose="020B0503020000020004" pitchFamily="50" charset="-127"/>
              </a:defRPr>
            </a:lvl1pPr>
          </a:lstStyle>
          <a:p>
            <a:r>
              <a:rPr lang="ko-KR" altLang="en-US"/>
              <a:t>㈜바인드소프트</a:t>
            </a:r>
            <a:endParaRPr lang="en-US" dirty="0"/>
          </a:p>
        </p:txBody>
      </p:sp>
      <p:sp>
        <p:nvSpPr>
          <p:cNvPr id="4" name="Slide Number Placeholder 3"/>
          <p:cNvSpPr>
            <a:spLocks noGrp="1"/>
          </p:cNvSpPr>
          <p:nvPr>
            <p:ph type="sldNum" sz="quarter" idx="12"/>
          </p:nvPr>
        </p:nvSpPr>
        <p:spPr/>
        <p:txBody>
          <a:bodyPr/>
          <a:lstStyle>
            <a:lvl1pPr>
              <a:defRPr>
                <a:latin typeface="맑은 고딕" panose="020B0503020000020004" pitchFamily="50" charset="-127"/>
                <a:ea typeface="맑은 고딕" panose="020B0503020000020004" pitchFamily="50" charset="-127"/>
              </a:defRPr>
            </a:lvl1pPr>
          </a:lstStyle>
          <a:p>
            <a:fld id="{48F63A3B-78C7-47BE-AE5E-E10140E04643}" type="slidenum">
              <a:rPr lang="en-US" smtClean="0"/>
              <a:pPr/>
              <a:t>‹#›</a:t>
            </a:fld>
            <a:endParaRPr lang="en-US" dirty="0"/>
          </a:p>
        </p:txBody>
      </p:sp>
      <p:cxnSp>
        <p:nvCxnSpPr>
          <p:cNvPr id="7" name="직선 연결선 6">
            <a:extLst>
              <a:ext uri="{FF2B5EF4-FFF2-40B4-BE49-F238E27FC236}">
                <a16:creationId xmlns:a16="http://schemas.microsoft.com/office/drawing/2014/main" id="{E3F22F86-9BE3-07E2-A6EF-CF2CD03499D9}"/>
              </a:ext>
            </a:extLst>
          </p:cNvPr>
          <p:cNvCxnSpPr>
            <a:cxnSpLocks/>
          </p:cNvCxnSpPr>
          <p:nvPr userDrawn="1"/>
        </p:nvCxnSpPr>
        <p:spPr>
          <a:xfrm>
            <a:off x="1262534" y="3016955"/>
            <a:ext cx="7405217" cy="0"/>
          </a:xfrm>
          <a:prstGeom prst="line">
            <a:avLst/>
          </a:prstGeom>
          <a:ln w="25400">
            <a:gradFill flip="none" rotWithShape="1">
              <a:gsLst>
                <a:gs pos="0">
                  <a:schemeClr val="accent1">
                    <a:lumMod val="5000"/>
                    <a:lumOff val="95000"/>
                    <a:alpha val="0"/>
                  </a:schemeClr>
                </a:gs>
                <a:gs pos="47000">
                  <a:schemeClr val="bg1">
                    <a:lumMod val="65000"/>
                  </a:schemeClr>
                </a:gs>
              </a:gsLst>
              <a:lin ang="10800000" scaled="1"/>
              <a:tileRect/>
            </a:gradFill>
            <a:prstDash val="solid"/>
          </a:ln>
        </p:spPr>
        <p:style>
          <a:lnRef idx="1">
            <a:schemeClr val="accent1"/>
          </a:lnRef>
          <a:fillRef idx="0">
            <a:schemeClr val="accent1"/>
          </a:fillRef>
          <a:effectRef idx="0">
            <a:schemeClr val="accent1"/>
          </a:effectRef>
          <a:fontRef idx="minor">
            <a:schemeClr val="tx1"/>
          </a:fontRef>
        </p:style>
      </p:cxnSp>
      <p:grpSp>
        <p:nvGrpSpPr>
          <p:cNvPr id="8" name="그룹 7">
            <a:extLst>
              <a:ext uri="{FF2B5EF4-FFF2-40B4-BE49-F238E27FC236}">
                <a16:creationId xmlns:a16="http://schemas.microsoft.com/office/drawing/2014/main" id="{554CCCB2-9A4B-6972-C627-A7AA42C40561}"/>
              </a:ext>
            </a:extLst>
          </p:cNvPr>
          <p:cNvGrpSpPr/>
          <p:nvPr userDrawn="1"/>
        </p:nvGrpSpPr>
        <p:grpSpPr>
          <a:xfrm>
            <a:off x="541594" y="1946897"/>
            <a:ext cx="1018474" cy="1090581"/>
            <a:chOff x="2496339" y="3062826"/>
            <a:chExt cx="527077" cy="564395"/>
          </a:xfrm>
        </p:grpSpPr>
        <p:sp>
          <p:nvSpPr>
            <p:cNvPr id="9" name="사각형: 둥근 위쪽 모서리 8">
              <a:extLst>
                <a:ext uri="{FF2B5EF4-FFF2-40B4-BE49-F238E27FC236}">
                  <a16:creationId xmlns:a16="http://schemas.microsoft.com/office/drawing/2014/main" id="{4A8DC458-FB0C-7EB9-1FFF-DB823542E8B1}"/>
                </a:ext>
              </a:extLst>
            </p:cNvPr>
            <p:cNvSpPr/>
            <p:nvPr/>
          </p:nvSpPr>
          <p:spPr>
            <a:xfrm>
              <a:off x="2496339" y="3062826"/>
              <a:ext cx="527077" cy="564395"/>
            </a:xfrm>
            <a:prstGeom prst="round2SameRect">
              <a:avLst>
                <a:gd name="adj1" fmla="val 6547"/>
                <a:gd name="adj2" fmla="val 0"/>
              </a:avLst>
            </a:prstGeom>
            <a:gradFill>
              <a:gsLst>
                <a:gs pos="0">
                  <a:srgbClr val="0987B9"/>
                </a:gs>
                <a:gs pos="100000">
                  <a:srgbClr val="027F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10" name="사각형: 둥근 위쪽 모서리 9">
              <a:extLst>
                <a:ext uri="{FF2B5EF4-FFF2-40B4-BE49-F238E27FC236}">
                  <a16:creationId xmlns:a16="http://schemas.microsoft.com/office/drawing/2014/main" id="{96B83DA6-6682-5504-E8AF-BF3153B62CDC}"/>
                </a:ext>
              </a:extLst>
            </p:cNvPr>
            <p:cNvSpPr/>
            <p:nvPr/>
          </p:nvSpPr>
          <p:spPr>
            <a:xfrm flipH="1">
              <a:off x="2496339" y="3062826"/>
              <a:ext cx="527076" cy="564395"/>
            </a:xfrm>
            <a:prstGeom prst="round2SameRect">
              <a:avLst>
                <a:gd name="adj1" fmla="val 6547"/>
                <a:gd name="adj2" fmla="val 0"/>
              </a:avLst>
            </a:prstGeom>
            <a:gradFill flip="none" rotWithShape="1">
              <a:gsLst>
                <a:gs pos="56000">
                  <a:schemeClr val="bg1">
                    <a:alpha val="0"/>
                  </a:schemeClr>
                </a:gs>
                <a:gs pos="0">
                  <a:schemeClr val="bg1">
                    <a:alpha val="4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grpSp>
      <p:sp>
        <p:nvSpPr>
          <p:cNvPr id="14" name="제목 13"/>
          <p:cNvSpPr>
            <a:spLocks noGrp="1"/>
          </p:cNvSpPr>
          <p:nvPr>
            <p:ph type="title"/>
          </p:nvPr>
        </p:nvSpPr>
        <p:spPr>
          <a:xfrm>
            <a:off x="1655156" y="1829405"/>
            <a:ext cx="8543925" cy="1325563"/>
          </a:xfrm>
        </p:spPr>
        <p:txBody>
          <a:bodyPr>
            <a:normAutofit/>
          </a:bodyPr>
          <a:lstStyle>
            <a:lvl1pPr>
              <a:defRPr sz="4770">
                <a:latin typeface="맑은 고딕" panose="020B0503020000020004" pitchFamily="50" charset="-127"/>
                <a:ea typeface="맑은 고딕" panose="020B0503020000020004" pitchFamily="50" charset="-127"/>
              </a:defRPr>
            </a:lvl1pPr>
          </a:lstStyle>
          <a:p>
            <a:r>
              <a:rPr lang="ko-KR" altLang="en-US" dirty="0"/>
              <a:t>마스터 제목 스타일 편집</a:t>
            </a:r>
            <a:endParaRPr lang="en-US" dirty="0"/>
          </a:p>
        </p:txBody>
      </p:sp>
      <p:sp>
        <p:nvSpPr>
          <p:cNvPr id="18" name="텍스트 개체 틀 17"/>
          <p:cNvSpPr>
            <a:spLocks noGrp="1"/>
          </p:cNvSpPr>
          <p:nvPr>
            <p:ph type="body" sz="quarter" idx="13" hasCustomPrompt="1"/>
          </p:nvPr>
        </p:nvSpPr>
        <p:spPr>
          <a:xfrm>
            <a:off x="679355" y="2098916"/>
            <a:ext cx="742950" cy="786539"/>
          </a:xfrm>
        </p:spPr>
        <p:txBody>
          <a:bodyPr>
            <a:noAutofit/>
          </a:bodyPr>
          <a:lstStyle>
            <a:lvl1pPr marL="0" indent="0" algn="ctr" defTabSz="914400" rtl="0" eaLnBrk="1" latinLnBrk="0" hangingPunct="1">
              <a:spcBef>
                <a:spcPts val="800"/>
              </a:spcBef>
              <a:buNone/>
              <a:defRPr lang="ko-KR" altLang="en-US" sz="5850" kern="1200" dirty="0" smtClean="0">
                <a:ln>
                  <a:solidFill>
                    <a:schemeClr val="bg1">
                      <a:alpha val="0"/>
                    </a:schemeClr>
                  </a:solidFill>
                </a:ln>
                <a:solidFill>
                  <a:prstClr val="white"/>
                </a:solidFill>
                <a:latin typeface="맑은 고딕" panose="020B0503020000020004" pitchFamily="50" charset="-127"/>
                <a:ea typeface="맑은 고딕" panose="020B0503020000020004" pitchFamily="50" charset="-127"/>
                <a:cs typeface="+mn-cs"/>
              </a:defRPr>
            </a:lvl1pPr>
            <a:lvl2pPr marL="0" algn="ctr" defTabSz="914400" rtl="0" eaLnBrk="1" latinLnBrk="0" hangingPunct="1">
              <a:spcBef>
                <a:spcPts val="800"/>
              </a:spcBef>
              <a:defRPr lang="ko-KR" altLang="en-US" sz="5850" kern="1200" dirty="0" smtClean="0">
                <a:ln>
                  <a:solidFill>
                    <a:schemeClr val="bg1">
                      <a:alpha val="0"/>
                    </a:schemeClr>
                  </a:solidFill>
                </a:ln>
                <a:solidFill>
                  <a:prstClr val="white"/>
                </a:solidFill>
                <a:latin typeface="KoPub바탕체 Bold" pitchFamily="18" charset="-127"/>
                <a:ea typeface="KoPub바탕체 Bold" pitchFamily="18" charset="-127"/>
                <a:cs typeface="+mn-cs"/>
              </a:defRPr>
            </a:lvl2pPr>
            <a:lvl3pPr marL="0" algn="ctr" defTabSz="914400" rtl="0" eaLnBrk="1" latinLnBrk="0" hangingPunct="1">
              <a:spcBef>
                <a:spcPts val="800"/>
              </a:spcBef>
              <a:defRPr lang="ko-KR" altLang="en-US" sz="5850" kern="1200" dirty="0" smtClean="0">
                <a:ln>
                  <a:solidFill>
                    <a:schemeClr val="bg1">
                      <a:alpha val="0"/>
                    </a:schemeClr>
                  </a:solidFill>
                </a:ln>
                <a:solidFill>
                  <a:prstClr val="white"/>
                </a:solidFill>
                <a:latin typeface="KoPub바탕체 Bold" pitchFamily="18" charset="-127"/>
                <a:ea typeface="KoPub바탕체 Bold" pitchFamily="18" charset="-127"/>
                <a:cs typeface="+mn-cs"/>
              </a:defRPr>
            </a:lvl3pPr>
            <a:lvl4pPr marL="0" algn="ctr" defTabSz="914400" rtl="0" eaLnBrk="1" latinLnBrk="0" hangingPunct="1">
              <a:spcBef>
                <a:spcPts val="800"/>
              </a:spcBef>
              <a:defRPr lang="ko-KR" altLang="en-US" sz="5850" kern="1200" dirty="0" smtClean="0">
                <a:ln>
                  <a:solidFill>
                    <a:schemeClr val="bg1">
                      <a:alpha val="0"/>
                    </a:schemeClr>
                  </a:solidFill>
                </a:ln>
                <a:solidFill>
                  <a:prstClr val="white"/>
                </a:solidFill>
                <a:latin typeface="KoPub바탕체 Bold" pitchFamily="18" charset="-127"/>
                <a:ea typeface="KoPub바탕체 Bold" pitchFamily="18" charset="-127"/>
                <a:cs typeface="+mn-cs"/>
              </a:defRPr>
            </a:lvl4pPr>
            <a:lvl5pPr marL="0" algn="ctr" defTabSz="914400" rtl="0" eaLnBrk="1" latinLnBrk="0" hangingPunct="1">
              <a:spcBef>
                <a:spcPts val="800"/>
              </a:spcBef>
              <a:defRPr lang="en-US" sz="5850" kern="1200" dirty="0">
                <a:ln>
                  <a:solidFill>
                    <a:schemeClr val="bg1">
                      <a:alpha val="0"/>
                    </a:schemeClr>
                  </a:solidFill>
                </a:ln>
                <a:solidFill>
                  <a:prstClr val="white"/>
                </a:solidFill>
                <a:latin typeface="KoPub바탕체 Bold" pitchFamily="18" charset="-127"/>
                <a:ea typeface="KoPub바탕체 Bold" pitchFamily="18" charset="-127"/>
                <a:cs typeface="+mn-cs"/>
              </a:defRPr>
            </a:lvl5pPr>
          </a:lstStyle>
          <a:p>
            <a:pPr lvl="0"/>
            <a:r>
              <a:rPr lang="en-US" altLang="ko-KR" dirty="0"/>
              <a:t>N</a:t>
            </a:r>
            <a:endParaRPr lang="en-US" dirty="0"/>
          </a:p>
        </p:txBody>
      </p:sp>
    </p:spTree>
    <p:extLst>
      <p:ext uri="{BB962C8B-B14F-4D97-AF65-F5344CB8AC3E}">
        <p14:creationId xmlns:p14="http://schemas.microsoft.com/office/powerpoint/2010/main" val="9968717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글">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latin typeface="맑은 고딕" panose="020B0503020000020004" pitchFamily="50" charset="-127"/>
                <a:ea typeface="맑은 고딕" panose="020B0503020000020004" pitchFamily="50" charset="-127"/>
              </a:defRPr>
            </a:lvl1pPr>
          </a:lstStyle>
          <a:p>
            <a:fld id="{89B5779F-F0D7-4F06-AE5B-1D7CD4C3EBD2}" type="datetime1">
              <a:rPr lang="en-US" altLang="ko-KR" smtClean="0"/>
              <a:pPr/>
              <a:t>11/3/2025</a:t>
            </a:fld>
            <a:endParaRPr lang="en-US" dirty="0"/>
          </a:p>
        </p:txBody>
      </p:sp>
      <p:sp>
        <p:nvSpPr>
          <p:cNvPr id="6" name="Footer Placeholder 5"/>
          <p:cNvSpPr>
            <a:spLocks noGrp="1"/>
          </p:cNvSpPr>
          <p:nvPr>
            <p:ph type="ftr" sz="quarter" idx="11"/>
          </p:nvPr>
        </p:nvSpPr>
        <p:spPr/>
        <p:txBody>
          <a:bodyPr/>
          <a:lstStyle>
            <a:lvl1pPr>
              <a:defRPr>
                <a:latin typeface="맑은 고딕" panose="020B0503020000020004" pitchFamily="50" charset="-127"/>
                <a:ea typeface="맑은 고딕" panose="020B0503020000020004" pitchFamily="50" charset="-127"/>
              </a:defRPr>
            </a:lvl1pPr>
          </a:lstStyle>
          <a:p>
            <a:r>
              <a:rPr lang="ko-KR" altLang="en-US"/>
              <a:t>㈜바인드소프트</a:t>
            </a:r>
            <a:endParaRPr lang="en-US" dirty="0"/>
          </a:p>
        </p:txBody>
      </p:sp>
      <p:sp>
        <p:nvSpPr>
          <p:cNvPr id="7" name="Slide Number Placeholder 6"/>
          <p:cNvSpPr>
            <a:spLocks noGrp="1"/>
          </p:cNvSpPr>
          <p:nvPr>
            <p:ph type="sldNum" sz="quarter" idx="12"/>
          </p:nvPr>
        </p:nvSpPr>
        <p:spPr/>
        <p:txBody>
          <a:bodyPr/>
          <a:lstStyle>
            <a:lvl1pPr>
              <a:defRPr>
                <a:latin typeface="맑은 고딕" panose="020B0503020000020004" pitchFamily="50" charset="-127"/>
                <a:ea typeface="맑은 고딕" panose="020B0503020000020004" pitchFamily="50" charset="-127"/>
              </a:defRPr>
            </a:lvl1pPr>
          </a:lstStyle>
          <a:p>
            <a:fld id="{48F63A3B-78C7-47BE-AE5E-E10140E04643}" type="slidenum">
              <a:rPr lang="en-US" smtClean="0"/>
              <a:pPr/>
              <a:t>‹#›</a:t>
            </a:fld>
            <a:endParaRPr lang="en-US" dirty="0"/>
          </a:p>
        </p:txBody>
      </p:sp>
      <p:pic>
        <p:nvPicPr>
          <p:cNvPr id="8" name="그림 7" descr="스크린샷, 테이블이(가) 표시된 사진&#10;&#10;자동 생성된 설명">
            <a:extLst>
              <a:ext uri="{FF2B5EF4-FFF2-40B4-BE49-F238E27FC236}">
                <a16:creationId xmlns:a16="http://schemas.microsoft.com/office/drawing/2014/main" id="{6196D423-98BF-17B2-1764-BFB05449ABB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86112"/>
          <a:stretch/>
        </p:blipFill>
        <p:spPr>
          <a:xfrm>
            <a:off x="0" y="74"/>
            <a:ext cx="9906000" cy="819077"/>
          </a:xfrm>
          <a:prstGeom prst="rect">
            <a:avLst/>
          </a:prstGeom>
        </p:spPr>
      </p:pic>
      <p:sp>
        <p:nvSpPr>
          <p:cNvPr id="29" name="텍스트 개체 틀 21"/>
          <p:cNvSpPr>
            <a:spLocks noGrp="1"/>
          </p:cNvSpPr>
          <p:nvPr>
            <p:ph type="body" sz="quarter" idx="14"/>
          </p:nvPr>
        </p:nvSpPr>
        <p:spPr>
          <a:xfrm>
            <a:off x="457198" y="918392"/>
            <a:ext cx="8767763" cy="5437959"/>
          </a:xfrm>
        </p:spPr>
        <p:txBody>
          <a:bodyPr/>
          <a:lstStyle>
            <a:lvl1pPr>
              <a:buClr>
                <a:schemeClr val="bg2">
                  <a:lumMod val="50000"/>
                </a:schemeClr>
              </a:buClr>
              <a:defRPr>
                <a:latin typeface="맑은 고딕" panose="020B0503020000020004" pitchFamily="50" charset="-127"/>
                <a:ea typeface="맑은 고딕" panose="020B0503020000020004" pitchFamily="50" charset="-127"/>
              </a:defRPr>
            </a:lvl1pPr>
            <a:lvl2pPr>
              <a:buClr>
                <a:srgbClr val="FF3300"/>
              </a:buClr>
              <a:defRPr>
                <a:latin typeface="맑은 고딕" panose="020B0503020000020004" pitchFamily="50" charset="-127"/>
                <a:ea typeface="맑은 고딕" panose="020B0503020000020004" pitchFamily="50" charset="-127"/>
              </a:defRPr>
            </a:lvl2pPr>
            <a:lvl3pPr>
              <a:defRPr>
                <a:latin typeface="맑은 고딕" panose="020B0503020000020004" pitchFamily="50" charset="-127"/>
                <a:ea typeface="맑은 고딕" panose="020B0503020000020004" pitchFamily="50" charset="-127"/>
              </a:defRPr>
            </a:lvl3pPr>
            <a:lvl4pPr>
              <a:defRPr>
                <a:latin typeface="맑은 고딕" panose="020B0503020000020004" pitchFamily="50" charset="-127"/>
                <a:ea typeface="맑은 고딕" panose="020B0503020000020004" pitchFamily="50" charset="-127"/>
              </a:defRPr>
            </a:lvl4pPr>
            <a:lvl5pPr>
              <a:defRPr>
                <a:latin typeface="맑은 고딕" panose="020B0503020000020004" pitchFamily="50" charset="-127"/>
                <a:ea typeface="맑은 고딕" panose="020B0503020000020004" pitchFamily="50" charset="-127"/>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3" name="제목 1">
            <a:extLst>
              <a:ext uri="{FF2B5EF4-FFF2-40B4-BE49-F238E27FC236}">
                <a16:creationId xmlns:a16="http://schemas.microsoft.com/office/drawing/2014/main" id="{AD1E398C-0443-9750-C8BF-D06471F890BC}"/>
              </a:ext>
            </a:extLst>
          </p:cNvPr>
          <p:cNvSpPr>
            <a:spLocks noGrp="1"/>
          </p:cNvSpPr>
          <p:nvPr>
            <p:ph type="title"/>
          </p:nvPr>
        </p:nvSpPr>
        <p:spPr>
          <a:xfrm>
            <a:off x="1231123" y="136524"/>
            <a:ext cx="6985778" cy="501649"/>
          </a:xfrm>
        </p:spPr>
        <p:txBody>
          <a:bodyPr/>
          <a:lstStyle>
            <a:lvl1pPr>
              <a:defRPr>
                <a:latin typeface="맑은 고딕" panose="020B0503020000020004" pitchFamily="50" charset="-127"/>
                <a:ea typeface="맑은 고딕" panose="020B0503020000020004" pitchFamily="50" charset="-127"/>
              </a:defRPr>
            </a:lvl1pPr>
          </a:lstStyle>
          <a:p>
            <a:r>
              <a:rPr lang="ko-KR" altLang="en-US" dirty="0"/>
              <a:t>마스터 제목 스타일 편집</a:t>
            </a:r>
            <a:endParaRPr lang="en-US" dirty="0"/>
          </a:p>
        </p:txBody>
      </p:sp>
    </p:spTree>
    <p:extLst>
      <p:ext uri="{BB962C8B-B14F-4D97-AF65-F5344CB8AC3E}">
        <p14:creationId xmlns:p14="http://schemas.microsoft.com/office/powerpoint/2010/main" val="41537483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목차 표지">
    <p:spTree>
      <p:nvGrpSpPr>
        <p:cNvPr id="1" name=""/>
        <p:cNvGrpSpPr/>
        <p:nvPr/>
      </p:nvGrpSpPr>
      <p:grpSpPr>
        <a:xfrm>
          <a:off x="0" y="0"/>
          <a:ext cx="0" cy="0"/>
          <a:chOff x="0" y="0"/>
          <a:chExt cx="0" cy="0"/>
        </a:xfrm>
      </p:grpSpPr>
      <p:pic>
        <p:nvPicPr>
          <p:cNvPr id="6" name="그림 5" descr="장난감이(가) 표시된 사진&#10;&#10;자동 생성된 설명">
            <a:extLst>
              <a:ext uri="{FF2B5EF4-FFF2-40B4-BE49-F238E27FC236}">
                <a16:creationId xmlns:a16="http://schemas.microsoft.com/office/drawing/2014/main" id="{2F08EDFA-65BB-4ABF-2DF0-44FE20FDD432}"/>
              </a:ext>
            </a:extLst>
          </p:cNvPr>
          <p:cNvPicPr>
            <a:picLocks noChangeAspect="1"/>
          </p:cNvPicPr>
          <p:nvPr userDrawn="1"/>
        </p:nvPicPr>
        <p:blipFill>
          <a:blip r:embed="rId2"/>
          <a:stretch>
            <a:fillRect/>
          </a:stretch>
        </p:blipFill>
        <p:spPr>
          <a:xfrm>
            <a:off x="2551176" y="1766753"/>
            <a:ext cx="7354824" cy="5090105"/>
          </a:xfrm>
          <a:prstGeom prst="rect">
            <a:avLst/>
          </a:prstGeom>
        </p:spPr>
      </p:pic>
      <p:sp>
        <p:nvSpPr>
          <p:cNvPr id="3" name="Date Placeholder 2"/>
          <p:cNvSpPr>
            <a:spLocks noGrp="1"/>
          </p:cNvSpPr>
          <p:nvPr>
            <p:ph type="dt" sz="half" idx="10"/>
          </p:nvPr>
        </p:nvSpPr>
        <p:spPr/>
        <p:txBody>
          <a:bodyPr/>
          <a:lstStyle>
            <a:lvl1pPr>
              <a:defRPr>
                <a:latin typeface="맑은 고딕" panose="020B0503020000020004" pitchFamily="50" charset="-127"/>
                <a:ea typeface="맑은 고딕" panose="020B0503020000020004" pitchFamily="50" charset="-127"/>
              </a:defRPr>
            </a:lvl1pPr>
          </a:lstStyle>
          <a:p>
            <a:fld id="{3B939D98-E7F4-488F-844C-CA2D558E16B4}" type="datetime1">
              <a:rPr lang="en-US" altLang="ko-KR" smtClean="0"/>
              <a:pPr/>
              <a:t>11/3/2025</a:t>
            </a:fld>
            <a:endParaRPr lang="en-US" dirty="0"/>
          </a:p>
        </p:txBody>
      </p:sp>
      <p:sp>
        <p:nvSpPr>
          <p:cNvPr id="4" name="Footer Placeholder 3"/>
          <p:cNvSpPr>
            <a:spLocks noGrp="1"/>
          </p:cNvSpPr>
          <p:nvPr>
            <p:ph type="ftr" sz="quarter" idx="11"/>
          </p:nvPr>
        </p:nvSpPr>
        <p:spPr/>
        <p:txBody>
          <a:bodyPr/>
          <a:lstStyle>
            <a:lvl1pPr>
              <a:defRPr>
                <a:latin typeface="맑은 고딕" panose="020B0503020000020004" pitchFamily="50" charset="-127"/>
                <a:ea typeface="맑은 고딕" panose="020B0503020000020004" pitchFamily="50" charset="-127"/>
              </a:defRPr>
            </a:lvl1pPr>
          </a:lstStyle>
          <a:p>
            <a:r>
              <a:rPr lang="ko-KR" altLang="en-US"/>
              <a:t>㈜바인드소프트</a:t>
            </a:r>
            <a:endParaRPr lang="en-US" dirty="0"/>
          </a:p>
        </p:txBody>
      </p:sp>
      <p:sp>
        <p:nvSpPr>
          <p:cNvPr id="5" name="Slide Number Placeholder 4"/>
          <p:cNvSpPr>
            <a:spLocks noGrp="1"/>
          </p:cNvSpPr>
          <p:nvPr>
            <p:ph type="sldNum" sz="quarter" idx="12"/>
          </p:nvPr>
        </p:nvSpPr>
        <p:spPr/>
        <p:txBody>
          <a:bodyPr/>
          <a:lstStyle>
            <a:lvl1pPr>
              <a:defRPr>
                <a:latin typeface="맑은 고딕" panose="020B0503020000020004" pitchFamily="50" charset="-127"/>
                <a:ea typeface="맑은 고딕" panose="020B0503020000020004" pitchFamily="50" charset="-127"/>
              </a:defRPr>
            </a:lvl1pPr>
          </a:lstStyle>
          <a:p>
            <a:fld id="{48F63A3B-78C7-47BE-AE5E-E10140E04643}" type="slidenum">
              <a:rPr lang="en-US" smtClean="0"/>
              <a:pPr/>
              <a:t>‹#›</a:t>
            </a:fld>
            <a:endParaRPr lang="en-US" dirty="0"/>
          </a:p>
        </p:txBody>
      </p:sp>
      <p:sp>
        <p:nvSpPr>
          <p:cNvPr id="7" name="TextBox 6">
            <a:extLst>
              <a:ext uri="{FF2B5EF4-FFF2-40B4-BE49-F238E27FC236}">
                <a16:creationId xmlns:a16="http://schemas.microsoft.com/office/drawing/2014/main" id="{308289D5-1D99-AD07-D166-DC46F35941CB}"/>
              </a:ext>
            </a:extLst>
          </p:cNvPr>
          <p:cNvSpPr txBox="1"/>
          <p:nvPr userDrawn="1"/>
        </p:nvSpPr>
        <p:spPr>
          <a:xfrm>
            <a:off x="455644" y="623386"/>
            <a:ext cx="1567737" cy="800219"/>
          </a:xfrm>
          <a:prstGeom prst="rect">
            <a:avLst/>
          </a:prstGeom>
          <a:noFill/>
        </p:spPr>
        <p:txBody>
          <a:bodyPr wrap="none" lIns="0" tIns="0" rIns="0" bIns="0" rtlCol="0" anchor="ctr" anchorCtr="0">
            <a:spAutoFit/>
          </a:bodyPr>
          <a:lstStyle/>
          <a:p>
            <a:pPr>
              <a:spcBef>
                <a:spcPts val="867"/>
              </a:spcBef>
            </a:pPr>
            <a:r>
              <a:rPr lang="ko-KR" altLang="en-US" sz="52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목 차</a:t>
            </a:r>
          </a:p>
        </p:txBody>
      </p:sp>
    </p:spTree>
    <p:extLst>
      <p:ext uri="{BB962C8B-B14F-4D97-AF65-F5344CB8AC3E}">
        <p14:creationId xmlns:p14="http://schemas.microsoft.com/office/powerpoint/2010/main" val="314846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 y="0"/>
            <a:ext cx="9912556" cy="3046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부제목 2"/>
          <p:cNvSpPr>
            <a:spLocks noGrp="1"/>
          </p:cNvSpPr>
          <p:nvPr>
            <p:ph type="subTitle" idx="1" hasCustomPrompt="1"/>
          </p:nvPr>
        </p:nvSpPr>
        <p:spPr>
          <a:xfrm>
            <a:off x="428498" y="4293096"/>
            <a:ext cx="9049005" cy="850344"/>
          </a:xfrm>
        </p:spPr>
        <p:txBody>
          <a:bodyPr anchor="ctr">
            <a:normAutofit/>
          </a:bodyPr>
          <a:lstStyle>
            <a:lvl1pPr marL="0" indent="0" algn="ctr">
              <a:buNone/>
              <a:defRPr sz="1463" u="none" baseline="0">
                <a:solidFill>
                  <a:schemeClr val="tx1"/>
                </a:solidFill>
                <a:latin typeface="HY견고딕" pitchFamily="18" charset="-127"/>
                <a:ea typeface="HY견고딕" pitchFamily="18" charset="-127"/>
              </a:defRPr>
            </a:lvl1pPr>
            <a:lvl2pPr marL="371475" indent="0" algn="ctr">
              <a:buNone/>
              <a:defRPr>
                <a:solidFill>
                  <a:schemeClr val="tx1">
                    <a:tint val="75000"/>
                  </a:schemeClr>
                </a:solidFill>
              </a:defRPr>
            </a:lvl2pPr>
            <a:lvl3pPr marL="742950" indent="0" algn="ctr">
              <a:buNone/>
              <a:defRPr>
                <a:solidFill>
                  <a:schemeClr val="tx1">
                    <a:tint val="75000"/>
                  </a:schemeClr>
                </a:solidFill>
              </a:defRPr>
            </a:lvl3pPr>
            <a:lvl4pPr marL="1114425" indent="0" algn="ctr">
              <a:buNone/>
              <a:defRPr>
                <a:solidFill>
                  <a:schemeClr val="tx1">
                    <a:tint val="75000"/>
                  </a:schemeClr>
                </a:solidFill>
              </a:defRPr>
            </a:lvl4pPr>
            <a:lvl5pPr marL="1485900" indent="0" algn="ctr">
              <a:buNone/>
              <a:defRPr>
                <a:solidFill>
                  <a:schemeClr val="tx1">
                    <a:tint val="75000"/>
                  </a:schemeClr>
                </a:solidFill>
              </a:defRPr>
            </a:lvl5pPr>
            <a:lvl6pPr marL="1857375" indent="0" algn="ctr">
              <a:buNone/>
              <a:defRPr>
                <a:solidFill>
                  <a:schemeClr val="tx1">
                    <a:tint val="75000"/>
                  </a:schemeClr>
                </a:solidFill>
              </a:defRPr>
            </a:lvl6pPr>
            <a:lvl7pPr marL="2228850" indent="0" algn="ctr">
              <a:buNone/>
              <a:defRPr>
                <a:solidFill>
                  <a:schemeClr val="tx1">
                    <a:tint val="75000"/>
                  </a:schemeClr>
                </a:solidFill>
              </a:defRPr>
            </a:lvl7pPr>
            <a:lvl8pPr marL="2600325" indent="0" algn="ctr">
              <a:buNone/>
              <a:defRPr>
                <a:solidFill>
                  <a:schemeClr val="tx1">
                    <a:tint val="75000"/>
                  </a:schemeClr>
                </a:solidFill>
              </a:defRPr>
            </a:lvl8pPr>
            <a:lvl9pPr marL="2971800" indent="0" algn="ctr">
              <a:buNone/>
              <a:defRPr>
                <a:solidFill>
                  <a:schemeClr val="tx1">
                    <a:tint val="75000"/>
                  </a:schemeClr>
                </a:solidFill>
              </a:defRPr>
            </a:lvl9pPr>
          </a:lstStyle>
          <a:p>
            <a:r>
              <a:rPr lang="ko-KR" altLang="en-US"/>
              <a:t>소단원 및 부제목</a:t>
            </a:r>
            <a:endParaRPr lang="en-US" altLang="ko-KR"/>
          </a:p>
        </p:txBody>
      </p:sp>
      <p:sp>
        <p:nvSpPr>
          <p:cNvPr id="36" name="제목 1"/>
          <p:cNvSpPr txBox="1">
            <a:spLocks/>
          </p:cNvSpPr>
          <p:nvPr/>
        </p:nvSpPr>
        <p:spPr>
          <a:xfrm>
            <a:off x="-6556" y="1"/>
            <a:ext cx="9912556" cy="3046842"/>
          </a:xfrm>
          <a:prstGeom prst="rect">
            <a:avLst/>
          </a:prstGeom>
          <a:gradFill>
            <a:gsLst>
              <a:gs pos="100000">
                <a:schemeClr val="bg1"/>
              </a:gs>
              <a:gs pos="0">
                <a:schemeClr val="bg1">
                  <a:alpha val="0"/>
                </a:schemeClr>
              </a:gs>
            </a:gsLst>
            <a:lin ang="5400000" scaled="0"/>
          </a:gradFill>
        </p:spPr>
        <p:txBody>
          <a:bodyPr vert="horz" lIns="74295" tIns="37148" rIns="74295" bIns="37148" rtlCol="0" anchor="ctr">
            <a:noAutofit/>
          </a:bodyPr>
          <a:lstStyle>
            <a:lvl1pPr algn="ctr" defTabSz="914400" rtl="0" eaLnBrk="1" latinLnBrk="1" hangingPunct="1">
              <a:spcBef>
                <a:spcPct val="0"/>
              </a:spcBef>
              <a:buNone/>
              <a:defRPr sz="3600" b="1" kern="1200"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HY견고딕" pitchFamily="18" charset="-127"/>
                <a:ea typeface="HY견고딕" pitchFamily="18" charset="-127"/>
                <a:cs typeface="+mj-cs"/>
              </a:defRPr>
            </a:lvl1pPr>
          </a:lstStyle>
          <a:p>
            <a:endParaRPr lang="ko-KR" altLang="en-US" sz="2925" dirty="0"/>
          </a:p>
        </p:txBody>
      </p:sp>
      <p:sp>
        <p:nvSpPr>
          <p:cNvPr id="2" name="제목 1"/>
          <p:cNvSpPr>
            <a:spLocks noGrp="1"/>
          </p:cNvSpPr>
          <p:nvPr>
            <p:ph type="ctrTitle" hasCustomPrompt="1"/>
          </p:nvPr>
        </p:nvSpPr>
        <p:spPr>
          <a:xfrm>
            <a:off x="-12898" y="973852"/>
            <a:ext cx="9906000" cy="3024336"/>
          </a:xfrm>
          <a:gradFill>
            <a:gsLst>
              <a:gs pos="100000">
                <a:schemeClr val="bg1">
                  <a:alpha val="79000"/>
                </a:schemeClr>
              </a:gs>
              <a:gs pos="0">
                <a:schemeClr val="bg1">
                  <a:alpha val="0"/>
                </a:schemeClr>
              </a:gs>
            </a:gsLst>
            <a:lin ang="5400000" scaled="0"/>
          </a:gradFill>
        </p:spPr>
        <p:txBody>
          <a:bodyPr wrap="none"/>
          <a:lstStyle>
            <a:lvl1pPr marL="0" marR="0" indent="0" algn="ctr" defTabSz="742950" rtl="0" eaLnBrk="1" fontAlgn="auto" latinLnBrk="1" hangingPunct="1">
              <a:lnSpc>
                <a:spcPct val="100000"/>
              </a:lnSpc>
              <a:spcBef>
                <a:spcPct val="0"/>
              </a:spcBef>
              <a:spcAft>
                <a:spcPts val="0"/>
              </a:spcAft>
              <a:buClrTx/>
              <a:buSzTx/>
              <a:buFontTx/>
              <a:buNone/>
              <a:tabLst/>
              <a:defRPr sz="2925"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defRPr>
            </a:lvl1pPr>
          </a:lstStyle>
          <a:p>
            <a:r>
              <a:rPr lang="en-US" altLang="ko-KR"/>
              <a:t> </a:t>
            </a:r>
            <a:r>
              <a:rPr lang="ko-KR" altLang="en-US"/>
              <a:t>마스터 제목 스타일 편집</a:t>
            </a:r>
            <a:endParaRPr lang="ko-KR" altLang="en-US" dirty="0"/>
          </a:p>
        </p:txBody>
      </p:sp>
      <p:sp>
        <p:nvSpPr>
          <p:cNvPr id="27" name="TextBox 26"/>
          <p:cNvSpPr txBox="1"/>
          <p:nvPr/>
        </p:nvSpPr>
        <p:spPr>
          <a:xfrm>
            <a:off x="433307" y="5628704"/>
            <a:ext cx="8970997" cy="720080"/>
          </a:xfrm>
          <a:prstGeom prst="rect">
            <a:avLst/>
          </a:prstGeom>
          <a:gradFill>
            <a:gsLst>
              <a:gs pos="100000">
                <a:schemeClr val="bg1"/>
              </a:gs>
              <a:gs pos="0">
                <a:schemeClr val="bg1">
                  <a:alpha val="0"/>
                </a:schemeClr>
              </a:gs>
            </a:gsLst>
            <a:lin ang="5400000" scaled="0"/>
          </a:gradFill>
        </p:spPr>
        <p:txBody>
          <a:bodyPr vert="horz" wrap="none" lIns="74295" tIns="37148" rIns="74295" bIns="37148" rtlCol="0" anchor="ctr">
            <a:noAutofit/>
          </a:bodyPr>
          <a:lstStyle/>
          <a:p>
            <a:pPr algn="ctr"/>
            <a:r>
              <a:rPr lang="ko-KR" altLang="en-US" sz="1138" u="sng" dirty="0">
                <a:solidFill>
                  <a:schemeClr val="bg1">
                    <a:lumMod val="50000"/>
                  </a:schemeClr>
                </a:solidFill>
                <a:latin typeface="HY견고딕" pitchFamily="18" charset="-127"/>
                <a:ea typeface="HY견고딕" pitchFamily="18" charset="-127"/>
              </a:rPr>
              <a:t>㈜</a:t>
            </a:r>
            <a:r>
              <a:rPr lang="ko-KR" altLang="en-US" sz="1138" u="sng" dirty="0" err="1">
                <a:solidFill>
                  <a:schemeClr val="bg1">
                    <a:lumMod val="50000"/>
                  </a:schemeClr>
                </a:solidFill>
                <a:latin typeface="HY견고딕" pitchFamily="18" charset="-127"/>
                <a:ea typeface="HY견고딕" pitchFamily="18" charset="-127"/>
              </a:rPr>
              <a:t>바인드소프트</a:t>
            </a:r>
            <a:endParaRPr lang="ko-KR" altLang="en-US" sz="1138" u="sng" dirty="0">
              <a:solidFill>
                <a:schemeClr val="bg1">
                  <a:lumMod val="50000"/>
                </a:schemeClr>
              </a:solidFill>
              <a:latin typeface="HY견고딕" pitchFamily="18" charset="-127"/>
              <a:ea typeface="HY견고딕" pitchFamily="18" charset="-127"/>
            </a:endParaRP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3390" y="-234125"/>
            <a:ext cx="1326147" cy="1207976"/>
          </a:xfrm>
          <a:prstGeom prst="rect">
            <a:avLst/>
          </a:prstGeom>
        </p:spPr>
      </p:pic>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0835" y="5517234"/>
            <a:ext cx="702078" cy="639517"/>
          </a:xfrm>
          <a:prstGeom prst="rect">
            <a:avLst/>
          </a:prstGeom>
        </p:spPr>
      </p:pic>
    </p:spTree>
    <p:extLst>
      <p:ext uri="{BB962C8B-B14F-4D97-AF65-F5344CB8AC3E}">
        <p14:creationId xmlns:p14="http://schemas.microsoft.com/office/powerpoint/2010/main" val="3093964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grpSp>
        <p:nvGrpSpPr>
          <p:cNvPr id="7" name="그룹 29"/>
          <p:cNvGrpSpPr/>
          <p:nvPr/>
        </p:nvGrpSpPr>
        <p:grpSpPr>
          <a:xfrm>
            <a:off x="386922" y="4357694"/>
            <a:ext cx="8745202" cy="71438"/>
            <a:chOff x="357158" y="4357694"/>
            <a:chExt cx="8072494" cy="71438"/>
          </a:xfrm>
        </p:grpSpPr>
        <p:pic>
          <p:nvPicPr>
            <p:cNvPr id="10" name="Picture 4"/>
            <p:cNvPicPr>
              <a:picLocks noChangeAspect="1" noChangeArrowheads="1"/>
            </p:cNvPicPr>
            <p:nvPr/>
          </p:nvPicPr>
          <p:blipFill>
            <a:blip r:embed="rId2" cstate="print"/>
            <a:srcRect r="7467" b="3225"/>
            <a:stretch>
              <a:fillRect/>
            </a:stretch>
          </p:blipFill>
          <p:spPr bwMode="auto">
            <a:xfrm>
              <a:off x="357158" y="4357694"/>
              <a:ext cx="1301694" cy="71438"/>
            </a:xfrm>
            <a:prstGeom prst="rect">
              <a:avLst/>
            </a:prstGeom>
            <a:noFill/>
            <a:ln w="9525">
              <a:noFill/>
              <a:miter lim="800000"/>
              <a:headEnd/>
              <a:tailEnd/>
            </a:ln>
            <a:effectLst/>
          </p:spPr>
        </p:pic>
        <p:pic>
          <p:nvPicPr>
            <p:cNvPr id="12" name="Picture 4"/>
            <p:cNvPicPr>
              <a:picLocks noChangeAspect="1" noChangeArrowheads="1"/>
            </p:cNvPicPr>
            <p:nvPr/>
          </p:nvPicPr>
          <p:blipFill>
            <a:blip r:embed="rId2" cstate="print"/>
            <a:srcRect l="24351" r="7467" b="3225"/>
            <a:stretch>
              <a:fillRect/>
            </a:stretch>
          </p:blipFill>
          <p:spPr bwMode="auto">
            <a:xfrm>
              <a:off x="1658852" y="4357694"/>
              <a:ext cx="959143" cy="71438"/>
            </a:xfrm>
            <a:prstGeom prst="rect">
              <a:avLst/>
            </a:prstGeom>
            <a:noFill/>
            <a:ln w="9525">
              <a:noFill/>
              <a:miter lim="800000"/>
              <a:headEnd/>
              <a:tailEnd/>
            </a:ln>
            <a:effectLst/>
          </p:spPr>
        </p:pic>
        <p:pic>
          <p:nvPicPr>
            <p:cNvPr id="13" name="Picture 4"/>
            <p:cNvPicPr>
              <a:picLocks noChangeAspect="1" noChangeArrowheads="1"/>
            </p:cNvPicPr>
            <p:nvPr/>
          </p:nvPicPr>
          <p:blipFill>
            <a:blip r:embed="rId2" cstate="print"/>
            <a:srcRect l="24351" r="7467" b="3225"/>
            <a:stretch>
              <a:fillRect/>
            </a:stretch>
          </p:blipFill>
          <p:spPr bwMode="auto">
            <a:xfrm>
              <a:off x="2617995" y="4357694"/>
              <a:ext cx="959143" cy="71438"/>
            </a:xfrm>
            <a:prstGeom prst="rect">
              <a:avLst/>
            </a:prstGeom>
            <a:noFill/>
            <a:ln w="9525">
              <a:noFill/>
              <a:miter lim="800000"/>
              <a:headEnd/>
              <a:tailEnd/>
            </a:ln>
            <a:effectLst/>
          </p:spPr>
        </p:pic>
        <p:pic>
          <p:nvPicPr>
            <p:cNvPr id="14" name="Picture 4"/>
            <p:cNvPicPr>
              <a:picLocks noChangeAspect="1" noChangeArrowheads="1"/>
            </p:cNvPicPr>
            <p:nvPr/>
          </p:nvPicPr>
          <p:blipFill>
            <a:blip r:embed="rId2" cstate="print"/>
            <a:srcRect l="24351" r="7467" b="3225"/>
            <a:stretch>
              <a:fillRect/>
            </a:stretch>
          </p:blipFill>
          <p:spPr bwMode="auto">
            <a:xfrm>
              <a:off x="3577138" y="4357694"/>
              <a:ext cx="959143" cy="71438"/>
            </a:xfrm>
            <a:prstGeom prst="rect">
              <a:avLst/>
            </a:prstGeom>
            <a:noFill/>
            <a:ln w="9525">
              <a:noFill/>
              <a:miter lim="800000"/>
              <a:headEnd/>
              <a:tailEnd/>
            </a:ln>
            <a:effectLst/>
          </p:spPr>
        </p:pic>
        <p:pic>
          <p:nvPicPr>
            <p:cNvPr id="15" name="Picture 4"/>
            <p:cNvPicPr>
              <a:picLocks noChangeAspect="1" noChangeArrowheads="1"/>
            </p:cNvPicPr>
            <p:nvPr/>
          </p:nvPicPr>
          <p:blipFill>
            <a:blip r:embed="rId2" cstate="print"/>
            <a:srcRect l="24351" r="7467" b="3225"/>
            <a:stretch>
              <a:fillRect/>
            </a:stretch>
          </p:blipFill>
          <p:spPr bwMode="auto">
            <a:xfrm>
              <a:off x="4536281" y="4357694"/>
              <a:ext cx="959143" cy="71438"/>
            </a:xfrm>
            <a:prstGeom prst="rect">
              <a:avLst/>
            </a:prstGeom>
            <a:noFill/>
            <a:ln w="9525">
              <a:noFill/>
              <a:miter lim="800000"/>
              <a:headEnd/>
              <a:tailEnd/>
            </a:ln>
            <a:effectLst/>
          </p:spPr>
        </p:pic>
        <p:pic>
          <p:nvPicPr>
            <p:cNvPr id="16" name="Picture 4"/>
            <p:cNvPicPr>
              <a:picLocks noChangeAspect="1" noChangeArrowheads="1"/>
            </p:cNvPicPr>
            <p:nvPr/>
          </p:nvPicPr>
          <p:blipFill>
            <a:blip r:embed="rId2" cstate="print"/>
            <a:srcRect l="24351" r="7467" b="3225"/>
            <a:stretch>
              <a:fillRect/>
            </a:stretch>
          </p:blipFill>
          <p:spPr bwMode="auto">
            <a:xfrm>
              <a:off x="5495424" y="4357694"/>
              <a:ext cx="959143" cy="71438"/>
            </a:xfrm>
            <a:prstGeom prst="rect">
              <a:avLst/>
            </a:prstGeom>
            <a:noFill/>
            <a:ln w="9525">
              <a:noFill/>
              <a:miter lim="800000"/>
              <a:headEnd/>
              <a:tailEnd/>
            </a:ln>
            <a:effectLst/>
          </p:spPr>
        </p:pic>
        <p:pic>
          <p:nvPicPr>
            <p:cNvPr id="17" name="Picture 4"/>
            <p:cNvPicPr>
              <a:picLocks noChangeAspect="1" noChangeArrowheads="1"/>
            </p:cNvPicPr>
            <p:nvPr/>
          </p:nvPicPr>
          <p:blipFill>
            <a:blip r:embed="rId2" cstate="print"/>
            <a:srcRect l="24351" r="7467" b="3225"/>
            <a:stretch>
              <a:fillRect/>
            </a:stretch>
          </p:blipFill>
          <p:spPr bwMode="auto">
            <a:xfrm>
              <a:off x="6454567" y="4357694"/>
              <a:ext cx="1975085" cy="71438"/>
            </a:xfrm>
            <a:prstGeom prst="rect">
              <a:avLst/>
            </a:prstGeom>
            <a:noFill/>
            <a:ln w="9525">
              <a:noFill/>
              <a:miter lim="800000"/>
              <a:headEnd/>
              <a:tailEnd/>
            </a:ln>
            <a:effectLst/>
          </p:spPr>
        </p:pic>
      </p:grpSp>
      <p:sp>
        <p:nvSpPr>
          <p:cNvPr id="2" name="제목 1"/>
          <p:cNvSpPr>
            <a:spLocks noGrp="1"/>
          </p:cNvSpPr>
          <p:nvPr>
            <p:ph type="title"/>
          </p:nvPr>
        </p:nvSpPr>
        <p:spPr>
          <a:xfrm>
            <a:off x="782506" y="4406902"/>
            <a:ext cx="8420100" cy="1362075"/>
          </a:xfrm>
        </p:spPr>
        <p:txBody>
          <a:bodyPr anchor="t"/>
          <a:lstStyle>
            <a:lvl1pPr algn="l">
              <a:defRPr sz="3250" b="0" cap="all"/>
            </a:lvl1pPr>
          </a:lstStyle>
          <a:p>
            <a:r>
              <a:rPr lang="ko-KR" altLang="en-US"/>
              <a:t>마스터 제목 스타일 편집</a:t>
            </a:r>
            <a:endParaRPr lang="ko-KR" altLang="en-US" dirty="0"/>
          </a:p>
        </p:txBody>
      </p:sp>
      <p:sp>
        <p:nvSpPr>
          <p:cNvPr id="3" name="텍스트 개체 틀 2"/>
          <p:cNvSpPr>
            <a:spLocks noGrp="1"/>
          </p:cNvSpPr>
          <p:nvPr>
            <p:ph type="body" idx="1"/>
          </p:nvPr>
        </p:nvSpPr>
        <p:spPr>
          <a:xfrm>
            <a:off x="782506" y="2906713"/>
            <a:ext cx="8420100" cy="1500187"/>
          </a:xfrm>
        </p:spPr>
        <p:txBody>
          <a:bodyPr anchor="b"/>
          <a:lstStyle>
            <a:lvl1pPr marL="0" indent="0">
              <a:buNone/>
              <a:defRPr sz="1625">
                <a:solidFill>
                  <a:schemeClr val="tx1">
                    <a:tint val="75000"/>
                  </a:schemeClr>
                </a:solidFill>
              </a:defRPr>
            </a:lvl1pPr>
            <a:lvl2pPr marL="371475" indent="0">
              <a:buNone/>
              <a:defRPr sz="1463">
                <a:solidFill>
                  <a:schemeClr val="tx1">
                    <a:tint val="75000"/>
                  </a:schemeClr>
                </a:solidFill>
              </a:defRPr>
            </a:lvl2pPr>
            <a:lvl3pPr marL="742950" indent="0">
              <a:buNone/>
              <a:defRPr sz="1300">
                <a:solidFill>
                  <a:schemeClr val="tx1">
                    <a:tint val="75000"/>
                  </a:schemeClr>
                </a:solidFill>
              </a:defRPr>
            </a:lvl3pPr>
            <a:lvl4pPr marL="1114425" indent="0">
              <a:buNone/>
              <a:defRPr sz="1138">
                <a:solidFill>
                  <a:schemeClr val="tx1">
                    <a:tint val="75000"/>
                  </a:schemeClr>
                </a:solidFill>
              </a:defRPr>
            </a:lvl4pPr>
            <a:lvl5pPr marL="1485900" indent="0">
              <a:buNone/>
              <a:defRPr sz="1138">
                <a:solidFill>
                  <a:schemeClr val="tx1">
                    <a:tint val="75000"/>
                  </a:schemeClr>
                </a:solidFill>
              </a:defRPr>
            </a:lvl5pPr>
            <a:lvl6pPr marL="1857375" indent="0">
              <a:buNone/>
              <a:defRPr sz="1138">
                <a:solidFill>
                  <a:schemeClr val="tx1">
                    <a:tint val="75000"/>
                  </a:schemeClr>
                </a:solidFill>
              </a:defRPr>
            </a:lvl6pPr>
            <a:lvl7pPr marL="2228850" indent="0">
              <a:buNone/>
              <a:defRPr sz="1138">
                <a:solidFill>
                  <a:schemeClr val="tx1">
                    <a:tint val="75000"/>
                  </a:schemeClr>
                </a:solidFill>
              </a:defRPr>
            </a:lvl7pPr>
            <a:lvl8pPr marL="2600325" indent="0">
              <a:buNone/>
              <a:defRPr sz="1138">
                <a:solidFill>
                  <a:schemeClr val="tx1">
                    <a:tint val="75000"/>
                  </a:schemeClr>
                </a:solidFill>
              </a:defRPr>
            </a:lvl8pPr>
            <a:lvl9pPr marL="2971800" indent="0">
              <a:buNone/>
              <a:defRPr sz="1138">
                <a:solidFill>
                  <a:schemeClr val="tx1">
                    <a:tint val="75000"/>
                  </a:schemeClr>
                </a:solidFill>
              </a:defRPr>
            </a:lvl9pPr>
          </a:lstStyle>
          <a:p>
            <a:pPr lvl="0"/>
            <a:r>
              <a:rPr lang="ko-KR" altLang="en-US"/>
              <a:t>마스터 텍스트 스타일을 편집하려면 클릭</a:t>
            </a:r>
          </a:p>
        </p:txBody>
      </p:sp>
      <p:sp>
        <p:nvSpPr>
          <p:cNvPr id="4" name="날짜 개체 틀 3"/>
          <p:cNvSpPr>
            <a:spLocks noGrp="1"/>
          </p:cNvSpPr>
          <p:nvPr>
            <p:ph type="dt" sz="half" idx="10"/>
          </p:nvPr>
        </p:nvSpPr>
        <p:spPr>
          <a:xfrm>
            <a:off x="495300" y="6356352"/>
            <a:ext cx="2311400" cy="365125"/>
          </a:xfrm>
          <a:prstGeom prst="rect">
            <a:avLst/>
          </a:prstGeom>
        </p:spPr>
        <p:txBody>
          <a:bodyPr/>
          <a:lstStyle/>
          <a:p>
            <a:fld id="{13CDE7C1-A801-47F7-A2E5-4A3AB724CB1B}" type="datetimeFigureOut">
              <a:rPr lang="ko-KR" altLang="en-US" smtClean="0"/>
              <a:t>2025-11-03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B30972D-193B-4DE1-9753-A877741B1944}" type="slidenum">
              <a:rPr lang="ko-KR" altLang="en-US" smtClean="0"/>
              <a:t>‹#›</a:t>
            </a:fld>
            <a:endParaRPr lang="ko-KR" altLang="en-US"/>
          </a:p>
        </p:txBody>
      </p:sp>
    </p:spTree>
    <p:extLst>
      <p:ext uri="{BB962C8B-B14F-4D97-AF65-F5344CB8AC3E}">
        <p14:creationId xmlns:p14="http://schemas.microsoft.com/office/powerpoint/2010/main" val="650183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95300" y="71414"/>
            <a:ext cx="8915400" cy="582594"/>
          </a:xfrm>
        </p:spPr>
        <p:txBody>
          <a:bodyPr/>
          <a:lstStyle>
            <a:lvl1pPr algn="l">
              <a:defRPr/>
            </a:lvl1pPr>
          </a:lstStyle>
          <a:p>
            <a:r>
              <a:rPr lang="ko-KR" altLang="en-US"/>
              <a:t>마스터 제목 스타일 편집</a:t>
            </a:r>
            <a:endParaRPr lang="ko-KR" altLang="en-US" dirty="0"/>
          </a:p>
        </p:txBody>
      </p:sp>
      <p:sp>
        <p:nvSpPr>
          <p:cNvPr id="5" name="바닥글 개체 틀 4"/>
          <p:cNvSpPr>
            <a:spLocks noGrp="1"/>
          </p:cNvSpPr>
          <p:nvPr>
            <p:ph type="ftr" sz="quarter" idx="11"/>
          </p:nvPr>
        </p:nvSpPr>
        <p:spPr>
          <a:xfrm>
            <a:off x="3384550" y="6429398"/>
            <a:ext cx="3136900" cy="292079"/>
          </a:xfrm>
        </p:spPr>
        <p:txBody>
          <a:bodyPr/>
          <a:lstStyle/>
          <a:p>
            <a:endParaRPr lang="ko-KR" altLang="en-US"/>
          </a:p>
        </p:txBody>
      </p:sp>
      <p:sp>
        <p:nvSpPr>
          <p:cNvPr id="6" name="슬라이드 번호 개체 틀 5"/>
          <p:cNvSpPr>
            <a:spLocks noGrp="1"/>
          </p:cNvSpPr>
          <p:nvPr>
            <p:ph type="sldNum" sz="quarter" idx="12"/>
          </p:nvPr>
        </p:nvSpPr>
        <p:spPr>
          <a:xfrm>
            <a:off x="7099300" y="6429398"/>
            <a:ext cx="2311400" cy="292079"/>
          </a:xfrm>
        </p:spPr>
        <p:txBody>
          <a:bodyPr/>
          <a:lstStyle/>
          <a:p>
            <a:fld id="{6B30972D-193B-4DE1-9753-A877741B1944}" type="slidenum">
              <a:rPr lang="ko-KR" altLang="en-US" smtClean="0"/>
              <a:t>‹#›</a:t>
            </a:fld>
            <a:endParaRPr lang="ko-KR" altLang="en-US"/>
          </a:p>
        </p:txBody>
      </p:sp>
      <p:sp>
        <p:nvSpPr>
          <p:cNvPr id="3" name="내용 개체 틀 2"/>
          <p:cNvSpPr>
            <a:spLocks noGrp="1"/>
          </p:cNvSpPr>
          <p:nvPr>
            <p:ph idx="1"/>
          </p:nvPr>
        </p:nvSpPr>
        <p:spPr>
          <a:xfrm>
            <a:off x="495300" y="928670"/>
            <a:ext cx="8915400" cy="550072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ko-KR" altLang="en-US" dirty="0"/>
          </a:p>
        </p:txBody>
      </p:sp>
      <p:cxnSp>
        <p:nvCxnSpPr>
          <p:cNvPr id="11" name="직선 연결선 10"/>
          <p:cNvCxnSpPr/>
          <p:nvPr/>
        </p:nvCxnSpPr>
        <p:spPr>
          <a:xfrm>
            <a:off x="506506" y="620688"/>
            <a:ext cx="8892988" cy="0"/>
          </a:xfrm>
          <a:prstGeom prst="line">
            <a:avLst/>
          </a:prstGeom>
          <a:ln w="19050">
            <a:gradFill flip="none" rotWithShape="1">
              <a:gsLst>
                <a:gs pos="0">
                  <a:srgbClr val="FFFFFF"/>
                </a:gs>
                <a:gs pos="7001">
                  <a:srgbClr val="E6E6E6"/>
                </a:gs>
                <a:gs pos="32001">
                  <a:srgbClr val="7D8496"/>
                </a:gs>
                <a:gs pos="47000">
                  <a:srgbClr val="E6E6E6"/>
                </a:gs>
                <a:gs pos="85001">
                  <a:srgbClr val="7D8496"/>
                </a:gs>
                <a:gs pos="100000">
                  <a:srgbClr val="E6E6E6"/>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36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905738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2045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82329" y="2505075"/>
            <a:ext cx="4190702"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14913" y="2505075"/>
            <a:ext cx="4211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570561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0662200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82020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70472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43245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6.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11/3/2025</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85860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9" r:id="rId2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40" name="Picture 16" descr="F:\images\design\2016.09.12 엣지아이랩 ppt 템플릿\line_yello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22"/>
            <a:ext cx="9906000" cy="27325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F:\images\design\2016.09.12 엣지아이랩 ppt 템플릿\line_blu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612396"/>
            <a:ext cx="9906000" cy="245604"/>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2"/>
          <p:cNvSpPr>
            <a:spLocks noGrp="1"/>
          </p:cNvSpPr>
          <p:nvPr>
            <p:ph type="body" idx="1"/>
          </p:nvPr>
        </p:nvSpPr>
        <p:spPr>
          <a:xfrm>
            <a:off x="495300" y="620688"/>
            <a:ext cx="8915400" cy="5594394"/>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3"/>
          </p:nvPr>
        </p:nvSpPr>
        <p:spPr>
          <a:xfrm>
            <a:off x="3384550" y="6356352"/>
            <a:ext cx="3136900"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9300" y="6356352"/>
            <a:ext cx="231140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6B30972D-193B-4DE1-9753-A877741B1944}" type="slidenum">
              <a:rPr lang="ko-KR" altLang="en-US" smtClean="0"/>
              <a:t>‹#›</a:t>
            </a:fld>
            <a:endParaRPr lang="ko-KR" altLang="en-US"/>
          </a:p>
        </p:txBody>
      </p:sp>
      <p:sp>
        <p:nvSpPr>
          <p:cNvPr id="2" name="제목 개체 틀 1"/>
          <p:cNvSpPr>
            <a:spLocks noGrp="1"/>
          </p:cNvSpPr>
          <p:nvPr>
            <p:ph type="title"/>
          </p:nvPr>
        </p:nvSpPr>
        <p:spPr>
          <a:xfrm>
            <a:off x="495300" y="145473"/>
            <a:ext cx="8915400" cy="403209"/>
          </a:xfrm>
          <a:prstGeom prst="rect">
            <a:avLst/>
          </a:prstGeom>
        </p:spPr>
        <p:txBody>
          <a:bodyPr vert="horz" lIns="91440" tIns="45720" rIns="91440" bIns="45720" rtlCol="0" anchor="ctr">
            <a:noAutofit/>
          </a:bodyPr>
          <a:lstStyle/>
          <a:p>
            <a:r>
              <a:rPr lang="ko-KR" altLang="en-US" dirty="0"/>
              <a:t>마스터 제목 스타일 편집</a:t>
            </a:r>
          </a:p>
        </p:txBody>
      </p:sp>
      <p:pic>
        <p:nvPicPr>
          <p:cNvPr id="10" name="그림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7460" y="-146851"/>
            <a:ext cx="799569" cy="728321"/>
          </a:xfrm>
          <a:prstGeom prst="rect">
            <a:avLst/>
          </a:prstGeom>
        </p:spPr>
      </p:pic>
      <p:pic>
        <p:nvPicPr>
          <p:cNvPr id="11" name="그림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5" y="6120215"/>
            <a:ext cx="799569" cy="728321"/>
          </a:xfrm>
          <a:prstGeom prst="rect">
            <a:avLst/>
          </a:prstGeom>
        </p:spPr>
      </p:pic>
    </p:spTree>
    <p:extLst>
      <p:ext uri="{BB962C8B-B14F-4D97-AF65-F5344CB8AC3E}">
        <p14:creationId xmlns:p14="http://schemas.microsoft.com/office/powerpoint/2010/main" val="127022771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xStyles>
    <p:titleStyle>
      <a:lvl1pPr algn="l" defTabSz="742950" rtl="0" eaLnBrk="1" latinLnBrk="1" hangingPunct="1">
        <a:spcBef>
          <a:spcPct val="0"/>
        </a:spcBef>
        <a:buNone/>
        <a:defRPr sz="1625" b="0" kern="1200">
          <a:solidFill>
            <a:schemeClr val="tx1"/>
          </a:solidFill>
          <a:latin typeface="HY견고딕" pitchFamily="18" charset="-127"/>
          <a:ea typeface="HY견고딕" pitchFamily="18" charset="-127"/>
          <a:cs typeface="+mj-cs"/>
        </a:defRPr>
      </a:lvl1pPr>
    </p:titleStyle>
    <p:bodyStyle>
      <a:lvl1pPr marL="278606" indent="-278606" algn="l" defTabSz="742950" rtl="0" eaLnBrk="1" latinLnBrk="1" hangingPunct="1">
        <a:spcBef>
          <a:spcPct val="20000"/>
        </a:spcBef>
        <a:buClr>
          <a:schemeClr val="accent6">
            <a:lumMod val="75000"/>
          </a:schemeClr>
        </a:buClr>
        <a:buFont typeface="Wingdings" pitchFamily="2" charset="2"/>
        <a:buChar char="l"/>
        <a:defRPr sz="1300" kern="1200">
          <a:solidFill>
            <a:schemeClr val="tx1"/>
          </a:solidFill>
          <a:latin typeface="+mn-ea"/>
          <a:ea typeface="+mn-ea"/>
          <a:cs typeface="+mn-cs"/>
        </a:defRPr>
      </a:lvl1pPr>
      <a:lvl2pPr marL="603647" indent="-232172" algn="l" defTabSz="742950" rtl="0" eaLnBrk="1" latinLnBrk="1" hangingPunct="1">
        <a:spcBef>
          <a:spcPct val="20000"/>
        </a:spcBef>
        <a:buClr>
          <a:srgbClr val="3399FF"/>
        </a:buClr>
        <a:buFont typeface="Arial" pitchFamily="34" charset="0"/>
        <a:buChar char="–"/>
        <a:defRPr sz="1300" kern="1200">
          <a:solidFill>
            <a:schemeClr val="tx1"/>
          </a:solidFill>
          <a:latin typeface="+mn-ea"/>
          <a:ea typeface="+mn-ea"/>
          <a:cs typeface="+mn-cs"/>
        </a:defRPr>
      </a:lvl2pPr>
      <a:lvl3pPr marL="928688" indent="-185738" algn="l" defTabSz="742950" rtl="0" eaLnBrk="1" latinLnBrk="1" hangingPunct="1">
        <a:spcBef>
          <a:spcPct val="20000"/>
        </a:spcBef>
        <a:buClr>
          <a:srgbClr val="FF9933"/>
        </a:buClr>
        <a:buFont typeface="Wingdings" pitchFamily="2" charset="2"/>
        <a:buChar char="§"/>
        <a:defRPr sz="1300" kern="1200">
          <a:solidFill>
            <a:schemeClr val="tx1"/>
          </a:solidFill>
          <a:latin typeface="+mn-ea"/>
          <a:ea typeface="+mn-ea"/>
          <a:cs typeface="+mn-cs"/>
        </a:defRPr>
      </a:lvl3pPr>
      <a:lvl4pPr marL="1300163" indent="-185738" algn="l" defTabSz="742950" rtl="0" eaLnBrk="1" latinLnBrk="1" hangingPunct="1">
        <a:spcBef>
          <a:spcPct val="20000"/>
        </a:spcBef>
        <a:buClr>
          <a:srgbClr val="3399FF"/>
        </a:buClr>
        <a:buFont typeface="Arial" pitchFamily="34" charset="0"/>
        <a:buChar char="–"/>
        <a:defRPr sz="1300" kern="1200">
          <a:solidFill>
            <a:schemeClr val="tx1"/>
          </a:solidFill>
          <a:latin typeface="+mn-ea"/>
          <a:ea typeface="+mn-ea"/>
          <a:cs typeface="+mn-cs"/>
        </a:defRPr>
      </a:lvl4pPr>
      <a:lvl5pPr marL="1671638" indent="-185738" algn="l" defTabSz="742950" rtl="0" eaLnBrk="1" latinLnBrk="1" hangingPunct="1">
        <a:spcBef>
          <a:spcPct val="20000"/>
        </a:spcBef>
        <a:buClr>
          <a:srgbClr val="FF9933"/>
        </a:buClr>
        <a:buFont typeface="Arial" pitchFamily="34" charset="0"/>
        <a:buChar char="•"/>
        <a:defRPr sz="1300" kern="1200">
          <a:solidFill>
            <a:schemeClr val="tx1"/>
          </a:solidFill>
          <a:latin typeface="+mn-ea"/>
          <a:ea typeface="+mn-ea"/>
          <a:cs typeface="+mn-cs"/>
        </a:defRPr>
      </a:lvl5pPr>
      <a:lvl6pPr marL="2043113" indent="-185738" algn="l" defTabSz="742950" rtl="0" eaLnBrk="1" latinLnBrk="1" hangingPunct="1">
        <a:spcBef>
          <a:spcPct val="20000"/>
        </a:spcBef>
        <a:buFont typeface="Arial" pitchFamily="34" charset="0"/>
        <a:buChar char="•"/>
        <a:defRPr sz="1625" kern="1200">
          <a:solidFill>
            <a:schemeClr val="tx1"/>
          </a:solidFill>
          <a:latin typeface="+mn-lt"/>
          <a:ea typeface="+mn-ea"/>
          <a:cs typeface="+mn-cs"/>
        </a:defRPr>
      </a:lvl6pPr>
      <a:lvl7pPr marL="2414588" indent="-185738" algn="l" defTabSz="742950" rtl="0" eaLnBrk="1" latinLnBrk="1" hangingPunct="1">
        <a:spcBef>
          <a:spcPct val="20000"/>
        </a:spcBef>
        <a:buFont typeface="Arial" pitchFamily="34" charset="0"/>
        <a:buChar char="•"/>
        <a:defRPr sz="1625" kern="1200">
          <a:solidFill>
            <a:schemeClr val="tx1"/>
          </a:solidFill>
          <a:latin typeface="+mn-lt"/>
          <a:ea typeface="+mn-ea"/>
          <a:cs typeface="+mn-cs"/>
        </a:defRPr>
      </a:lvl7pPr>
      <a:lvl8pPr marL="2786063" indent="-185738" algn="l" defTabSz="742950" rtl="0" eaLnBrk="1" latinLnBrk="1" hangingPunct="1">
        <a:spcBef>
          <a:spcPct val="20000"/>
        </a:spcBef>
        <a:buFont typeface="Arial" pitchFamily="34" charset="0"/>
        <a:buChar char="•"/>
        <a:defRPr sz="1625" kern="1200">
          <a:solidFill>
            <a:schemeClr val="tx1"/>
          </a:solidFill>
          <a:latin typeface="+mn-lt"/>
          <a:ea typeface="+mn-ea"/>
          <a:cs typeface="+mn-cs"/>
        </a:defRPr>
      </a:lvl8pPr>
      <a:lvl9pPr marL="3157538" indent="-185738" algn="l" defTabSz="742950" rtl="0" eaLnBrk="1" latinLnBrk="1" hangingPunct="1">
        <a:spcBef>
          <a:spcPct val="20000"/>
        </a:spcBef>
        <a:buFont typeface="Arial" pitchFamily="34" charset="0"/>
        <a:buChar char="•"/>
        <a:defRPr sz="1625" kern="1200">
          <a:solidFill>
            <a:schemeClr val="tx1"/>
          </a:solidFill>
          <a:latin typeface="+mn-lt"/>
          <a:ea typeface="+mn-ea"/>
          <a:cs typeface="+mn-cs"/>
        </a:defRPr>
      </a:lvl9pPr>
    </p:bodyStyle>
    <p:otherStyle>
      <a:defPPr>
        <a:defRPr lang="ko-KR"/>
      </a:defPPr>
      <a:lvl1pPr marL="0" algn="l" defTabSz="742950" rtl="0" eaLnBrk="1" latinLnBrk="1" hangingPunct="1">
        <a:defRPr sz="1463" kern="1200">
          <a:solidFill>
            <a:schemeClr val="tx1"/>
          </a:solidFill>
          <a:latin typeface="+mn-lt"/>
          <a:ea typeface="+mn-ea"/>
          <a:cs typeface="+mn-cs"/>
        </a:defRPr>
      </a:lvl1pPr>
      <a:lvl2pPr marL="371475" algn="l" defTabSz="742950" rtl="0" eaLnBrk="1" latinLnBrk="1" hangingPunct="1">
        <a:defRPr sz="1463" kern="1200">
          <a:solidFill>
            <a:schemeClr val="tx1"/>
          </a:solidFill>
          <a:latin typeface="+mn-lt"/>
          <a:ea typeface="+mn-ea"/>
          <a:cs typeface="+mn-cs"/>
        </a:defRPr>
      </a:lvl2pPr>
      <a:lvl3pPr marL="742950" algn="l" defTabSz="742950" rtl="0" eaLnBrk="1" latinLnBrk="1" hangingPunct="1">
        <a:defRPr sz="1463" kern="1200">
          <a:solidFill>
            <a:schemeClr val="tx1"/>
          </a:solidFill>
          <a:latin typeface="+mn-lt"/>
          <a:ea typeface="+mn-ea"/>
          <a:cs typeface="+mn-cs"/>
        </a:defRPr>
      </a:lvl3pPr>
      <a:lvl4pPr marL="1114425" algn="l" defTabSz="742950" rtl="0" eaLnBrk="1" latinLnBrk="1" hangingPunct="1">
        <a:defRPr sz="1463" kern="1200">
          <a:solidFill>
            <a:schemeClr val="tx1"/>
          </a:solidFill>
          <a:latin typeface="+mn-lt"/>
          <a:ea typeface="+mn-ea"/>
          <a:cs typeface="+mn-cs"/>
        </a:defRPr>
      </a:lvl4pPr>
      <a:lvl5pPr marL="1485900" algn="l" defTabSz="742950" rtl="0" eaLnBrk="1" latinLnBrk="1" hangingPunct="1">
        <a:defRPr sz="1463" kern="1200">
          <a:solidFill>
            <a:schemeClr val="tx1"/>
          </a:solidFill>
          <a:latin typeface="+mn-lt"/>
          <a:ea typeface="+mn-ea"/>
          <a:cs typeface="+mn-cs"/>
        </a:defRPr>
      </a:lvl5pPr>
      <a:lvl6pPr marL="1857375" algn="l" defTabSz="742950" rtl="0" eaLnBrk="1" latinLnBrk="1" hangingPunct="1">
        <a:defRPr sz="1463" kern="1200">
          <a:solidFill>
            <a:schemeClr val="tx1"/>
          </a:solidFill>
          <a:latin typeface="+mn-lt"/>
          <a:ea typeface="+mn-ea"/>
          <a:cs typeface="+mn-cs"/>
        </a:defRPr>
      </a:lvl6pPr>
      <a:lvl7pPr marL="2228850" algn="l" defTabSz="742950" rtl="0" eaLnBrk="1" latinLnBrk="1" hangingPunct="1">
        <a:defRPr sz="1463" kern="1200">
          <a:solidFill>
            <a:schemeClr val="tx1"/>
          </a:solidFill>
          <a:latin typeface="+mn-lt"/>
          <a:ea typeface="+mn-ea"/>
          <a:cs typeface="+mn-cs"/>
        </a:defRPr>
      </a:lvl7pPr>
      <a:lvl8pPr marL="2600325" algn="l" defTabSz="742950" rtl="0" eaLnBrk="1" latinLnBrk="1" hangingPunct="1">
        <a:defRPr sz="1463" kern="1200">
          <a:solidFill>
            <a:schemeClr val="tx1"/>
          </a:solidFill>
          <a:latin typeface="+mn-lt"/>
          <a:ea typeface="+mn-ea"/>
          <a:cs typeface="+mn-cs"/>
        </a:defRPr>
      </a:lvl8pPr>
      <a:lvl9pPr marL="2971800" algn="l" defTabSz="742950" rtl="0" eaLnBrk="1" latinLnBrk="1"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8" Type="http://schemas.openxmlformats.org/officeDocument/2006/relationships/image" Target="../media/image1118.png"/><Relationship Id="rId13" Type="http://schemas.openxmlformats.org/officeDocument/2006/relationships/image" Target="../media/image1123.png"/><Relationship Id="rId18" Type="http://schemas.openxmlformats.org/officeDocument/2006/relationships/image" Target="../media/image945.png"/><Relationship Id="rId3" Type="http://schemas.openxmlformats.org/officeDocument/2006/relationships/image" Target="../media/image1114.png"/><Relationship Id="rId21" Type="http://schemas.openxmlformats.org/officeDocument/2006/relationships/image" Target="../media/image845.png"/><Relationship Id="rId7" Type="http://schemas.openxmlformats.org/officeDocument/2006/relationships/image" Target="../media/image1117.png"/><Relationship Id="rId12" Type="http://schemas.openxmlformats.org/officeDocument/2006/relationships/image" Target="../media/image1122.png"/><Relationship Id="rId17" Type="http://schemas.openxmlformats.org/officeDocument/2006/relationships/image" Target="../media/image1125.png"/><Relationship Id="rId2" Type="http://schemas.openxmlformats.org/officeDocument/2006/relationships/notesSlide" Target="../notesSlides/notesSlide89.xml"/><Relationship Id="rId16" Type="http://schemas.openxmlformats.org/officeDocument/2006/relationships/image" Target="../media/image934.png"/><Relationship Id="rId20"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1116.png"/><Relationship Id="rId11" Type="http://schemas.openxmlformats.org/officeDocument/2006/relationships/image" Target="../media/image1121.png"/><Relationship Id="rId5" Type="http://schemas.openxmlformats.org/officeDocument/2006/relationships/image" Target="../media/image1115.png"/><Relationship Id="rId15" Type="http://schemas.openxmlformats.org/officeDocument/2006/relationships/image" Target="../media/image901.png"/><Relationship Id="rId10" Type="http://schemas.openxmlformats.org/officeDocument/2006/relationships/image" Target="../media/image1120.png"/><Relationship Id="rId19" Type="http://schemas.openxmlformats.org/officeDocument/2006/relationships/image" Target="../media/image1126.png"/><Relationship Id="rId4" Type="http://schemas.openxmlformats.org/officeDocument/2006/relationships/image" Target="../media/image846.png"/><Relationship Id="rId9" Type="http://schemas.openxmlformats.org/officeDocument/2006/relationships/image" Target="../media/image1119.png"/><Relationship Id="rId14" Type="http://schemas.openxmlformats.org/officeDocument/2006/relationships/image" Target="../media/image1124.png"/></Relationships>
</file>

<file path=ppt/slides/_rels/slide101.xml.rels><?xml version="1.0" encoding="UTF-8" standalone="yes"?>
<Relationships xmlns="http://schemas.openxmlformats.org/package/2006/relationships"><Relationship Id="rId8" Type="http://schemas.openxmlformats.org/officeDocument/2006/relationships/image" Target="../media/image1131.png"/><Relationship Id="rId13" Type="http://schemas.openxmlformats.org/officeDocument/2006/relationships/image" Target="../media/image1136.png"/><Relationship Id="rId18" Type="http://schemas.openxmlformats.org/officeDocument/2006/relationships/image" Target="../media/image1141.png"/><Relationship Id="rId3" Type="http://schemas.openxmlformats.org/officeDocument/2006/relationships/image" Target="../media/image1127.png"/><Relationship Id="rId21" Type="http://schemas.openxmlformats.org/officeDocument/2006/relationships/image" Target="../media/image1144.png"/><Relationship Id="rId7" Type="http://schemas.openxmlformats.org/officeDocument/2006/relationships/image" Target="../media/image1130.png"/><Relationship Id="rId12" Type="http://schemas.openxmlformats.org/officeDocument/2006/relationships/image" Target="../media/image1135.png"/><Relationship Id="rId17" Type="http://schemas.openxmlformats.org/officeDocument/2006/relationships/image" Target="../media/image1140.png"/><Relationship Id="rId2" Type="http://schemas.openxmlformats.org/officeDocument/2006/relationships/notesSlide" Target="../notesSlides/notesSlide90.xml"/><Relationship Id="rId16" Type="http://schemas.openxmlformats.org/officeDocument/2006/relationships/image" Target="../media/image1139.png"/><Relationship Id="rId20" Type="http://schemas.openxmlformats.org/officeDocument/2006/relationships/image" Target="../media/image1143.png"/><Relationship Id="rId1" Type="http://schemas.openxmlformats.org/officeDocument/2006/relationships/slideLayout" Target="../slideLayouts/slideLayout12.xml"/><Relationship Id="rId6" Type="http://schemas.openxmlformats.org/officeDocument/2006/relationships/image" Target="../media/image1129.png"/><Relationship Id="rId11" Type="http://schemas.openxmlformats.org/officeDocument/2006/relationships/image" Target="../media/image1134.png"/><Relationship Id="rId5" Type="http://schemas.openxmlformats.org/officeDocument/2006/relationships/image" Target="../media/image1128.png"/><Relationship Id="rId15" Type="http://schemas.openxmlformats.org/officeDocument/2006/relationships/image" Target="../media/image1138.png"/><Relationship Id="rId10" Type="http://schemas.openxmlformats.org/officeDocument/2006/relationships/image" Target="../media/image1133.png"/><Relationship Id="rId19" Type="http://schemas.openxmlformats.org/officeDocument/2006/relationships/image" Target="../media/image1142.png"/><Relationship Id="rId4" Type="http://schemas.openxmlformats.org/officeDocument/2006/relationships/image" Target="../media/image846.png"/><Relationship Id="rId9" Type="http://schemas.openxmlformats.org/officeDocument/2006/relationships/image" Target="../media/image1132.png"/><Relationship Id="rId14" Type="http://schemas.openxmlformats.org/officeDocument/2006/relationships/image" Target="../media/image1137.png"/><Relationship Id="rId22" Type="http://schemas.openxmlformats.org/officeDocument/2006/relationships/image" Target="../media/image1145.png"/></Relationships>
</file>

<file path=ppt/slides/_rels/slide102.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154.png"/><Relationship Id="rId18" Type="http://schemas.openxmlformats.org/officeDocument/2006/relationships/image" Target="../media/image1158.png"/><Relationship Id="rId3" Type="http://schemas.openxmlformats.org/officeDocument/2006/relationships/image" Target="../media/image1146.png"/><Relationship Id="rId21" Type="http://schemas.openxmlformats.org/officeDocument/2006/relationships/image" Target="../media/image1161.png"/><Relationship Id="rId7" Type="http://schemas.openxmlformats.org/officeDocument/2006/relationships/image" Target="../media/image1149.png"/><Relationship Id="rId12" Type="http://schemas.openxmlformats.org/officeDocument/2006/relationships/image" Target="../media/image923.png"/><Relationship Id="rId17" Type="http://schemas.openxmlformats.org/officeDocument/2006/relationships/image" Target="../media/image1157.png"/><Relationship Id="rId2" Type="http://schemas.openxmlformats.org/officeDocument/2006/relationships/notesSlide" Target="../notesSlides/notesSlide91.xml"/><Relationship Id="rId16" Type="http://schemas.openxmlformats.org/officeDocument/2006/relationships/image" Target="../media/image1156.png"/><Relationship Id="rId20" Type="http://schemas.openxmlformats.org/officeDocument/2006/relationships/image" Target="../media/image1160.png"/><Relationship Id="rId1" Type="http://schemas.openxmlformats.org/officeDocument/2006/relationships/slideLayout" Target="../slideLayouts/slideLayout12.xml"/><Relationship Id="rId6" Type="http://schemas.openxmlformats.org/officeDocument/2006/relationships/image" Target="../media/image1148.png"/><Relationship Id="rId11" Type="http://schemas.openxmlformats.org/officeDocument/2006/relationships/image" Target="../media/image1153.png"/><Relationship Id="rId5" Type="http://schemas.openxmlformats.org/officeDocument/2006/relationships/image" Target="../media/image1147.png"/><Relationship Id="rId15" Type="http://schemas.openxmlformats.org/officeDocument/2006/relationships/image" Target="../media/image142.png"/><Relationship Id="rId10" Type="http://schemas.openxmlformats.org/officeDocument/2006/relationships/image" Target="../media/image1152.png"/><Relationship Id="rId19" Type="http://schemas.openxmlformats.org/officeDocument/2006/relationships/image" Target="../media/image1159.png"/><Relationship Id="rId4" Type="http://schemas.openxmlformats.org/officeDocument/2006/relationships/image" Target="../media/image846.png"/><Relationship Id="rId9" Type="http://schemas.openxmlformats.org/officeDocument/2006/relationships/image" Target="../media/image1151.png"/><Relationship Id="rId14" Type="http://schemas.openxmlformats.org/officeDocument/2006/relationships/image" Target="../media/image1155.png"/><Relationship Id="rId22" Type="http://schemas.openxmlformats.org/officeDocument/2006/relationships/image" Target="../media/image1162.png"/></Relationships>
</file>

<file path=ppt/slides/_rels/slide103.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1170.png"/><Relationship Id="rId18" Type="http://schemas.openxmlformats.org/officeDocument/2006/relationships/image" Target="../media/image1175.png"/><Relationship Id="rId3" Type="http://schemas.openxmlformats.org/officeDocument/2006/relationships/image" Target="../media/image1015.png"/><Relationship Id="rId21" Type="http://schemas.openxmlformats.org/officeDocument/2006/relationships/image" Target="../media/image978.png"/><Relationship Id="rId7" Type="http://schemas.openxmlformats.org/officeDocument/2006/relationships/image" Target="../media/image1165.png"/><Relationship Id="rId12" Type="http://schemas.openxmlformats.org/officeDocument/2006/relationships/image" Target="../media/image1169.png"/><Relationship Id="rId17" Type="http://schemas.openxmlformats.org/officeDocument/2006/relationships/image" Target="../media/image1174.png"/><Relationship Id="rId2" Type="http://schemas.openxmlformats.org/officeDocument/2006/relationships/notesSlide" Target="../notesSlides/notesSlide92.xml"/><Relationship Id="rId16" Type="http://schemas.openxmlformats.org/officeDocument/2006/relationships/image" Target="../media/image1173.png"/><Relationship Id="rId20" Type="http://schemas.openxmlformats.org/officeDocument/2006/relationships/image" Target="../media/image1177.png"/><Relationship Id="rId1" Type="http://schemas.openxmlformats.org/officeDocument/2006/relationships/slideLayout" Target="../slideLayouts/slideLayout12.xml"/><Relationship Id="rId6" Type="http://schemas.openxmlformats.org/officeDocument/2006/relationships/image" Target="../media/image1164.png"/><Relationship Id="rId11" Type="http://schemas.openxmlformats.org/officeDocument/2006/relationships/image" Target="../media/image1168.png"/><Relationship Id="rId24" Type="http://schemas.openxmlformats.org/officeDocument/2006/relationships/image" Target="../media/image845.png"/><Relationship Id="rId5" Type="http://schemas.openxmlformats.org/officeDocument/2006/relationships/image" Target="../media/image1163.png"/><Relationship Id="rId15" Type="http://schemas.openxmlformats.org/officeDocument/2006/relationships/image" Target="../media/image1172.png"/><Relationship Id="rId23" Type="http://schemas.openxmlformats.org/officeDocument/2006/relationships/image" Target="../media/image1179.png"/><Relationship Id="rId10" Type="http://schemas.openxmlformats.org/officeDocument/2006/relationships/image" Target="../media/image1167.png"/><Relationship Id="rId19" Type="http://schemas.openxmlformats.org/officeDocument/2006/relationships/image" Target="../media/image1176.png"/><Relationship Id="rId4" Type="http://schemas.openxmlformats.org/officeDocument/2006/relationships/image" Target="../media/image846.png"/><Relationship Id="rId9" Type="http://schemas.openxmlformats.org/officeDocument/2006/relationships/image" Target="../media/image1166.png"/><Relationship Id="rId14" Type="http://schemas.openxmlformats.org/officeDocument/2006/relationships/image" Target="../media/image1171.png"/><Relationship Id="rId22" Type="http://schemas.openxmlformats.org/officeDocument/2006/relationships/image" Target="../media/image1178.png"/></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8" Type="http://schemas.openxmlformats.org/officeDocument/2006/relationships/image" Target="../media/image1185.png"/><Relationship Id="rId13" Type="http://schemas.openxmlformats.org/officeDocument/2006/relationships/image" Target="../media/image1190.png"/><Relationship Id="rId18" Type="http://schemas.openxmlformats.org/officeDocument/2006/relationships/image" Target="../media/image1194.png"/><Relationship Id="rId3" Type="http://schemas.openxmlformats.org/officeDocument/2006/relationships/image" Target="../media/image1180.png"/><Relationship Id="rId21" Type="http://schemas.openxmlformats.org/officeDocument/2006/relationships/image" Target="../media/image1197.png"/><Relationship Id="rId7" Type="http://schemas.openxmlformats.org/officeDocument/2006/relationships/image" Target="../media/image1184.png"/><Relationship Id="rId12" Type="http://schemas.openxmlformats.org/officeDocument/2006/relationships/image" Target="../media/image1189.png"/><Relationship Id="rId17" Type="http://schemas.openxmlformats.org/officeDocument/2006/relationships/image" Target="../media/image39.png"/><Relationship Id="rId2" Type="http://schemas.openxmlformats.org/officeDocument/2006/relationships/notesSlide" Target="../notesSlides/notesSlide94.xml"/><Relationship Id="rId16" Type="http://schemas.openxmlformats.org/officeDocument/2006/relationships/image" Target="../media/image1193.png"/><Relationship Id="rId20" Type="http://schemas.openxmlformats.org/officeDocument/2006/relationships/image" Target="../media/image1196.png"/><Relationship Id="rId1" Type="http://schemas.openxmlformats.org/officeDocument/2006/relationships/slideLayout" Target="../slideLayouts/slideLayout12.xml"/><Relationship Id="rId6" Type="http://schemas.openxmlformats.org/officeDocument/2006/relationships/image" Target="../media/image1183.png"/><Relationship Id="rId11" Type="http://schemas.openxmlformats.org/officeDocument/2006/relationships/image" Target="../media/image1188.png"/><Relationship Id="rId5" Type="http://schemas.openxmlformats.org/officeDocument/2006/relationships/image" Target="../media/image1182.png"/><Relationship Id="rId15" Type="http://schemas.openxmlformats.org/officeDocument/2006/relationships/image" Target="../media/image1192.png"/><Relationship Id="rId10" Type="http://schemas.openxmlformats.org/officeDocument/2006/relationships/image" Target="../media/image1187.png"/><Relationship Id="rId19" Type="http://schemas.openxmlformats.org/officeDocument/2006/relationships/image" Target="../media/image1195.png"/><Relationship Id="rId4" Type="http://schemas.openxmlformats.org/officeDocument/2006/relationships/image" Target="../media/image1181.png"/><Relationship Id="rId9" Type="http://schemas.openxmlformats.org/officeDocument/2006/relationships/image" Target="../media/image1186.png"/><Relationship Id="rId14" Type="http://schemas.openxmlformats.org/officeDocument/2006/relationships/image" Target="../media/image1191.png"/></Relationships>
</file>

<file path=ppt/slides/_rels/slide106.xml.rels><?xml version="1.0" encoding="UTF-8" standalone="yes"?>
<Relationships xmlns="http://schemas.openxmlformats.org/package/2006/relationships"><Relationship Id="rId13" Type="http://schemas.openxmlformats.org/officeDocument/2006/relationships/image" Target="../media/image1206.png"/><Relationship Id="rId18" Type="http://schemas.openxmlformats.org/officeDocument/2006/relationships/image" Target="../media/image1211.png"/><Relationship Id="rId26" Type="http://schemas.openxmlformats.org/officeDocument/2006/relationships/image" Target="../media/image1219.png"/><Relationship Id="rId3" Type="http://schemas.openxmlformats.org/officeDocument/2006/relationships/image" Target="../media/image1198.png"/><Relationship Id="rId21" Type="http://schemas.openxmlformats.org/officeDocument/2006/relationships/image" Target="../media/image1214.png"/><Relationship Id="rId7" Type="http://schemas.openxmlformats.org/officeDocument/2006/relationships/image" Target="../media/image1201.png"/><Relationship Id="rId12" Type="http://schemas.openxmlformats.org/officeDocument/2006/relationships/image" Target="../media/image1205.png"/><Relationship Id="rId17" Type="http://schemas.openxmlformats.org/officeDocument/2006/relationships/image" Target="../media/image1210.png"/><Relationship Id="rId25" Type="http://schemas.openxmlformats.org/officeDocument/2006/relationships/image" Target="../media/image1218.png"/><Relationship Id="rId33" Type="http://schemas.openxmlformats.org/officeDocument/2006/relationships/image" Target="../media/image1226.png"/><Relationship Id="rId2" Type="http://schemas.openxmlformats.org/officeDocument/2006/relationships/notesSlide" Target="../notesSlides/notesSlide95.xml"/><Relationship Id="rId16" Type="http://schemas.openxmlformats.org/officeDocument/2006/relationships/image" Target="../media/image1209.png"/><Relationship Id="rId20" Type="http://schemas.openxmlformats.org/officeDocument/2006/relationships/image" Target="../media/image1213.png"/><Relationship Id="rId29" Type="http://schemas.openxmlformats.org/officeDocument/2006/relationships/image" Target="../media/image1222.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42.png"/><Relationship Id="rId24" Type="http://schemas.openxmlformats.org/officeDocument/2006/relationships/image" Target="../media/image1217.png"/><Relationship Id="rId32" Type="http://schemas.openxmlformats.org/officeDocument/2006/relationships/image" Target="../media/image1225.png"/><Relationship Id="rId5" Type="http://schemas.openxmlformats.org/officeDocument/2006/relationships/image" Target="../media/image1199.png"/><Relationship Id="rId15" Type="http://schemas.openxmlformats.org/officeDocument/2006/relationships/image" Target="../media/image1208.png"/><Relationship Id="rId23" Type="http://schemas.openxmlformats.org/officeDocument/2006/relationships/image" Target="../media/image1216.png"/><Relationship Id="rId28" Type="http://schemas.openxmlformats.org/officeDocument/2006/relationships/image" Target="../media/image1221.png"/><Relationship Id="rId10" Type="http://schemas.openxmlformats.org/officeDocument/2006/relationships/image" Target="../media/image1204.png"/><Relationship Id="rId19" Type="http://schemas.openxmlformats.org/officeDocument/2006/relationships/image" Target="../media/image1212.png"/><Relationship Id="rId31" Type="http://schemas.openxmlformats.org/officeDocument/2006/relationships/image" Target="../media/image1224.png"/><Relationship Id="rId4" Type="http://schemas.openxmlformats.org/officeDocument/2006/relationships/image" Target="../media/image1181.png"/><Relationship Id="rId9" Type="http://schemas.openxmlformats.org/officeDocument/2006/relationships/image" Target="../media/image1203.png"/><Relationship Id="rId14" Type="http://schemas.openxmlformats.org/officeDocument/2006/relationships/image" Target="../media/image1207.png"/><Relationship Id="rId22" Type="http://schemas.openxmlformats.org/officeDocument/2006/relationships/image" Target="../media/image1215.png"/><Relationship Id="rId27" Type="http://schemas.openxmlformats.org/officeDocument/2006/relationships/image" Target="../media/image1220.png"/><Relationship Id="rId30" Type="http://schemas.openxmlformats.org/officeDocument/2006/relationships/image" Target="../media/image1223.png"/><Relationship Id="rId8" Type="http://schemas.openxmlformats.org/officeDocument/2006/relationships/image" Target="../media/image1202.png"/></Relationships>
</file>

<file path=ppt/slides/_rels/slide107.xml.rels><?xml version="1.0" encoding="UTF-8" standalone="yes"?>
<Relationships xmlns="http://schemas.openxmlformats.org/package/2006/relationships"><Relationship Id="rId8" Type="http://schemas.openxmlformats.org/officeDocument/2006/relationships/image" Target="../media/image1230.png"/><Relationship Id="rId13" Type="http://schemas.openxmlformats.org/officeDocument/2006/relationships/image" Target="../media/image1235.png"/><Relationship Id="rId18" Type="http://schemas.openxmlformats.org/officeDocument/2006/relationships/image" Target="../media/image1239.png"/><Relationship Id="rId26" Type="http://schemas.openxmlformats.org/officeDocument/2006/relationships/image" Target="../media/image1247.png"/><Relationship Id="rId3" Type="http://schemas.openxmlformats.org/officeDocument/2006/relationships/image" Target="../media/image1227.png"/><Relationship Id="rId21" Type="http://schemas.openxmlformats.org/officeDocument/2006/relationships/image" Target="../media/image1242.png"/><Relationship Id="rId7" Type="http://schemas.openxmlformats.org/officeDocument/2006/relationships/image" Target="../media/image1229.png"/><Relationship Id="rId12" Type="http://schemas.openxmlformats.org/officeDocument/2006/relationships/image" Target="../media/image1234.png"/><Relationship Id="rId17" Type="http://schemas.openxmlformats.org/officeDocument/2006/relationships/image" Target="../media/image1144.png"/><Relationship Id="rId25" Type="http://schemas.openxmlformats.org/officeDocument/2006/relationships/image" Target="../media/image1246.png"/><Relationship Id="rId2" Type="http://schemas.openxmlformats.org/officeDocument/2006/relationships/notesSlide" Target="../notesSlides/notesSlide96.xml"/><Relationship Id="rId16" Type="http://schemas.openxmlformats.org/officeDocument/2006/relationships/image" Target="../media/image1238.png"/><Relationship Id="rId20" Type="http://schemas.openxmlformats.org/officeDocument/2006/relationships/image" Target="../media/image1241.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233.png"/><Relationship Id="rId24" Type="http://schemas.openxmlformats.org/officeDocument/2006/relationships/image" Target="../media/image1245.png"/><Relationship Id="rId5" Type="http://schemas.openxmlformats.org/officeDocument/2006/relationships/image" Target="../media/image1228.png"/><Relationship Id="rId15" Type="http://schemas.openxmlformats.org/officeDocument/2006/relationships/image" Target="../media/image1237.png"/><Relationship Id="rId23" Type="http://schemas.openxmlformats.org/officeDocument/2006/relationships/image" Target="../media/image1244.png"/><Relationship Id="rId10" Type="http://schemas.openxmlformats.org/officeDocument/2006/relationships/image" Target="../media/image1232.png"/><Relationship Id="rId19" Type="http://schemas.openxmlformats.org/officeDocument/2006/relationships/image" Target="../media/image1240.png"/><Relationship Id="rId4" Type="http://schemas.openxmlformats.org/officeDocument/2006/relationships/image" Target="../media/image1181.png"/><Relationship Id="rId9" Type="http://schemas.openxmlformats.org/officeDocument/2006/relationships/image" Target="../media/image1231.png"/><Relationship Id="rId14" Type="http://schemas.openxmlformats.org/officeDocument/2006/relationships/image" Target="../media/image1236.png"/><Relationship Id="rId22" Type="http://schemas.openxmlformats.org/officeDocument/2006/relationships/image" Target="../media/image1243.png"/><Relationship Id="rId27" Type="http://schemas.openxmlformats.org/officeDocument/2006/relationships/image" Target="../media/image1226.png"/></Relationships>
</file>

<file path=ppt/slides/_rels/slide108.xml.rels><?xml version="1.0" encoding="UTF-8" standalone="yes"?>
<Relationships xmlns="http://schemas.openxmlformats.org/package/2006/relationships"><Relationship Id="rId8" Type="http://schemas.openxmlformats.org/officeDocument/2006/relationships/image" Target="../media/image1251.png"/><Relationship Id="rId13" Type="http://schemas.openxmlformats.org/officeDocument/2006/relationships/image" Target="../media/image1255.png"/><Relationship Id="rId18" Type="http://schemas.openxmlformats.org/officeDocument/2006/relationships/image" Target="../media/image1260.png"/><Relationship Id="rId3" Type="http://schemas.openxmlformats.org/officeDocument/2006/relationships/image" Target="../media/image1248.png"/><Relationship Id="rId7" Type="http://schemas.openxmlformats.org/officeDocument/2006/relationships/image" Target="../media/image1250.png"/><Relationship Id="rId12" Type="http://schemas.openxmlformats.org/officeDocument/2006/relationships/image" Target="../media/image1254.png"/><Relationship Id="rId17" Type="http://schemas.openxmlformats.org/officeDocument/2006/relationships/image" Target="../media/image1259.png"/><Relationship Id="rId2" Type="http://schemas.openxmlformats.org/officeDocument/2006/relationships/notesSlide" Target="../notesSlides/notesSlide97.xml"/><Relationship Id="rId16" Type="http://schemas.openxmlformats.org/officeDocument/2006/relationships/image" Target="../media/image1258.png"/><Relationship Id="rId20" Type="http://schemas.openxmlformats.org/officeDocument/2006/relationships/image" Target="../media/image1226.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42.png"/><Relationship Id="rId5" Type="http://schemas.openxmlformats.org/officeDocument/2006/relationships/image" Target="../media/image1249.png"/><Relationship Id="rId15" Type="http://schemas.openxmlformats.org/officeDocument/2006/relationships/image" Target="../media/image1257.png"/><Relationship Id="rId10" Type="http://schemas.openxmlformats.org/officeDocument/2006/relationships/image" Target="../media/image1253.png"/><Relationship Id="rId19" Type="http://schemas.openxmlformats.org/officeDocument/2006/relationships/image" Target="../media/image1261.png"/><Relationship Id="rId4" Type="http://schemas.openxmlformats.org/officeDocument/2006/relationships/image" Target="../media/image1181.png"/><Relationship Id="rId9" Type="http://schemas.openxmlformats.org/officeDocument/2006/relationships/image" Target="../media/image1252.png"/><Relationship Id="rId14" Type="http://schemas.openxmlformats.org/officeDocument/2006/relationships/image" Target="../media/image1256.png"/></Relationships>
</file>

<file path=ppt/slides/_rels/slide109.xml.rels><?xml version="1.0" encoding="UTF-8" standalone="yes"?>
<Relationships xmlns="http://schemas.openxmlformats.org/package/2006/relationships"><Relationship Id="rId8" Type="http://schemas.openxmlformats.org/officeDocument/2006/relationships/image" Target="../media/image1265.png"/><Relationship Id="rId13" Type="http://schemas.openxmlformats.org/officeDocument/2006/relationships/image" Target="../media/image1269.png"/><Relationship Id="rId18" Type="http://schemas.openxmlformats.org/officeDocument/2006/relationships/image" Target="../media/image1274.png"/><Relationship Id="rId3" Type="http://schemas.openxmlformats.org/officeDocument/2006/relationships/image" Target="../media/image1262.png"/><Relationship Id="rId21" Type="http://schemas.openxmlformats.org/officeDocument/2006/relationships/image" Target="../media/image1277.png"/><Relationship Id="rId7" Type="http://schemas.openxmlformats.org/officeDocument/2006/relationships/image" Target="../media/image1264.png"/><Relationship Id="rId12" Type="http://schemas.openxmlformats.org/officeDocument/2006/relationships/image" Target="../media/image1268.png"/><Relationship Id="rId17" Type="http://schemas.openxmlformats.org/officeDocument/2006/relationships/image" Target="../media/image1273.png"/><Relationship Id="rId2" Type="http://schemas.openxmlformats.org/officeDocument/2006/relationships/notesSlide" Target="../notesSlides/notesSlide98.xml"/><Relationship Id="rId16" Type="http://schemas.openxmlformats.org/officeDocument/2006/relationships/image" Target="../media/image1272.png"/><Relationship Id="rId20" Type="http://schemas.openxmlformats.org/officeDocument/2006/relationships/image" Target="../media/image1276.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267.png"/><Relationship Id="rId5" Type="http://schemas.openxmlformats.org/officeDocument/2006/relationships/image" Target="../media/image1263.png"/><Relationship Id="rId15" Type="http://schemas.openxmlformats.org/officeDocument/2006/relationships/image" Target="../media/image1271.png"/><Relationship Id="rId23" Type="http://schemas.openxmlformats.org/officeDocument/2006/relationships/image" Target="../media/image1226.png"/><Relationship Id="rId10" Type="http://schemas.openxmlformats.org/officeDocument/2006/relationships/image" Target="../media/image966.png"/><Relationship Id="rId19" Type="http://schemas.openxmlformats.org/officeDocument/2006/relationships/image" Target="../media/image1275.png"/><Relationship Id="rId4" Type="http://schemas.openxmlformats.org/officeDocument/2006/relationships/image" Target="../media/image1181.png"/><Relationship Id="rId9" Type="http://schemas.openxmlformats.org/officeDocument/2006/relationships/image" Target="../media/image1266.png"/><Relationship Id="rId14" Type="http://schemas.openxmlformats.org/officeDocument/2006/relationships/image" Target="../media/image1270.png"/><Relationship Id="rId22" Type="http://schemas.openxmlformats.org/officeDocument/2006/relationships/image" Target="../media/image1278.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2.xml"/><Relationship Id="rId16"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10.xml.rels><?xml version="1.0" encoding="UTF-8" standalone="yes"?>
<Relationships xmlns="http://schemas.openxmlformats.org/package/2006/relationships"><Relationship Id="rId13" Type="http://schemas.openxmlformats.org/officeDocument/2006/relationships/image" Target="../media/image1285.png"/><Relationship Id="rId18" Type="http://schemas.openxmlformats.org/officeDocument/2006/relationships/image" Target="../media/image1290.png"/><Relationship Id="rId26" Type="http://schemas.openxmlformats.org/officeDocument/2006/relationships/image" Target="../media/image1298.png"/><Relationship Id="rId21" Type="http://schemas.openxmlformats.org/officeDocument/2006/relationships/image" Target="../media/image1293.png"/><Relationship Id="rId34" Type="http://schemas.openxmlformats.org/officeDocument/2006/relationships/image" Target="../media/image1305.png"/><Relationship Id="rId7" Type="http://schemas.openxmlformats.org/officeDocument/2006/relationships/image" Target="../media/image1279.png"/><Relationship Id="rId12" Type="http://schemas.openxmlformats.org/officeDocument/2006/relationships/image" Target="../media/image1284.png"/><Relationship Id="rId17" Type="http://schemas.openxmlformats.org/officeDocument/2006/relationships/image" Target="../media/image1289.png"/><Relationship Id="rId25" Type="http://schemas.openxmlformats.org/officeDocument/2006/relationships/image" Target="../media/image1297.png"/><Relationship Id="rId33" Type="http://schemas.openxmlformats.org/officeDocument/2006/relationships/image" Target="../media/image131.png"/><Relationship Id="rId38" Type="http://schemas.openxmlformats.org/officeDocument/2006/relationships/image" Target="../media/image1226.png"/><Relationship Id="rId2" Type="http://schemas.openxmlformats.org/officeDocument/2006/relationships/notesSlide" Target="../notesSlides/notesSlide99.xml"/><Relationship Id="rId16" Type="http://schemas.openxmlformats.org/officeDocument/2006/relationships/image" Target="../media/image1288.png"/><Relationship Id="rId20" Type="http://schemas.openxmlformats.org/officeDocument/2006/relationships/image" Target="../media/image1292.png"/><Relationship Id="rId29" Type="http://schemas.openxmlformats.org/officeDocument/2006/relationships/image" Target="../media/image1301.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283.png"/><Relationship Id="rId24" Type="http://schemas.openxmlformats.org/officeDocument/2006/relationships/image" Target="../media/image1296.png"/><Relationship Id="rId32" Type="http://schemas.openxmlformats.org/officeDocument/2006/relationships/image" Target="../media/image1304.png"/><Relationship Id="rId37" Type="http://schemas.openxmlformats.org/officeDocument/2006/relationships/image" Target="../media/image1308.png"/><Relationship Id="rId5" Type="http://schemas.openxmlformats.org/officeDocument/2006/relationships/image" Target="../media/image1182.png"/><Relationship Id="rId15" Type="http://schemas.openxmlformats.org/officeDocument/2006/relationships/image" Target="../media/image1287.png"/><Relationship Id="rId23" Type="http://schemas.openxmlformats.org/officeDocument/2006/relationships/image" Target="../media/image1295.png"/><Relationship Id="rId28" Type="http://schemas.openxmlformats.org/officeDocument/2006/relationships/image" Target="../media/image1300.png"/><Relationship Id="rId36" Type="http://schemas.openxmlformats.org/officeDocument/2006/relationships/image" Target="../media/image1307.png"/><Relationship Id="rId10" Type="http://schemas.openxmlformats.org/officeDocument/2006/relationships/image" Target="../media/image1282.png"/><Relationship Id="rId19" Type="http://schemas.openxmlformats.org/officeDocument/2006/relationships/image" Target="../media/image1291.png"/><Relationship Id="rId31" Type="http://schemas.openxmlformats.org/officeDocument/2006/relationships/image" Target="../media/image1303.png"/><Relationship Id="rId4" Type="http://schemas.openxmlformats.org/officeDocument/2006/relationships/image" Target="../media/image1181.png"/><Relationship Id="rId9" Type="http://schemas.openxmlformats.org/officeDocument/2006/relationships/image" Target="../media/image1281.png"/><Relationship Id="rId14" Type="http://schemas.openxmlformats.org/officeDocument/2006/relationships/image" Target="../media/image1286.png"/><Relationship Id="rId22" Type="http://schemas.openxmlformats.org/officeDocument/2006/relationships/image" Target="../media/image1294.png"/><Relationship Id="rId27" Type="http://schemas.openxmlformats.org/officeDocument/2006/relationships/image" Target="../media/image1299.png"/><Relationship Id="rId30" Type="http://schemas.openxmlformats.org/officeDocument/2006/relationships/image" Target="../media/image1302.png"/><Relationship Id="rId35" Type="http://schemas.openxmlformats.org/officeDocument/2006/relationships/image" Target="../media/image1306.png"/><Relationship Id="rId8" Type="http://schemas.openxmlformats.org/officeDocument/2006/relationships/image" Target="../media/image1280.png"/><Relationship Id="rId3" Type="http://schemas.openxmlformats.org/officeDocument/2006/relationships/image" Target="../media/image1180.png"/></Relationships>
</file>

<file path=ppt/slides/_rels/slide111.xml.rels><?xml version="1.0" encoding="UTF-8" standalone="yes"?>
<Relationships xmlns="http://schemas.openxmlformats.org/package/2006/relationships"><Relationship Id="rId13" Type="http://schemas.openxmlformats.org/officeDocument/2006/relationships/image" Target="../media/image1317.png"/><Relationship Id="rId18" Type="http://schemas.openxmlformats.org/officeDocument/2006/relationships/image" Target="../media/image1322.png"/><Relationship Id="rId26" Type="http://schemas.openxmlformats.org/officeDocument/2006/relationships/image" Target="../media/image1330.png"/><Relationship Id="rId3" Type="http://schemas.openxmlformats.org/officeDocument/2006/relationships/image" Target="../media/image1309.png"/><Relationship Id="rId21" Type="http://schemas.openxmlformats.org/officeDocument/2006/relationships/image" Target="../media/image1325.png"/><Relationship Id="rId34" Type="http://schemas.openxmlformats.org/officeDocument/2006/relationships/image" Target="../media/image1240.png"/><Relationship Id="rId7" Type="http://schemas.openxmlformats.org/officeDocument/2006/relationships/image" Target="../media/image1311.png"/><Relationship Id="rId12" Type="http://schemas.openxmlformats.org/officeDocument/2006/relationships/image" Target="../media/image1316.png"/><Relationship Id="rId17" Type="http://schemas.openxmlformats.org/officeDocument/2006/relationships/image" Target="../media/image1321.png"/><Relationship Id="rId25" Type="http://schemas.openxmlformats.org/officeDocument/2006/relationships/image" Target="../media/image1329.png"/><Relationship Id="rId33" Type="http://schemas.openxmlformats.org/officeDocument/2006/relationships/image" Target="../media/image1336.png"/><Relationship Id="rId2" Type="http://schemas.openxmlformats.org/officeDocument/2006/relationships/notesSlide" Target="../notesSlides/notesSlide100.xml"/><Relationship Id="rId16" Type="http://schemas.openxmlformats.org/officeDocument/2006/relationships/image" Target="../media/image1320.png"/><Relationship Id="rId20" Type="http://schemas.openxmlformats.org/officeDocument/2006/relationships/image" Target="../media/image1324.png"/><Relationship Id="rId29" Type="http://schemas.openxmlformats.org/officeDocument/2006/relationships/image" Target="../media/image1333.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315.png"/><Relationship Id="rId24" Type="http://schemas.openxmlformats.org/officeDocument/2006/relationships/image" Target="../media/image1328.png"/><Relationship Id="rId32" Type="http://schemas.openxmlformats.org/officeDocument/2006/relationships/image" Target="../media/image142.png"/><Relationship Id="rId5" Type="http://schemas.openxmlformats.org/officeDocument/2006/relationships/image" Target="../media/image1310.png"/><Relationship Id="rId15" Type="http://schemas.openxmlformats.org/officeDocument/2006/relationships/image" Target="../media/image1319.png"/><Relationship Id="rId23" Type="http://schemas.openxmlformats.org/officeDocument/2006/relationships/image" Target="../media/image1327.png"/><Relationship Id="rId28" Type="http://schemas.openxmlformats.org/officeDocument/2006/relationships/image" Target="../media/image1332.png"/><Relationship Id="rId10" Type="http://schemas.openxmlformats.org/officeDocument/2006/relationships/image" Target="../media/image1314.png"/><Relationship Id="rId19" Type="http://schemas.openxmlformats.org/officeDocument/2006/relationships/image" Target="../media/image1323.png"/><Relationship Id="rId31" Type="http://schemas.openxmlformats.org/officeDocument/2006/relationships/image" Target="../media/image1335.png"/><Relationship Id="rId4" Type="http://schemas.openxmlformats.org/officeDocument/2006/relationships/image" Target="../media/image1181.png"/><Relationship Id="rId9" Type="http://schemas.openxmlformats.org/officeDocument/2006/relationships/image" Target="../media/image1313.png"/><Relationship Id="rId14" Type="http://schemas.openxmlformats.org/officeDocument/2006/relationships/image" Target="../media/image1318.png"/><Relationship Id="rId22" Type="http://schemas.openxmlformats.org/officeDocument/2006/relationships/image" Target="../media/image1326.png"/><Relationship Id="rId27" Type="http://schemas.openxmlformats.org/officeDocument/2006/relationships/image" Target="../media/image1331.png"/><Relationship Id="rId30" Type="http://schemas.openxmlformats.org/officeDocument/2006/relationships/image" Target="../media/image1334.png"/><Relationship Id="rId35" Type="http://schemas.openxmlformats.org/officeDocument/2006/relationships/image" Target="../media/image1226.png"/><Relationship Id="rId8" Type="http://schemas.openxmlformats.org/officeDocument/2006/relationships/image" Target="../media/image1312.png"/></Relationships>
</file>

<file path=ppt/slides/_rels/slide112.xml.rels><?xml version="1.0" encoding="UTF-8" standalone="yes"?>
<Relationships xmlns="http://schemas.openxmlformats.org/package/2006/relationships"><Relationship Id="rId13" Type="http://schemas.openxmlformats.org/officeDocument/2006/relationships/image" Target="../media/image1345.png"/><Relationship Id="rId18" Type="http://schemas.openxmlformats.org/officeDocument/2006/relationships/image" Target="../media/image1350.png"/><Relationship Id="rId26" Type="http://schemas.openxmlformats.org/officeDocument/2006/relationships/image" Target="../media/image1358.png"/><Relationship Id="rId3" Type="http://schemas.openxmlformats.org/officeDocument/2006/relationships/image" Target="../media/image1337.png"/><Relationship Id="rId21" Type="http://schemas.openxmlformats.org/officeDocument/2006/relationships/image" Target="../media/image1353.png"/><Relationship Id="rId34" Type="http://schemas.openxmlformats.org/officeDocument/2006/relationships/image" Target="../media/image1366.png"/><Relationship Id="rId7" Type="http://schemas.openxmlformats.org/officeDocument/2006/relationships/image" Target="../media/image1339.png"/><Relationship Id="rId12" Type="http://schemas.openxmlformats.org/officeDocument/2006/relationships/image" Target="../media/image1344.png"/><Relationship Id="rId17" Type="http://schemas.openxmlformats.org/officeDocument/2006/relationships/image" Target="../media/image1349.png"/><Relationship Id="rId25" Type="http://schemas.openxmlformats.org/officeDocument/2006/relationships/image" Target="../media/image1357.png"/><Relationship Id="rId33" Type="http://schemas.openxmlformats.org/officeDocument/2006/relationships/image" Target="../media/image1365.png"/><Relationship Id="rId2" Type="http://schemas.openxmlformats.org/officeDocument/2006/relationships/notesSlide" Target="../notesSlides/notesSlide101.xml"/><Relationship Id="rId16" Type="http://schemas.openxmlformats.org/officeDocument/2006/relationships/image" Target="../media/image1348.png"/><Relationship Id="rId20" Type="http://schemas.openxmlformats.org/officeDocument/2006/relationships/image" Target="../media/image1352.png"/><Relationship Id="rId29" Type="http://schemas.openxmlformats.org/officeDocument/2006/relationships/image" Target="../media/image1361.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343.png"/><Relationship Id="rId24" Type="http://schemas.openxmlformats.org/officeDocument/2006/relationships/image" Target="../media/image1356.png"/><Relationship Id="rId32" Type="http://schemas.openxmlformats.org/officeDocument/2006/relationships/image" Target="../media/image1364.png"/><Relationship Id="rId5" Type="http://schemas.openxmlformats.org/officeDocument/2006/relationships/image" Target="../media/image1338.png"/><Relationship Id="rId15" Type="http://schemas.openxmlformats.org/officeDocument/2006/relationships/image" Target="../media/image1347.png"/><Relationship Id="rId23" Type="http://schemas.openxmlformats.org/officeDocument/2006/relationships/image" Target="../media/image1355.png"/><Relationship Id="rId28" Type="http://schemas.openxmlformats.org/officeDocument/2006/relationships/image" Target="../media/image1360.png"/><Relationship Id="rId36" Type="http://schemas.openxmlformats.org/officeDocument/2006/relationships/image" Target="../media/image1226.png"/><Relationship Id="rId10" Type="http://schemas.openxmlformats.org/officeDocument/2006/relationships/image" Target="../media/image1342.png"/><Relationship Id="rId19" Type="http://schemas.openxmlformats.org/officeDocument/2006/relationships/image" Target="../media/image1351.png"/><Relationship Id="rId31" Type="http://schemas.openxmlformats.org/officeDocument/2006/relationships/image" Target="../media/image1363.png"/><Relationship Id="rId4" Type="http://schemas.openxmlformats.org/officeDocument/2006/relationships/image" Target="../media/image1181.png"/><Relationship Id="rId9" Type="http://schemas.openxmlformats.org/officeDocument/2006/relationships/image" Target="../media/image1341.png"/><Relationship Id="rId14" Type="http://schemas.openxmlformats.org/officeDocument/2006/relationships/image" Target="../media/image1346.png"/><Relationship Id="rId22" Type="http://schemas.openxmlformats.org/officeDocument/2006/relationships/image" Target="../media/image1354.png"/><Relationship Id="rId27" Type="http://schemas.openxmlformats.org/officeDocument/2006/relationships/image" Target="../media/image1359.png"/><Relationship Id="rId30" Type="http://schemas.openxmlformats.org/officeDocument/2006/relationships/image" Target="../media/image1362.png"/><Relationship Id="rId35" Type="http://schemas.openxmlformats.org/officeDocument/2006/relationships/image" Target="../media/image1367.png"/><Relationship Id="rId8" Type="http://schemas.openxmlformats.org/officeDocument/2006/relationships/image" Target="../media/image1340.png"/></Relationships>
</file>

<file path=ppt/slides/_rels/slide113.xml.rels><?xml version="1.0" encoding="UTF-8" standalone="yes"?>
<Relationships xmlns="http://schemas.openxmlformats.org/package/2006/relationships"><Relationship Id="rId13" Type="http://schemas.openxmlformats.org/officeDocument/2006/relationships/image" Target="../media/image1376.png"/><Relationship Id="rId18" Type="http://schemas.openxmlformats.org/officeDocument/2006/relationships/image" Target="../media/image1381.png"/><Relationship Id="rId26" Type="http://schemas.openxmlformats.org/officeDocument/2006/relationships/image" Target="../media/image1389.png"/><Relationship Id="rId39" Type="http://schemas.openxmlformats.org/officeDocument/2006/relationships/image" Target="../media/image1402.png"/><Relationship Id="rId21" Type="http://schemas.openxmlformats.org/officeDocument/2006/relationships/image" Target="../media/image1384.png"/><Relationship Id="rId34" Type="http://schemas.openxmlformats.org/officeDocument/2006/relationships/image" Target="../media/image1397.png"/><Relationship Id="rId42" Type="http://schemas.openxmlformats.org/officeDocument/2006/relationships/image" Target="../media/image1404.png"/><Relationship Id="rId7" Type="http://schemas.openxmlformats.org/officeDocument/2006/relationships/image" Target="../media/image1370.png"/><Relationship Id="rId2" Type="http://schemas.openxmlformats.org/officeDocument/2006/relationships/notesSlide" Target="../notesSlides/notesSlide102.xml"/><Relationship Id="rId16" Type="http://schemas.openxmlformats.org/officeDocument/2006/relationships/image" Target="../media/image1379.png"/><Relationship Id="rId29" Type="http://schemas.openxmlformats.org/officeDocument/2006/relationships/image" Target="../media/image1392.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374.png"/><Relationship Id="rId24" Type="http://schemas.openxmlformats.org/officeDocument/2006/relationships/image" Target="../media/image1387.png"/><Relationship Id="rId32" Type="http://schemas.openxmlformats.org/officeDocument/2006/relationships/image" Target="../media/image1395.png"/><Relationship Id="rId37" Type="http://schemas.openxmlformats.org/officeDocument/2006/relationships/image" Target="../media/image1400.png"/><Relationship Id="rId40" Type="http://schemas.openxmlformats.org/officeDocument/2006/relationships/image" Target="../media/image1403.png"/><Relationship Id="rId45" Type="http://schemas.openxmlformats.org/officeDocument/2006/relationships/image" Target="../media/image1226.png"/><Relationship Id="rId5" Type="http://schemas.openxmlformats.org/officeDocument/2006/relationships/image" Target="../media/image1369.png"/><Relationship Id="rId15" Type="http://schemas.openxmlformats.org/officeDocument/2006/relationships/image" Target="../media/image1378.png"/><Relationship Id="rId23" Type="http://schemas.openxmlformats.org/officeDocument/2006/relationships/image" Target="../media/image1386.png"/><Relationship Id="rId28" Type="http://schemas.openxmlformats.org/officeDocument/2006/relationships/image" Target="../media/image1391.png"/><Relationship Id="rId36" Type="http://schemas.openxmlformats.org/officeDocument/2006/relationships/image" Target="../media/image1399.png"/><Relationship Id="rId10" Type="http://schemas.openxmlformats.org/officeDocument/2006/relationships/image" Target="../media/image1373.png"/><Relationship Id="rId19" Type="http://schemas.openxmlformats.org/officeDocument/2006/relationships/image" Target="../media/image1382.png"/><Relationship Id="rId31" Type="http://schemas.openxmlformats.org/officeDocument/2006/relationships/image" Target="../media/image1394.png"/><Relationship Id="rId44" Type="http://schemas.openxmlformats.org/officeDocument/2006/relationships/image" Target="../media/image978.png"/><Relationship Id="rId4" Type="http://schemas.openxmlformats.org/officeDocument/2006/relationships/image" Target="../media/image1181.png"/><Relationship Id="rId9" Type="http://schemas.openxmlformats.org/officeDocument/2006/relationships/image" Target="../media/image1372.png"/><Relationship Id="rId14" Type="http://schemas.openxmlformats.org/officeDocument/2006/relationships/image" Target="../media/image1377.png"/><Relationship Id="rId22" Type="http://schemas.openxmlformats.org/officeDocument/2006/relationships/image" Target="../media/image1385.png"/><Relationship Id="rId27" Type="http://schemas.openxmlformats.org/officeDocument/2006/relationships/image" Target="../media/image1390.png"/><Relationship Id="rId30" Type="http://schemas.openxmlformats.org/officeDocument/2006/relationships/image" Target="../media/image1393.png"/><Relationship Id="rId35" Type="http://schemas.openxmlformats.org/officeDocument/2006/relationships/image" Target="../media/image1398.png"/><Relationship Id="rId43" Type="http://schemas.openxmlformats.org/officeDocument/2006/relationships/image" Target="../media/image1405.png"/><Relationship Id="rId8" Type="http://schemas.openxmlformats.org/officeDocument/2006/relationships/image" Target="../media/image1371.png"/><Relationship Id="rId3" Type="http://schemas.openxmlformats.org/officeDocument/2006/relationships/image" Target="../media/image1368.png"/><Relationship Id="rId12" Type="http://schemas.openxmlformats.org/officeDocument/2006/relationships/image" Target="../media/image1375.png"/><Relationship Id="rId17" Type="http://schemas.openxmlformats.org/officeDocument/2006/relationships/image" Target="../media/image1380.png"/><Relationship Id="rId25" Type="http://schemas.openxmlformats.org/officeDocument/2006/relationships/image" Target="../media/image1388.png"/><Relationship Id="rId33" Type="http://schemas.openxmlformats.org/officeDocument/2006/relationships/image" Target="../media/image1396.png"/><Relationship Id="rId38" Type="http://schemas.openxmlformats.org/officeDocument/2006/relationships/image" Target="../media/image1401.png"/><Relationship Id="rId20" Type="http://schemas.openxmlformats.org/officeDocument/2006/relationships/image" Target="../media/image1383.png"/><Relationship Id="rId41" Type="http://schemas.openxmlformats.org/officeDocument/2006/relationships/image" Target="../media/image1367.png"/></Relationships>
</file>

<file path=ppt/slides/_rels/slide114.xml.rels><?xml version="1.0" encoding="UTF-8" standalone="yes"?>
<Relationships xmlns="http://schemas.openxmlformats.org/package/2006/relationships"><Relationship Id="rId13" Type="http://schemas.openxmlformats.org/officeDocument/2006/relationships/image" Target="../media/image1412.png"/><Relationship Id="rId18" Type="http://schemas.openxmlformats.org/officeDocument/2006/relationships/image" Target="../media/image1416.png"/><Relationship Id="rId26" Type="http://schemas.openxmlformats.org/officeDocument/2006/relationships/image" Target="../media/image1400.png"/><Relationship Id="rId3" Type="http://schemas.openxmlformats.org/officeDocument/2006/relationships/image" Target="../media/image1248.png"/><Relationship Id="rId21" Type="http://schemas.openxmlformats.org/officeDocument/2006/relationships/image" Target="../media/image1418.png"/><Relationship Id="rId34" Type="http://schemas.openxmlformats.org/officeDocument/2006/relationships/image" Target="../media/image1226.png"/><Relationship Id="rId7" Type="http://schemas.openxmlformats.org/officeDocument/2006/relationships/image" Target="../media/image1406.png"/><Relationship Id="rId12" Type="http://schemas.openxmlformats.org/officeDocument/2006/relationships/image" Target="../media/image1411.png"/><Relationship Id="rId17" Type="http://schemas.openxmlformats.org/officeDocument/2006/relationships/image" Target="../media/image1367.png"/><Relationship Id="rId25" Type="http://schemas.openxmlformats.org/officeDocument/2006/relationships/image" Target="../media/image1421.png"/><Relationship Id="rId33" Type="http://schemas.openxmlformats.org/officeDocument/2006/relationships/image" Target="../media/image1428.png"/><Relationship Id="rId2" Type="http://schemas.openxmlformats.org/officeDocument/2006/relationships/notesSlide" Target="../notesSlides/notesSlide103.xml"/><Relationship Id="rId16" Type="http://schemas.openxmlformats.org/officeDocument/2006/relationships/image" Target="../media/image1415.png"/><Relationship Id="rId20" Type="http://schemas.openxmlformats.org/officeDocument/2006/relationships/image" Target="../media/image1394.png"/><Relationship Id="rId29" Type="http://schemas.openxmlformats.org/officeDocument/2006/relationships/image" Target="../media/image1424.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410.png"/><Relationship Id="rId24" Type="http://schemas.openxmlformats.org/officeDocument/2006/relationships/image" Target="../media/image1420.png"/><Relationship Id="rId32" Type="http://schemas.openxmlformats.org/officeDocument/2006/relationships/image" Target="../media/image1427.png"/><Relationship Id="rId5" Type="http://schemas.openxmlformats.org/officeDocument/2006/relationships/image" Target="../media/image1249.png"/><Relationship Id="rId15" Type="http://schemas.openxmlformats.org/officeDocument/2006/relationships/image" Target="../media/image1414.png"/><Relationship Id="rId23" Type="http://schemas.openxmlformats.org/officeDocument/2006/relationships/image" Target="../media/image1384.png"/><Relationship Id="rId28" Type="http://schemas.openxmlformats.org/officeDocument/2006/relationships/image" Target="../media/image1423.png"/><Relationship Id="rId10" Type="http://schemas.openxmlformats.org/officeDocument/2006/relationships/image" Target="../media/image1409.png"/><Relationship Id="rId19" Type="http://schemas.openxmlformats.org/officeDocument/2006/relationships/image" Target="../media/image1417.png"/><Relationship Id="rId31" Type="http://schemas.openxmlformats.org/officeDocument/2006/relationships/image" Target="../media/image1426.png"/><Relationship Id="rId4" Type="http://schemas.openxmlformats.org/officeDocument/2006/relationships/image" Target="../media/image1181.png"/><Relationship Id="rId9" Type="http://schemas.openxmlformats.org/officeDocument/2006/relationships/image" Target="../media/image1408.png"/><Relationship Id="rId14" Type="http://schemas.openxmlformats.org/officeDocument/2006/relationships/image" Target="../media/image1413.png"/><Relationship Id="rId22" Type="http://schemas.openxmlformats.org/officeDocument/2006/relationships/image" Target="../media/image1419.png"/><Relationship Id="rId27" Type="http://schemas.openxmlformats.org/officeDocument/2006/relationships/image" Target="../media/image1422.png"/><Relationship Id="rId30" Type="http://schemas.openxmlformats.org/officeDocument/2006/relationships/image" Target="../media/image1425.png"/><Relationship Id="rId8" Type="http://schemas.openxmlformats.org/officeDocument/2006/relationships/image" Target="../media/image1407.png"/></Relationships>
</file>

<file path=ppt/slides/_rels/slide115.xml.rels><?xml version="1.0" encoding="UTF-8" standalone="yes"?>
<Relationships xmlns="http://schemas.openxmlformats.org/package/2006/relationships"><Relationship Id="rId8" Type="http://schemas.openxmlformats.org/officeDocument/2006/relationships/image" Target="../media/image1432.png"/><Relationship Id="rId13" Type="http://schemas.openxmlformats.org/officeDocument/2006/relationships/image" Target="../media/image1437.png"/><Relationship Id="rId3" Type="http://schemas.openxmlformats.org/officeDocument/2006/relationships/image" Target="../media/image1429.png"/><Relationship Id="rId7" Type="http://schemas.openxmlformats.org/officeDocument/2006/relationships/image" Target="../media/image1431.png"/><Relationship Id="rId12" Type="http://schemas.openxmlformats.org/officeDocument/2006/relationships/image" Target="../media/image1436.png"/><Relationship Id="rId17" Type="http://schemas.openxmlformats.org/officeDocument/2006/relationships/image" Target="../media/image1226.png"/><Relationship Id="rId2" Type="http://schemas.openxmlformats.org/officeDocument/2006/relationships/notesSlide" Target="../notesSlides/notesSlide104.xml"/><Relationship Id="rId16" Type="http://schemas.openxmlformats.org/officeDocument/2006/relationships/image" Target="../media/image1439.png"/><Relationship Id="rId1" Type="http://schemas.openxmlformats.org/officeDocument/2006/relationships/slideLayout" Target="../slideLayouts/slideLayout12.xml"/><Relationship Id="rId6" Type="http://schemas.openxmlformats.org/officeDocument/2006/relationships/image" Target="../media/image1200.png"/><Relationship Id="rId11" Type="http://schemas.openxmlformats.org/officeDocument/2006/relationships/image" Target="../media/image1435.png"/><Relationship Id="rId5" Type="http://schemas.openxmlformats.org/officeDocument/2006/relationships/image" Target="../media/image1430.png"/><Relationship Id="rId15" Type="http://schemas.openxmlformats.org/officeDocument/2006/relationships/image" Target="../media/image1438.png"/><Relationship Id="rId10" Type="http://schemas.openxmlformats.org/officeDocument/2006/relationships/image" Target="../media/image1434.png"/><Relationship Id="rId4" Type="http://schemas.openxmlformats.org/officeDocument/2006/relationships/image" Target="../media/image1181.png"/><Relationship Id="rId9" Type="http://schemas.openxmlformats.org/officeDocument/2006/relationships/image" Target="../media/image1433.png"/><Relationship Id="rId14" Type="http://schemas.openxmlformats.org/officeDocument/2006/relationships/image" Target="../media/image1223.png"/></Relationships>
</file>

<file path=ppt/slides/_rels/slide116.xml.rels><?xml version="1.0" encoding="UTF-8" standalone="yes"?>
<Relationships xmlns="http://schemas.openxmlformats.org/package/2006/relationships"><Relationship Id="rId8" Type="http://schemas.openxmlformats.org/officeDocument/2006/relationships/image" Target="../media/image1443.png"/><Relationship Id="rId13" Type="http://schemas.openxmlformats.org/officeDocument/2006/relationships/image" Target="../media/image1447.png"/><Relationship Id="rId18" Type="http://schemas.openxmlformats.org/officeDocument/2006/relationships/image" Target="../media/image1451.png"/><Relationship Id="rId3" Type="http://schemas.openxmlformats.org/officeDocument/2006/relationships/image" Target="../media/image1440.png"/><Relationship Id="rId21" Type="http://schemas.openxmlformats.org/officeDocument/2006/relationships/image" Target="../media/image1454.png"/><Relationship Id="rId7" Type="http://schemas.openxmlformats.org/officeDocument/2006/relationships/image" Target="../media/image1200.png"/><Relationship Id="rId12" Type="http://schemas.openxmlformats.org/officeDocument/2006/relationships/image" Target="../media/image1446.png"/><Relationship Id="rId17" Type="http://schemas.openxmlformats.org/officeDocument/2006/relationships/image" Target="../media/image1450.png"/><Relationship Id="rId25" Type="http://schemas.openxmlformats.org/officeDocument/2006/relationships/image" Target="../media/image1226.png"/><Relationship Id="rId2" Type="http://schemas.openxmlformats.org/officeDocument/2006/relationships/notesSlide" Target="../notesSlides/notesSlide105.xml"/><Relationship Id="rId16" Type="http://schemas.openxmlformats.org/officeDocument/2006/relationships/image" Target="../media/image1350.png"/><Relationship Id="rId20" Type="http://schemas.openxmlformats.org/officeDocument/2006/relationships/image" Target="../media/image1453.png"/><Relationship Id="rId1" Type="http://schemas.openxmlformats.org/officeDocument/2006/relationships/slideLayout" Target="../slideLayouts/slideLayout12.xml"/><Relationship Id="rId6" Type="http://schemas.openxmlformats.org/officeDocument/2006/relationships/image" Target="../media/image1442.png"/><Relationship Id="rId11" Type="http://schemas.openxmlformats.org/officeDocument/2006/relationships/image" Target="../media/image1245.png"/><Relationship Id="rId24" Type="http://schemas.openxmlformats.org/officeDocument/2006/relationships/image" Target="../media/image1457.png"/><Relationship Id="rId5" Type="http://schemas.openxmlformats.org/officeDocument/2006/relationships/image" Target="../media/image1441.png"/><Relationship Id="rId15" Type="http://schemas.openxmlformats.org/officeDocument/2006/relationships/image" Target="../media/image1449.png"/><Relationship Id="rId23" Type="http://schemas.openxmlformats.org/officeDocument/2006/relationships/image" Target="../media/image1456.png"/><Relationship Id="rId10" Type="http://schemas.openxmlformats.org/officeDocument/2006/relationships/image" Target="../media/image1445.png"/><Relationship Id="rId19" Type="http://schemas.openxmlformats.org/officeDocument/2006/relationships/image" Target="../media/image1452.png"/><Relationship Id="rId4" Type="http://schemas.openxmlformats.org/officeDocument/2006/relationships/image" Target="../media/image1181.png"/><Relationship Id="rId9" Type="http://schemas.openxmlformats.org/officeDocument/2006/relationships/image" Target="../media/image1444.png"/><Relationship Id="rId14" Type="http://schemas.openxmlformats.org/officeDocument/2006/relationships/image" Target="../media/image1448.png"/><Relationship Id="rId22" Type="http://schemas.openxmlformats.org/officeDocument/2006/relationships/image" Target="../media/image1455.png"/></Relationships>
</file>

<file path=ppt/slides/_rels/slide117.xml.rels><?xml version="1.0" encoding="UTF-8" standalone="yes"?>
<Relationships xmlns="http://schemas.openxmlformats.org/package/2006/relationships"><Relationship Id="rId8" Type="http://schemas.openxmlformats.org/officeDocument/2006/relationships/image" Target="../media/image1462.png"/><Relationship Id="rId13" Type="http://schemas.openxmlformats.org/officeDocument/2006/relationships/image" Target="../media/image1467.png"/><Relationship Id="rId18" Type="http://schemas.openxmlformats.org/officeDocument/2006/relationships/image" Target="../media/image1472.png"/><Relationship Id="rId3" Type="http://schemas.openxmlformats.org/officeDocument/2006/relationships/image" Target="../media/image839.png"/><Relationship Id="rId21" Type="http://schemas.openxmlformats.org/officeDocument/2006/relationships/image" Target="../media/image1475.png"/><Relationship Id="rId7" Type="http://schemas.openxmlformats.org/officeDocument/2006/relationships/image" Target="../media/image1461.png"/><Relationship Id="rId12" Type="http://schemas.openxmlformats.org/officeDocument/2006/relationships/image" Target="../media/image1466.png"/><Relationship Id="rId17" Type="http://schemas.openxmlformats.org/officeDocument/2006/relationships/image" Target="../media/image1471.png"/><Relationship Id="rId2" Type="http://schemas.openxmlformats.org/officeDocument/2006/relationships/notesSlide" Target="../notesSlides/notesSlide106.xml"/><Relationship Id="rId16" Type="http://schemas.openxmlformats.org/officeDocument/2006/relationships/image" Target="../media/image1470.png"/><Relationship Id="rId20" Type="http://schemas.openxmlformats.org/officeDocument/2006/relationships/image" Target="../media/image1474.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465.png"/><Relationship Id="rId24" Type="http://schemas.openxmlformats.org/officeDocument/2006/relationships/image" Target="../media/image100.png"/><Relationship Id="rId5" Type="http://schemas.openxmlformats.org/officeDocument/2006/relationships/image" Target="../media/image1459.png"/><Relationship Id="rId15" Type="http://schemas.openxmlformats.org/officeDocument/2006/relationships/image" Target="../media/image1469.png"/><Relationship Id="rId23" Type="http://schemas.openxmlformats.org/officeDocument/2006/relationships/image" Target="../media/image1477.png"/><Relationship Id="rId10" Type="http://schemas.openxmlformats.org/officeDocument/2006/relationships/image" Target="../media/image1464.png"/><Relationship Id="rId19" Type="http://schemas.openxmlformats.org/officeDocument/2006/relationships/image" Target="../media/image1473.png"/><Relationship Id="rId4" Type="http://schemas.openxmlformats.org/officeDocument/2006/relationships/image" Target="../media/image1458.png"/><Relationship Id="rId9" Type="http://schemas.openxmlformats.org/officeDocument/2006/relationships/image" Target="../media/image1463.png"/><Relationship Id="rId14" Type="http://schemas.openxmlformats.org/officeDocument/2006/relationships/image" Target="../media/image1468.png"/><Relationship Id="rId22" Type="http://schemas.openxmlformats.org/officeDocument/2006/relationships/image" Target="../media/image1476.png"/></Relationships>
</file>

<file path=ppt/slides/_rels/slide118.xml.rels><?xml version="1.0" encoding="UTF-8" standalone="yes"?>
<Relationships xmlns="http://schemas.openxmlformats.org/package/2006/relationships"><Relationship Id="rId13" Type="http://schemas.openxmlformats.org/officeDocument/2006/relationships/image" Target="../media/image1168.png"/><Relationship Id="rId18" Type="http://schemas.openxmlformats.org/officeDocument/2006/relationships/image" Target="../media/image1487.png"/><Relationship Id="rId26" Type="http://schemas.openxmlformats.org/officeDocument/2006/relationships/image" Target="../media/image1495.png"/><Relationship Id="rId3" Type="http://schemas.openxmlformats.org/officeDocument/2006/relationships/image" Target="../media/image839.png"/><Relationship Id="rId21" Type="http://schemas.openxmlformats.org/officeDocument/2006/relationships/image" Target="../media/image1490.png"/><Relationship Id="rId7" Type="http://schemas.openxmlformats.org/officeDocument/2006/relationships/image" Target="../media/image1478.png"/><Relationship Id="rId12" Type="http://schemas.openxmlformats.org/officeDocument/2006/relationships/image" Target="../media/image1482.png"/><Relationship Id="rId17" Type="http://schemas.openxmlformats.org/officeDocument/2006/relationships/image" Target="../media/image1486.png"/><Relationship Id="rId25" Type="http://schemas.openxmlformats.org/officeDocument/2006/relationships/image" Target="../media/image1494.png"/><Relationship Id="rId33" Type="http://schemas.openxmlformats.org/officeDocument/2006/relationships/image" Target="../media/image1240.png"/><Relationship Id="rId2" Type="http://schemas.openxmlformats.org/officeDocument/2006/relationships/notesSlide" Target="../notesSlides/notesSlide107.xml"/><Relationship Id="rId16" Type="http://schemas.openxmlformats.org/officeDocument/2006/relationships/image" Target="../media/image1485.png"/><Relationship Id="rId20" Type="http://schemas.openxmlformats.org/officeDocument/2006/relationships/image" Target="../media/image1489.png"/><Relationship Id="rId29" Type="http://schemas.openxmlformats.org/officeDocument/2006/relationships/image" Target="../media/image1498.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481.png"/><Relationship Id="rId24" Type="http://schemas.openxmlformats.org/officeDocument/2006/relationships/image" Target="../media/image1493.png"/><Relationship Id="rId32" Type="http://schemas.openxmlformats.org/officeDocument/2006/relationships/image" Target="../media/image1501.png"/><Relationship Id="rId5" Type="http://schemas.openxmlformats.org/officeDocument/2006/relationships/image" Target="../media/image1459.png"/><Relationship Id="rId15" Type="http://schemas.openxmlformats.org/officeDocument/2006/relationships/image" Target="../media/image1484.png"/><Relationship Id="rId23" Type="http://schemas.openxmlformats.org/officeDocument/2006/relationships/image" Target="../media/image1492.png"/><Relationship Id="rId28" Type="http://schemas.openxmlformats.org/officeDocument/2006/relationships/image" Target="../media/image1497.png"/><Relationship Id="rId10" Type="http://schemas.openxmlformats.org/officeDocument/2006/relationships/image" Target="../media/image1480.png"/><Relationship Id="rId19" Type="http://schemas.openxmlformats.org/officeDocument/2006/relationships/image" Target="../media/image1488.png"/><Relationship Id="rId31" Type="http://schemas.openxmlformats.org/officeDocument/2006/relationships/image" Target="../media/image1500.png"/><Relationship Id="rId4" Type="http://schemas.openxmlformats.org/officeDocument/2006/relationships/image" Target="../media/image1458.png"/><Relationship Id="rId9" Type="http://schemas.openxmlformats.org/officeDocument/2006/relationships/image" Target="../media/image1479.png"/><Relationship Id="rId14" Type="http://schemas.openxmlformats.org/officeDocument/2006/relationships/image" Target="../media/image1483.png"/><Relationship Id="rId22" Type="http://schemas.openxmlformats.org/officeDocument/2006/relationships/image" Target="../media/image1491.png"/><Relationship Id="rId27" Type="http://schemas.openxmlformats.org/officeDocument/2006/relationships/image" Target="../media/image1496.png"/><Relationship Id="rId30" Type="http://schemas.openxmlformats.org/officeDocument/2006/relationships/image" Target="../media/image1499.png"/><Relationship Id="rId8" Type="http://schemas.openxmlformats.org/officeDocument/2006/relationships/image" Target="../media/image1450.png"/></Relationships>
</file>

<file path=ppt/slides/_rels/slide119.xml.rels><?xml version="1.0" encoding="UTF-8" standalone="yes"?>
<Relationships xmlns="http://schemas.openxmlformats.org/package/2006/relationships"><Relationship Id="rId8" Type="http://schemas.openxmlformats.org/officeDocument/2006/relationships/image" Target="../media/image1505.png"/><Relationship Id="rId13" Type="http://schemas.openxmlformats.org/officeDocument/2006/relationships/image" Target="../media/image1510.png"/><Relationship Id="rId18" Type="http://schemas.openxmlformats.org/officeDocument/2006/relationships/image" Target="../media/image1515.png"/><Relationship Id="rId26" Type="http://schemas.openxmlformats.org/officeDocument/2006/relationships/image" Target="../media/image1521.png"/><Relationship Id="rId3" Type="http://schemas.openxmlformats.org/officeDocument/2006/relationships/image" Target="../media/image1502.png"/><Relationship Id="rId21" Type="http://schemas.openxmlformats.org/officeDocument/2006/relationships/image" Target="../media/image1517.png"/><Relationship Id="rId7" Type="http://schemas.openxmlformats.org/officeDocument/2006/relationships/image" Target="../media/image1504.png"/><Relationship Id="rId12" Type="http://schemas.openxmlformats.org/officeDocument/2006/relationships/image" Target="../media/image1509.png"/><Relationship Id="rId17" Type="http://schemas.openxmlformats.org/officeDocument/2006/relationships/image" Target="../media/image1514.png"/><Relationship Id="rId25" Type="http://schemas.openxmlformats.org/officeDocument/2006/relationships/image" Target="../media/image1240.png"/><Relationship Id="rId2" Type="http://schemas.openxmlformats.org/officeDocument/2006/relationships/notesSlide" Target="../notesSlides/notesSlide108.xml"/><Relationship Id="rId16" Type="http://schemas.openxmlformats.org/officeDocument/2006/relationships/image" Target="../media/image1513.png"/><Relationship Id="rId20" Type="http://schemas.openxmlformats.org/officeDocument/2006/relationships/image" Target="../media/image1516.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508.png"/><Relationship Id="rId24" Type="http://schemas.openxmlformats.org/officeDocument/2006/relationships/image" Target="../media/image1520.png"/><Relationship Id="rId5" Type="http://schemas.openxmlformats.org/officeDocument/2006/relationships/image" Target="../media/image1503.png"/><Relationship Id="rId15" Type="http://schemas.openxmlformats.org/officeDocument/2006/relationships/image" Target="../media/image1512.png"/><Relationship Id="rId23" Type="http://schemas.openxmlformats.org/officeDocument/2006/relationships/image" Target="../media/image1519.png"/><Relationship Id="rId10" Type="http://schemas.openxmlformats.org/officeDocument/2006/relationships/image" Target="../media/image1507.png"/><Relationship Id="rId19" Type="http://schemas.openxmlformats.org/officeDocument/2006/relationships/image" Target="../media/image131.png"/><Relationship Id="rId4" Type="http://schemas.openxmlformats.org/officeDocument/2006/relationships/image" Target="../media/image1458.png"/><Relationship Id="rId9" Type="http://schemas.openxmlformats.org/officeDocument/2006/relationships/image" Target="../media/image1506.png"/><Relationship Id="rId14" Type="http://schemas.openxmlformats.org/officeDocument/2006/relationships/image" Target="../media/image1511.png"/><Relationship Id="rId22" Type="http://schemas.openxmlformats.org/officeDocument/2006/relationships/image" Target="../media/image1518.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11.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3.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38.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37.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s>
</file>

<file path=ppt/slides/_rels/slide120.xml.rels><?xml version="1.0" encoding="UTF-8" standalone="yes"?>
<Relationships xmlns="http://schemas.openxmlformats.org/package/2006/relationships"><Relationship Id="rId8" Type="http://schemas.openxmlformats.org/officeDocument/2006/relationships/image" Target="../media/image1523.png"/><Relationship Id="rId13" Type="http://schemas.openxmlformats.org/officeDocument/2006/relationships/image" Target="../media/image1528.png"/><Relationship Id="rId18" Type="http://schemas.openxmlformats.org/officeDocument/2006/relationships/image" Target="../media/image1533.png"/><Relationship Id="rId26" Type="http://schemas.openxmlformats.org/officeDocument/2006/relationships/image" Target="../media/image1541.png"/><Relationship Id="rId3" Type="http://schemas.openxmlformats.org/officeDocument/2006/relationships/image" Target="../media/image839.png"/><Relationship Id="rId21" Type="http://schemas.openxmlformats.org/officeDocument/2006/relationships/image" Target="../media/image1536.png"/><Relationship Id="rId7" Type="http://schemas.openxmlformats.org/officeDocument/2006/relationships/image" Target="../media/image1522.png"/><Relationship Id="rId12" Type="http://schemas.openxmlformats.org/officeDocument/2006/relationships/image" Target="../media/image1527.png"/><Relationship Id="rId17" Type="http://schemas.openxmlformats.org/officeDocument/2006/relationships/image" Target="../media/image1532.png"/><Relationship Id="rId25" Type="http://schemas.openxmlformats.org/officeDocument/2006/relationships/image" Target="../media/image1540.png"/><Relationship Id="rId2" Type="http://schemas.openxmlformats.org/officeDocument/2006/relationships/notesSlide" Target="../notesSlides/notesSlide109.xml"/><Relationship Id="rId16" Type="http://schemas.openxmlformats.org/officeDocument/2006/relationships/image" Target="../media/image1531.png"/><Relationship Id="rId20" Type="http://schemas.openxmlformats.org/officeDocument/2006/relationships/image" Target="../media/image1535.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526.png"/><Relationship Id="rId24" Type="http://schemas.openxmlformats.org/officeDocument/2006/relationships/image" Target="../media/image1539.png"/><Relationship Id="rId5" Type="http://schemas.openxmlformats.org/officeDocument/2006/relationships/image" Target="../media/image1459.png"/><Relationship Id="rId15" Type="http://schemas.openxmlformats.org/officeDocument/2006/relationships/image" Target="../media/image1530.png"/><Relationship Id="rId23" Type="http://schemas.openxmlformats.org/officeDocument/2006/relationships/image" Target="../media/image1538.png"/><Relationship Id="rId10" Type="http://schemas.openxmlformats.org/officeDocument/2006/relationships/image" Target="../media/image1525.png"/><Relationship Id="rId19" Type="http://schemas.openxmlformats.org/officeDocument/2006/relationships/image" Target="../media/image1534.png"/><Relationship Id="rId4" Type="http://schemas.openxmlformats.org/officeDocument/2006/relationships/image" Target="../media/image1458.png"/><Relationship Id="rId9" Type="http://schemas.openxmlformats.org/officeDocument/2006/relationships/image" Target="../media/image1524.png"/><Relationship Id="rId14" Type="http://schemas.openxmlformats.org/officeDocument/2006/relationships/image" Target="../media/image1529.png"/><Relationship Id="rId22" Type="http://schemas.openxmlformats.org/officeDocument/2006/relationships/image" Target="../media/image1537.png"/><Relationship Id="rId27" Type="http://schemas.openxmlformats.org/officeDocument/2006/relationships/image" Target="../media/image1150.png"/></Relationships>
</file>

<file path=ppt/slides/_rels/slide121.xml.rels><?xml version="1.0" encoding="UTF-8" standalone="yes"?>
<Relationships xmlns="http://schemas.openxmlformats.org/package/2006/relationships"><Relationship Id="rId8" Type="http://schemas.openxmlformats.org/officeDocument/2006/relationships/image" Target="../media/image1545.png"/><Relationship Id="rId13" Type="http://schemas.openxmlformats.org/officeDocument/2006/relationships/image" Target="../media/image1549.png"/><Relationship Id="rId18" Type="http://schemas.openxmlformats.org/officeDocument/2006/relationships/image" Target="../media/image1554.png"/><Relationship Id="rId26" Type="http://schemas.openxmlformats.org/officeDocument/2006/relationships/image" Target="../media/image1521.png"/><Relationship Id="rId3" Type="http://schemas.openxmlformats.org/officeDocument/2006/relationships/image" Target="../media/image1542.png"/><Relationship Id="rId21" Type="http://schemas.openxmlformats.org/officeDocument/2006/relationships/image" Target="../media/image1557.png"/><Relationship Id="rId7" Type="http://schemas.openxmlformats.org/officeDocument/2006/relationships/image" Target="../media/image1544.png"/><Relationship Id="rId12" Type="http://schemas.openxmlformats.org/officeDocument/2006/relationships/image" Target="../media/image1548.png"/><Relationship Id="rId17" Type="http://schemas.openxmlformats.org/officeDocument/2006/relationships/image" Target="../media/image1553.png"/><Relationship Id="rId25" Type="http://schemas.openxmlformats.org/officeDocument/2006/relationships/image" Target="../media/image1561.png"/><Relationship Id="rId2" Type="http://schemas.openxmlformats.org/officeDocument/2006/relationships/notesSlide" Target="../notesSlides/notesSlide110.xml"/><Relationship Id="rId16" Type="http://schemas.openxmlformats.org/officeDocument/2006/relationships/image" Target="../media/image1552.png"/><Relationship Id="rId20" Type="http://schemas.openxmlformats.org/officeDocument/2006/relationships/image" Target="../media/image1556.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301.png"/><Relationship Id="rId24" Type="http://schemas.openxmlformats.org/officeDocument/2006/relationships/image" Target="../media/image1560.png"/><Relationship Id="rId5" Type="http://schemas.openxmlformats.org/officeDocument/2006/relationships/image" Target="../media/image1543.png"/><Relationship Id="rId15" Type="http://schemas.openxmlformats.org/officeDocument/2006/relationships/image" Target="../media/image1551.png"/><Relationship Id="rId23" Type="http://schemas.openxmlformats.org/officeDocument/2006/relationships/image" Target="../media/image1559.png"/><Relationship Id="rId28" Type="http://schemas.openxmlformats.org/officeDocument/2006/relationships/image" Target="../media/image1150.png"/><Relationship Id="rId10" Type="http://schemas.openxmlformats.org/officeDocument/2006/relationships/image" Target="../media/image1547.png"/><Relationship Id="rId19" Type="http://schemas.openxmlformats.org/officeDocument/2006/relationships/image" Target="../media/image1555.png"/><Relationship Id="rId4" Type="http://schemas.openxmlformats.org/officeDocument/2006/relationships/image" Target="../media/image1458.png"/><Relationship Id="rId9" Type="http://schemas.openxmlformats.org/officeDocument/2006/relationships/image" Target="../media/image1546.png"/><Relationship Id="rId14" Type="http://schemas.openxmlformats.org/officeDocument/2006/relationships/image" Target="../media/image1550.png"/><Relationship Id="rId22" Type="http://schemas.openxmlformats.org/officeDocument/2006/relationships/image" Target="../media/image1558.png"/><Relationship Id="rId27" Type="http://schemas.openxmlformats.org/officeDocument/2006/relationships/image" Target="../media/image1562.png"/></Relationships>
</file>

<file path=ppt/slides/_rels/slide122.xml.rels><?xml version="1.0" encoding="UTF-8" standalone="yes"?>
<Relationships xmlns="http://schemas.openxmlformats.org/package/2006/relationships"><Relationship Id="rId13" Type="http://schemas.openxmlformats.org/officeDocument/2006/relationships/image" Target="../media/image1568.png"/><Relationship Id="rId18" Type="http://schemas.openxmlformats.org/officeDocument/2006/relationships/image" Target="../media/image1572.png"/><Relationship Id="rId26" Type="http://schemas.openxmlformats.org/officeDocument/2006/relationships/image" Target="../media/image1579.png"/><Relationship Id="rId3" Type="http://schemas.openxmlformats.org/officeDocument/2006/relationships/image" Target="../media/image839.png"/><Relationship Id="rId21" Type="http://schemas.openxmlformats.org/officeDocument/2006/relationships/image" Target="../media/image1574.png"/><Relationship Id="rId7" Type="http://schemas.openxmlformats.org/officeDocument/2006/relationships/image" Target="../media/image1563.png"/><Relationship Id="rId12" Type="http://schemas.openxmlformats.org/officeDocument/2006/relationships/image" Target="../media/image1567.png"/><Relationship Id="rId17" Type="http://schemas.openxmlformats.org/officeDocument/2006/relationships/image" Target="../media/image1571.png"/><Relationship Id="rId25" Type="http://schemas.openxmlformats.org/officeDocument/2006/relationships/image" Target="../media/image1578.png"/><Relationship Id="rId33" Type="http://schemas.openxmlformats.org/officeDocument/2006/relationships/image" Target="../media/image966.png"/><Relationship Id="rId2" Type="http://schemas.openxmlformats.org/officeDocument/2006/relationships/notesSlide" Target="../notesSlides/notesSlide111.xml"/><Relationship Id="rId16" Type="http://schemas.openxmlformats.org/officeDocument/2006/relationships/image" Target="../media/image1168.png"/><Relationship Id="rId20" Type="http://schemas.openxmlformats.org/officeDocument/2006/relationships/image" Target="../media/image1573.png"/><Relationship Id="rId29" Type="http://schemas.openxmlformats.org/officeDocument/2006/relationships/image" Target="../media/image1582.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165.png"/><Relationship Id="rId24" Type="http://schemas.openxmlformats.org/officeDocument/2006/relationships/image" Target="../media/image1577.png"/><Relationship Id="rId32" Type="http://schemas.openxmlformats.org/officeDocument/2006/relationships/image" Target="../media/image1585.png"/><Relationship Id="rId5" Type="http://schemas.openxmlformats.org/officeDocument/2006/relationships/image" Target="../media/image1459.png"/><Relationship Id="rId15" Type="http://schemas.openxmlformats.org/officeDocument/2006/relationships/image" Target="../media/image1570.png"/><Relationship Id="rId23" Type="http://schemas.openxmlformats.org/officeDocument/2006/relationships/image" Target="../media/image1576.png"/><Relationship Id="rId28" Type="http://schemas.openxmlformats.org/officeDocument/2006/relationships/image" Target="../media/image1581.png"/><Relationship Id="rId10" Type="http://schemas.openxmlformats.org/officeDocument/2006/relationships/image" Target="../media/image1566.png"/><Relationship Id="rId19" Type="http://schemas.openxmlformats.org/officeDocument/2006/relationships/image" Target="../media/image873.png"/><Relationship Id="rId31" Type="http://schemas.openxmlformats.org/officeDocument/2006/relationships/image" Target="../media/image1584.png"/><Relationship Id="rId4" Type="http://schemas.openxmlformats.org/officeDocument/2006/relationships/image" Target="../media/image1458.png"/><Relationship Id="rId9" Type="http://schemas.openxmlformats.org/officeDocument/2006/relationships/image" Target="../media/image1565.png"/><Relationship Id="rId14" Type="http://schemas.openxmlformats.org/officeDocument/2006/relationships/image" Target="../media/image1569.png"/><Relationship Id="rId22" Type="http://schemas.openxmlformats.org/officeDocument/2006/relationships/image" Target="../media/image1575.png"/><Relationship Id="rId27" Type="http://schemas.openxmlformats.org/officeDocument/2006/relationships/image" Target="../media/image1580.png"/><Relationship Id="rId30" Type="http://schemas.openxmlformats.org/officeDocument/2006/relationships/image" Target="../media/image1583.png"/><Relationship Id="rId8" Type="http://schemas.openxmlformats.org/officeDocument/2006/relationships/image" Target="../media/image1564.png"/></Relationships>
</file>

<file path=ppt/slides/_rels/slide123.xml.rels><?xml version="1.0" encoding="UTF-8" standalone="yes"?>
<Relationships xmlns="http://schemas.openxmlformats.org/package/2006/relationships"><Relationship Id="rId13" Type="http://schemas.openxmlformats.org/officeDocument/2006/relationships/image" Target="../media/image1592.png"/><Relationship Id="rId18" Type="http://schemas.openxmlformats.org/officeDocument/2006/relationships/image" Target="../media/image1597.png"/><Relationship Id="rId26" Type="http://schemas.openxmlformats.org/officeDocument/2006/relationships/image" Target="../media/image1605.png"/><Relationship Id="rId39" Type="http://schemas.openxmlformats.org/officeDocument/2006/relationships/image" Target="../media/image1617.png"/><Relationship Id="rId21" Type="http://schemas.openxmlformats.org/officeDocument/2006/relationships/image" Target="../media/image1600.png"/><Relationship Id="rId34" Type="http://schemas.openxmlformats.org/officeDocument/2006/relationships/image" Target="../media/image1613.png"/><Relationship Id="rId42" Type="http://schemas.openxmlformats.org/officeDocument/2006/relationships/image" Target="../media/image1620.png"/><Relationship Id="rId7" Type="http://schemas.openxmlformats.org/officeDocument/2006/relationships/image" Target="../media/image1586.png"/><Relationship Id="rId2" Type="http://schemas.openxmlformats.org/officeDocument/2006/relationships/notesSlide" Target="../notesSlides/notesSlide112.xml"/><Relationship Id="rId16" Type="http://schemas.openxmlformats.org/officeDocument/2006/relationships/image" Target="../media/image1595.png"/><Relationship Id="rId20" Type="http://schemas.openxmlformats.org/officeDocument/2006/relationships/image" Target="../media/image1599.png"/><Relationship Id="rId29" Type="http://schemas.openxmlformats.org/officeDocument/2006/relationships/image" Target="../media/image1608.png"/><Relationship Id="rId41" Type="http://schemas.openxmlformats.org/officeDocument/2006/relationships/image" Target="../media/image1619.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590.png"/><Relationship Id="rId24" Type="http://schemas.openxmlformats.org/officeDocument/2006/relationships/image" Target="../media/image1603.png"/><Relationship Id="rId32" Type="http://schemas.openxmlformats.org/officeDocument/2006/relationships/image" Target="../media/image1611.png"/><Relationship Id="rId37" Type="http://schemas.openxmlformats.org/officeDocument/2006/relationships/image" Target="../media/image903.png"/><Relationship Id="rId40" Type="http://schemas.openxmlformats.org/officeDocument/2006/relationships/image" Target="../media/image1618.png"/><Relationship Id="rId5" Type="http://schemas.openxmlformats.org/officeDocument/2006/relationships/image" Target="../media/image1459.png"/><Relationship Id="rId15" Type="http://schemas.openxmlformats.org/officeDocument/2006/relationships/image" Target="../media/image1594.png"/><Relationship Id="rId23" Type="http://schemas.openxmlformats.org/officeDocument/2006/relationships/image" Target="../media/image1602.png"/><Relationship Id="rId28" Type="http://schemas.openxmlformats.org/officeDocument/2006/relationships/image" Target="../media/image1607.png"/><Relationship Id="rId36" Type="http://schemas.openxmlformats.org/officeDocument/2006/relationships/image" Target="../media/image1615.png"/><Relationship Id="rId10" Type="http://schemas.openxmlformats.org/officeDocument/2006/relationships/image" Target="../media/image1589.png"/><Relationship Id="rId19" Type="http://schemas.openxmlformats.org/officeDocument/2006/relationships/image" Target="../media/image1598.png"/><Relationship Id="rId31" Type="http://schemas.openxmlformats.org/officeDocument/2006/relationships/image" Target="../media/image1610.png"/><Relationship Id="rId4" Type="http://schemas.openxmlformats.org/officeDocument/2006/relationships/image" Target="../media/image1458.png"/><Relationship Id="rId9" Type="http://schemas.openxmlformats.org/officeDocument/2006/relationships/image" Target="../media/image1588.png"/><Relationship Id="rId14" Type="http://schemas.openxmlformats.org/officeDocument/2006/relationships/image" Target="../media/image1593.png"/><Relationship Id="rId22" Type="http://schemas.openxmlformats.org/officeDocument/2006/relationships/image" Target="../media/image1601.png"/><Relationship Id="rId27" Type="http://schemas.openxmlformats.org/officeDocument/2006/relationships/image" Target="../media/image1606.png"/><Relationship Id="rId30" Type="http://schemas.openxmlformats.org/officeDocument/2006/relationships/image" Target="../media/image1609.png"/><Relationship Id="rId35" Type="http://schemas.openxmlformats.org/officeDocument/2006/relationships/image" Target="../media/image1614.png"/><Relationship Id="rId8" Type="http://schemas.openxmlformats.org/officeDocument/2006/relationships/image" Target="../media/image1587.png"/><Relationship Id="rId3" Type="http://schemas.openxmlformats.org/officeDocument/2006/relationships/image" Target="../media/image839.png"/><Relationship Id="rId12" Type="http://schemas.openxmlformats.org/officeDocument/2006/relationships/image" Target="../media/image1591.png"/><Relationship Id="rId17" Type="http://schemas.openxmlformats.org/officeDocument/2006/relationships/image" Target="../media/image1596.png"/><Relationship Id="rId25" Type="http://schemas.openxmlformats.org/officeDocument/2006/relationships/image" Target="../media/image1604.png"/><Relationship Id="rId33" Type="http://schemas.openxmlformats.org/officeDocument/2006/relationships/image" Target="../media/image1612.png"/><Relationship Id="rId38" Type="http://schemas.openxmlformats.org/officeDocument/2006/relationships/image" Target="../media/image1616.png"/></Relationships>
</file>

<file path=ppt/slides/_rels/slide124.xml.rels><?xml version="1.0" encoding="UTF-8" standalone="yes"?>
<Relationships xmlns="http://schemas.openxmlformats.org/package/2006/relationships"><Relationship Id="rId8" Type="http://schemas.openxmlformats.org/officeDocument/2006/relationships/image" Target="../media/image1622.png"/><Relationship Id="rId13" Type="http://schemas.openxmlformats.org/officeDocument/2006/relationships/image" Target="../media/image1627.png"/><Relationship Id="rId18" Type="http://schemas.openxmlformats.org/officeDocument/2006/relationships/image" Target="../media/image1632.png"/><Relationship Id="rId26" Type="http://schemas.openxmlformats.org/officeDocument/2006/relationships/image" Target="../media/image1639.png"/><Relationship Id="rId3" Type="http://schemas.openxmlformats.org/officeDocument/2006/relationships/image" Target="../media/image839.png"/><Relationship Id="rId21" Type="http://schemas.openxmlformats.org/officeDocument/2006/relationships/image" Target="../media/image942.png"/><Relationship Id="rId7" Type="http://schemas.openxmlformats.org/officeDocument/2006/relationships/image" Target="../media/image1621.png"/><Relationship Id="rId12" Type="http://schemas.openxmlformats.org/officeDocument/2006/relationships/image" Target="../media/image1626.png"/><Relationship Id="rId17" Type="http://schemas.openxmlformats.org/officeDocument/2006/relationships/image" Target="../media/image1631.png"/><Relationship Id="rId25" Type="http://schemas.openxmlformats.org/officeDocument/2006/relationships/image" Target="../media/image1638.png"/><Relationship Id="rId2" Type="http://schemas.openxmlformats.org/officeDocument/2006/relationships/notesSlide" Target="../notesSlides/notesSlide113.xml"/><Relationship Id="rId16" Type="http://schemas.openxmlformats.org/officeDocument/2006/relationships/image" Target="../media/image1630.png"/><Relationship Id="rId20" Type="http://schemas.openxmlformats.org/officeDocument/2006/relationships/image" Target="../media/image1634.png"/><Relationship Id="rId29" Type="http://schemas.openxmlformats.org/officeDocument/2006/relationships/image" Target="../media/image1150.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625.png"/><Relationship Id="rId24" Type="http://schemas.openxmlformats.org/officeDocument/2006/relationships/image" Target="../media/image1637.png"/><Relationship Id="rId5" Type="http://schemas.openxmlformats.org/officeDocument/2006/relationships/image" Target="../media/image1459.png"/><Relationship Id="rId15" Type="http://schemas.openxmlformats.org/officeDocument/2006/relationships/image" Target="../media/image1629.png"/><Relationship Id="rId23" Type="http://schemas.openxmlformats.org/officeDocument/2006/relationships/image" Target="../media/image1636.png"/><Relationship Id="rId28" Type="http://schemas.openxmlformats.org/officeDocument/2006/relationships/image" Target="../media/image1540.png"/><Relationship Id="rId10" Type="http://schemas.openxmlformats.org/officeDocument/2006/relationships/image" Target="../media/image1624.png"/><Relationship Id="rId19" Type="http://schemas.openxmlformats.org/officeDocument/2006/relationships/image" Target="../media/image1633.png"/><Relationship Id="rId4" Type="http://schemas.openxmlformats.org/officeDocument/2006/relationships/image" Target="../media/image1458.png"/><Relationship Id="rId9" Type="http://schemas.openxmlformats.org/officeDocument/2006/relationships/image" Target="../media/image1623.png"/><Relationship Id="rId14" Type="http://schemas.openxmlformats.org/officeDocument/2006/relationships/image" Target="../media/image1628.png"/><Relationship Id="rId22" Type="http://schemas.openxmlformats.org/officeDocument/2006/relationships/image" Target="../media/image1635.png"/><Relationship Id="rId27" Type="http://schemas.openxmlformats.org/officeDocument/2006/relationships/image" Target="../media/image1640.png"/></Relationships>
</file>

<file path=ppt/slides/_rels/slide125.xml.rels><?xml version="1.0" encoding="UTF-8" standalone="yes"?>
<Relationships xmlns="http://schemas.openxmlformats.org/package/2006/relationships"><Relationship Id="rId8" Type="http://schemas.openxmlformats.org/officeDocument/2006/relationships/image" Target="../media/image1644.png"/><Relationship Id="rId13" Type="http://schemas.openxmlformats.org/officeDocument/2006/relationships/image" Target="../media/image938.png"/><Relationship Id="rId18" Type="http://schemas.openxmlformats.org/officeDocument/2006/relationships/image" Target="../media/image1650.png"/><Relationship Id="rId3" Type="http://schemas.openxmlformats.org/officeDocument/2006/relationships/image" Target="../media/image1641.png"/><Relationship Id="rId21" Type="http://schemas.openxmlformats.org/officeDocument/2006/relationships/image" Target="../media/image1653.png"/><Relationship Id="rId7" Type="http://schemas.openxmlformats.org/officeDocument/2006/relationships/image" Target="../media/image1643.png"/><Relationship Id="rId12" Type="http://schemas.openxmlformats.org/officeDocument/2006/relationships/image" Target="../media/image1646.png"/><Relationship Id="rId17" Type="http://schemas.openxmlformats.org/officeDocument/2006/relationships/image" Target="../media/image1649.png"/><Relationship Id="rId2" Type="http://schemas.openxmlformats.org/officeDocument/2006/relationships/notesSlide" Target="../notesSlides/notesSlide114.xml"/><Relationship Id="rId16" Type="http://schemas.openxmlformats.org/officeDocument/2006/relationships/image" Target="../media/image1648.png"/><Relationship Id="rId20" Type="http://schemas.openxmlformats.org/officeDocument/2006/relationships/image" Target="../media/image1652.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645.png"/><Relationship Id="rId24" Type="http://schemas.openxmlformats.org/officeDocument/2006/relationships/image" Target="../media/image1656.png"/><Relationship Id="rId5" Type="http://schemas.openxmlformats.org/officeDocument/2006/relationships/image" Target="../media/image1642.png"/><Relationship Id="rId15" Type="http://schemas.openxmlformats.org/officeDocument/2006/relationships/image" Target="../media/image1647.png"/><Relationship Id="rId23" Type="http://schemas.openxmlformats.org/officeDocument/2006/relationships/image" Target="../media/image1655.png"/><Relationship Id="rId10" Type="http://schemas.openxmlformats.org/officeDocument/2006/relationships/image" Target="../media/image1239.png"/><Relationship Id="rId19" Type="http://schemas.openxmlformats.org/officeDocument/2006/relationships/image" Target="../media/image1651.png"/><Relationship Id="rId4" Type="http://schemas.openxmlformats.org/officeDocument/2006/relationships/image" Target="../media/image1458.png"/><Relationship Id="rId9" Type="http://schemas.openxmlformats.org/officeDocument/2006/relationships/image" Target="../media/image765.png"/><Relationship Id="rId14" Type="http://schemas.openxmlformats.org/officeDocument/2006/relationships/image" Target="../media/image1521.png"/><Relationship Id="rId22" Type="http://schemas.openxmlformats.org/officeDocument/2006/relationships/image" Target="../media/image1654.png"/></Relationships>
</file>

<file path=ppt/slides/_rels/slide12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661.png"/><Relationship Id="rId18" Type="http://schemas.openxmlformats.org/officeDocument/2006/relationships/image" Target="../media/image1664.png"/><Relationship Id="rId26" Type="http://schemas.openxmlformats.org/officeDocument/2006/relationships/image" Target="../media/image1671.png"/><Relationship Id="rId3" Type="http://schemas.openxmlformats.org/officeDocument/2006/relationships/image" Target="../media/image839.png"/><Relationship Id="rId21" Type="http://schemas.openxmlformats.org/officeDocument/2006/relationships/image" Target="../media/image1628.png"/><Relationship Id="rId7" Type="http://schemas.openxmlformats.org/officeDocument/2006/relationships/image" Target="../media/image1657.png"/><Relationship Id="rId12" Type="http://schemas.openxmlformats.org/officeDocument/2006/relationships/image" Target="../media/image1168.png"/><Relationship Id="rId17" Type="http://schemas.openxmlformats.org/officeDocument/2006/relationships/image" Target="../media/image1663.png"/><Relationship Id="rId25" Type="http://schemas.openxmlformats.org/officeDocument/2006/relationships/image" Target="../media/image1670.png"/><Relationship Id="rId2" Type="http://schemas.openxmlformats.org/officeDocument/2006/relationships/notesSlide" Target="../notesSlides/notesSlide115.xml"/><Relationship Id="rId16" Type="http://schemas.openxmlformats.org/officeDocument/2006/relationships/image" Target="../media/image1487.png"/><Relationship Id="rId20" Type="http://schemas.openxmlformats.org/officeDocument/2006/relationships/image" Target="../media/image1666.png"/><Relationship Id="rId29" Type="http://schemas.openxmlformats.org/officeDocument/2006/relationships/image" Target="../media/image1674.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660.png"/><Relationship Id="rId24" Type="http://schemas.openxmlformats.org/officeDocument/2006/relationships/image" Target="../media/image1669.png"/><Relationship Id="rId5" Type="http://schemas.openxmlformats.org/officeDocument/2006/relationships/image" Target="../media/image1459.png"/><Relationship Id="rId15" Type="http://schemas.openxmlformats.org/officeDocument/2006/relationships/image" Target="../media/image1652.png"/><Relationship Id="rId23" Type="http://schemas.openxmlformats.org/officeDocument/2006/relationships/image" Target="../media/image1668.png"/><Relationship Id="rId28" Type="http://schemas.openxmlformats.org/officeDocument/2006/relationships/image" Target="../media/image1673.png"/><Relationship Id="rId10" Type="http://schemas.openxmlformats.org/officeDocument/2006/relationships/image" Target="../media/image1659.png"/><Relationship Id="rId19" Type="http://schemas.openxmlformats.org/officeDocument/2006/relationships/image" Target="../media/image1665.png"/><Relationship Id="rId4" Type="http://schemas.openxmlformats.org/officeDocument/2006/relationships/image" Target="../media/image1458.png"/><Relationship Id="rId9" Type="http://schemas.openxmlformats.org/officeDocument/2006/relationships/image" Target="../media/image1658.png"/><Relationship Id="rId14" Type="http://schemas.openxmlformats.org/officeDocument/2006/relationships/image" Target="../media/image1662.png"/><Relationship Id="rId22" Type="http://schemas.openxmlformats.org/officeDocument/2006/relationships/image" Target="../media/image1667.png"/><Relationship Id="rId27" Type="http://schemas.openxmlformats.org/officeDocument/2006/relationships/image" Target="../media/image1672.png"/><Relationship Id="rId30" Type="http://schemas.openxmlformats.org/officeDocument/2006/relationships/image" Target="../media/image1675.png"/></Relationships>
</file>

<file path=ppt/slides/_rels/slide127.xml.rels><?xml version="1.0" encoding="UTF-8" standalone="yes"?>
<Relationships xmlns="http://schemas.openxmlformats.org/package/2006/relationships"><Relationship Id="rId8" Type="http://schemas.openxmlformats.org/officeDocument/2006/relationships/image" Target="../media/image1679.png"/><Relationship Id="rId13" Type="http://schemas.openxmlformats.org/officeDocument/2006/relationships/image" Target="../media/image1684.png"/><Relationship Id="rId18" Type="http://schemas.openxmlformats.org/officeDocument/2006/relationships/image" Target="../media/image1688.png"/><Relationship Id="rId26" Type="http://schemas.openxmlformats.org/officeDocument/2006/relationships/image" Target="../media/image1694.png"/><Relationship Id="rId3" Type="http://schemas.openxmlformats.org/officeDocument/2006/relationships/image" Target="../media/image1676.png"/><Relationship Id="rId21" Type="http://schemas.openxmlformats.org/officeDocument/2006/relationships/image" Target="../media/image1464.png"/><Relationship Id="rId7" Type="http://schemas.openxmlformats.org/officeDocument/2006/relationships/image" Target="../media/image1678.png"/><Relationship Id="rId12" Type="http://schemas.openxmlformats.org/officeDocument/2006/relationships/image" Target="../media/image1683.png"/><Relationship Id="rId17" Type="http://schemas.openxmlformats.org/officeDocument/2006/relationships/image" Target="../media/image1509.png"/><Relationship Id="rId25" Type="http://schemas.openxmlformats.org/officeDocument/2006/relationships/image" Target="../media/image1693.png"/><Relationship Id="rId2" Type="http://schemas.openxmlformats.org/officeDocument/2006/relationships/notesSlide" Target="../notesSlides/notesSlide116.xml"/><Relationship Id="rId16" Type="http://schemas.openxmlformats.org/officeDocument/2006/relationships/image" Target="../media/image1687.png"/><Relationship Id="rId20" Type="http://schemas.openxmlformats.org/officeDocument/2006/relationships/image" Target="../media/image1690.png"/><Relationship Id="rId29" Type="http://schemas.openxmlformats.org/officeDocument/2006/relationships/image" Target="../media/image966.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682.png"/><Relationship Id="rId24" Type="http://schemas.openxmlformats.org/officeDocument/2006/relationships/image" Target="../media/image1629.png"/><Relationship Id="rId5" Type="http://schemas.openxmlformats.org/officeDocument/2006/relationships/image" Target="../media/image1677.png"/><Relationship Id="rId15" Type="http://schemas.openxmlformats.org/officeDocument/2006/relationships/image" Target="../media/image1686.png"/><Relationship Id="rId23" Type="http://schemas.openxmlformats.org/officeDocument/2006/relationships/image" Target="../media/image1692.png"/><Relationship Id="rId28" Type="http://schemas.openxmlformats.org/officeDocument/2006/relationships/image" Target="../media/image1695.png"/><Relationship Id="rId10" Type="http://schemas.openxmlformats.org/officeDocument/2006/relationships/image" Target="../media/image1681.png"/><Relationship Id="rId19" Type="http://schemas.openxmlformats.org/officeDocument/2006/relationships/image" Target="../media/image1689.png"/><Relationship Id="rId4" Type="http://schemas.openxmlformats.org/officeDocument/2006/relationships/image" Target="../media/image1458.png"/><Relationship Id="rId9" Type="http://schemas.openxmlformats.org/officeDocument/2006/relationships/image" Target="../media/image1680.png"/><Relationship Id="rId14" Type="http://schemas.openxmlformats.org/officeDocument/2006/relationships/image" Target="../media/image1685.png"/><Relationship Id="rId22" Type="http://schemas.openxmlformats.org/officeDocument/2006/relationships/image" Target="../media/image1691.png"/><Relationship Id="rId27" Type="http://schemas.openxmlformats.org/officeDocument/2006/relationships/image" Target="../media/image1625.png"/></Relationships>
</file>

<file path=ppt/slides/_rels/slide128.xml.rels><?xml version="1.0" encoding="UTF-8" standalone="yes"?>
<Relationships xmlns="http://schemas.openxmlformats.org/package/2006/relationships"><Relationship Id="rId8" Type="http://schemas.openxmlformats.org/officeDocument/2006/relationships/image" Target="../media/image1545.png"/><Relationship Id="rId13" Type="http://schemas.openxmlformats.org/officeDocument/2006/relationships/image" Target="../media/image850.png"/><Relationship Id="rId18" Type="http://schemas.openxmlformats.org/officeDocument/2006/relationships/image" Target="../media/image1703.png"/><Relationship Id="rId26" Type="http://schemas.openxmlformats.org/officeDocument/2006/relationships/image" Target="../media/image1710.png"/><Relationship Id="rId3" Type="http://schemas.openxmlformats.org/officeDocument/2006/relationships/image" Target="../media/image839.png"/><Relationship Id="rId21" Type="http://schemas.openxmlformats.org/officeDocument/2006/relationships/image" Target="../media/image1705.png"/><Relationship Id="rId7" Type="http://schemas.openxmlformats.org/officeDocument/2006/relationships/image" Target="../media/image1696.png"/><Relationship Id="rId12" Type="http://schemas.openxmlformats.org/officeDocument/2006/relationships/image" Target="../media/image1698.png"/><Relationship Id="rId17" Type="http://schemas.openxmlformats.org/officeDocument/2006/relationships/image" Target="../media/image1702.png"/><Relationship Id="rId25" Type="http://schemas.openxmlformats.org/officeDocument/2006/relationships/image" Target="../media/image1709.png"/><Relationship Id="rId2" Type="http://schemas.openxmlformats.org/officeDocument/2006/relationships/notesSlide" Target="../notesSlides/notesSlide117.xml"/><Relationship Id="rId16" Type="http://schemas.openxmlformats.org/officeDocument/2006/relationships/image" Target="../media/image1701.png"/><Relationship Id="rId20" Type="http://schemas.openxmlformats.org/officeDocument/2006/relationships/image" Target="../media/image1704.png"/><Relationship Id="rId29" Type="http://schemas.openxmlformats.org/officeDocument/2006/relationships/image" Target="../media/image1713.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00.png"/><Relationship Id="rId24" Type="http://schemas.openxmlformats.org/officeDocument/2006/relationships/image" Target="../media/image1708.png"/><Relationship Id="rId5" Type="http://schemas.openxmlformats.org/officeDocument/2006/relationships/image" Target="../media/image1459.png"/><Relationship Id="rId15" Type="http://schemas.openxmlformats.org/officeDocument/2006/relationships/image" Target="../media/image1700.png"/><Relationship Id="rId23" Type="http://schemas.openxmlformats.org/officeDocument/2006/relationships/image" Target="../media/image1707.png"/><Relationship Id="rId28" Type="http://schemas.openxmlformats.org/officeDocument/2006/relationships/image" Target="../media/image1712.png"/><Relationship Id="rId10" Type="http://schemas.openxmlformats.org/officeDocument/2006/relationships/image" Target="../media/image1697.png"/><Relationship Id="rId19" Type="http://schemas.openxmlformats.org/officeDocument/2006/relationships/image" Target="../media/image1046.png"/><Relationship Id="rId31" Type="http://schemas.openxmlformats.org/officeDocument/2006/relationships/image" Target="../media/image1715.png"/><Relationship Id="rId4" Type="http://schemas.openxmlformats.org/officeDocument/2006/relationships/image" Target="../media/image1458.png"/><Relationship Id="rId9" Type="http://schemas.openxmlformats.org/officeDocument/2006/relationships/image" Target="../media/image1521.png"/><Relationship Id="rId14" Type="http://schemas.openxmlformats.org/officeDocument/2006/relationships/image" Target="../media/image1699.png"/><Relationship Id="rId22" Type="http://schemas.openxmlformats.org/officeDocument/2006/relationships/image" Target="../media/image1706.png"/><Relationship Id="rId27" Type="http://schemas.openxmlformats.org/officeDocument/2006/relationships/image" Target="../media/image1711.png"/><Relationship Id="rId30" Type="http://schemas.openxmlformats.org/officeDocument/2006/relationships/image" Target="../media/image1714.png"/></Relationships>
</file>

<file path=ppt/slides/_rels/slide129.xml.rels><?xml version="1.0" encoding="UTF-8" standalone="yes"?>
<Relationships xmlns="http://schemas.openxmlformats.org/package/2006/relationships"><Relationship Id="rId8" Type="http://schemas.openxmlformats.org/officeDocument/2006/relationships/image" Target="../media/image1719.png"/><Relationship Id="rId13" Type="http://schemas.openxmlformats.org/officeDocument/2006/relationships/image" Target="../media/image1723.png"/><Relationship Id="rId18" Type="http://schemas.openxmlformats.org/officeDocument/2006/relationships/image" Target="../media/image1728.png"/><Relationship Id="rId3" Type="http://schemas.openxmlformats.org/officeDocument/2006/relationships/image" Target="../media/image1716.png"/><Relationship Id="rId21" Type="http://schemas.openxmlformats.org/officeDocument/2006/relationships/image" Target="../media/image1731.png"/><Relationship Id="rId7" Type="http://schemas.openxmlformats.org/officeDocument/2006/relationships/image" Target="../media/image1718.png"/><Relationship Id="rId12" Type="http://schemas.openxmlformats.org/officeDocument/2006/relationships/image" Target="../media/image1722.png"/><Relationship Id="rId17" Type="http://schemas.openxmlformats.org/officeDocument/2006/relationships/image" Target="../media/image1727.png"/><Relationship Id="rId2" Type="http://schemas.openxmlformats.org/officeDocument/2006/relationships/notesSlide" Target="../notesSlides/notesSlide118.xml"/><Relationship Id="rId16" Type="http://schemas.openxmlformats.org/officeDocument/2006/relationships/image" Target="../media/image1726.png"/><Relationship Id="rId20" Type="http://schemas.openxmlformats.org/officeDocument/2006/relationships/image" Target="../media/image1730.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721.png"/><Relationship Id="rId5" Type="http://schemas.openxmlformats.org/officeDocument/2006/relationships/image" Target="../media/image1717.png"/><Relationship Id="rId15" Type="http://schemas.openxmlformats.org/officeDocument/2006/relationships/image" Target="../media/image1725.png"/><Relationship Id="rId23" Type="http://schemas.openxmlformats.org/officeDocument/2006/relationships/image" Target="../media/image1732.png"/><Relationship Id="rId10" Type="http://schemas.openxmlformats.org/officeDocument/2006/relationships/image" Target="../media/image966.png"/><Relationship Id="rId19" Type="http://schemas.openxmlformats.org/officeDocument/2006/relationships/image" Target="../media/image1729.png"/><Relationship Id="rId4" Type="http://schemas.openxmlformats.org/officeDocument/2006/relationships/image" Target="../media/image1458.png"/><Relationship Id="rId9" Type="http://schemas.openxmlformats.org/officeDocument/2006/relationships/image" Target="../media/image1720.png"/><Relationship Id="rId14" Type="http://schemas.openxmlformats.org/officeDocument/2006/relationships/image" Target="../media/image1724.png"/><Relationship Id="rId22" Type="http://schemas.openxmlformats.org/officeDocument/2006/relationships/image" Target="../media/image752.pn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8" Type="http://schemas.openxmlformats.org/officeDocument/2006/relationships/image" Target="../media/image1736.png"/><Relationship Id="rId13" Type="http://schemas.openxmlformats.org/officeDocument/2006/relationships/image" Target="../media/image1740.png"/><Relationship Id="rId18" Type="http://schemas.openxmlformats.org/officeDocument/2006/relationships/image" Target="../media/image1745.png"/><Relationship Id="rId26" Type="http://schemas.openxmlformats.org/officeDocument/2006/relationships/image" Target="../media/image1752.png"/><Relationship Id="rId3" Type="http://schemas.openxmlformats.org/officeDocument/2006/relationships/image" Target="../media/image1733.png"/><Relationship Id="rId21" Type="http://schemas.openxmlformats.org/officeDocument/2006/relationships/image" Target="../media/image1748.png"/><Relationship Id="rId7" Type="http://schemas.openxmlformats.org/officeDocument/2006/relationships/image" Target="../media/image1735.png"/><Relationship Id="rId12" Type="http://schemas.openxmlformats.org/officeDocument/2006/relationships/image" Target="../media/image966.png"/><Relationship Id="rId17" Type="http://schemas.openxmlformats.org/officeDocument/2006/relationships/image" Target="../media/image1744.png"/><Relationship Id="rId25" Type="http://schemas.openxmlformats.org/officeDocument/2006/relationships/image" Target="../media/image1751.png"/><Relationship Id="rId2" Type="http://schemas.openxmlformats.org/officeDocument/2006/relationships/notesSlide" Target="../notesSlides/notesSlide119.xml"/><Relationship Id="rId16" Type="http://schemas.openxmlformats.org/officeDocument/2006/relationships/image" Target="../media/image1743.png"/><Relationship Id="rId20" Type="http://schemas.openxmlformats.org/officeDocument/2006/relationships/image" Target="../media/image1747.png"/><Relationship Id="rId29" Type="http://schemas.openxmlformats.org/officeDocument/2006/relationships/image" Target="../media/image1755.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739.png"/><Relationship Id="rId24" Type="http://schemas.openxmlformats.org/officeDocument/2006/relationships/image" Target="../media/image1750.png"/><Relationship Id="rId5" Type="http://schemas.openxmlformats.org/officeDocument/2006/relationships/image" Target="../media/image1734.png"/><Relationship Id="rId15" Type="http://schemas.openxmlformats.org/officeDocument/2006/relationships/image" Target="../media/image1742.png"/><Relationship Id="rId23" Type="http://schemas.openxmlformats.org/officeDocument/2006/relationships/image" Target="../media/image1605.png"/><Relationship Id="rId28" Type="http://schemas.openxmlformats.org/officeDocument/2006/relationships/image" Target="../media/image1754.png"/><Relationship Id="rId10" Type="http://schemas.openxmlformats.org/officeDocument/2006/relationships/image" Target="../media/image1738.png"/><Relationship Id="rId19" Type="http://schemas.openxmlformats.org/officeDocument/2006/relationships/image" Target="../media/image1746.png"/><Relationship Id="rId4" Type="http://schemas.openxmlformats.org/officeDocument/2006/relationships/image" Target="../media/image1458.png"/><Relationship Id="rId9" Type="http://schemas.openxmlformats.org/officeDocument/2006/relationships/image" Target="../media/image1737.png"/><Relationship Id="rId14" Type="http://schemas.openxmlformats.org/officeDocument/2006/relationships/image" Target="../media/image1741.png"/><Relationship Id="rId22" Type="http://schemas.openxmlformats.org/officeDocument/2006/relationships/image" Target="../media/image1749.png"/><Relationship Id="rId27" Type="http://schemas.openxmlformats.org/officeDocument/2006/relationships/image" Target="../media/image1753.png"/></Relationships>
</file>

<file path=ppt/slides/_rels/slide131.xml.rels><?xml version="1.0" encoding="UTF-8" standalone="yes"?>
<Relationships xmlns="http://schemas.openxmlformats.org/package/2006/relationships"><Relationship Id="rId8" Type="http://schemas.openxmlformats.org/officeDocument/2006/relationships/image" Target="../media/image1759.png"/><Relationship Id="rId13" Type="http://schemas.openxmlformats.org/officeDocument/2006/relationships/image" Target="../media/image1764.png"/><Relationship Id="rId18" Type="http://schemas.openxmlformats.org/officeDocument/2006/relationships/image" Target="../media/image1768.png"/><Relationship Id="rId3" Type="http://schemas.openxmlformats.org/officeDocument/2006/relationships/image" Target="../media/image1756.png"/><Relationship Id="rId21" Type="http://schemas.openxmlformats.org/officeDocument/2006/relationships/image" Target="../media/image1770.png"/><Relationship Id="rId7" Type="http://schemas.openxmlformats.org/officeDocument/2006/relationships/image" Target="../media/image1758.png"/><Relationship Id="rId12" Type="http://schemas.openxmlformats.org/officeDocument/2006/relationships/image" Target="../media/image1763.png"/><Relationship Id="rId17" Type="http://schemas.openxmlformats.org/officeDocument/2006/relationships/image" Target="../media/image1767.png"/><Relationship Id="rId2" Type="http://schemas.openxmlformats.org/officeDocument/2006/relationships/notesSlide" Target="../notesSlides/notesSlide120.xml"/><Relationship Id="rId16" Type="http://schemas.openxmlformats.org/officeDocument/2006/relationships/image" Target="../media/image938.png"/><Relationship Id="rId20" Type="http://schemas.openxmlformats.org/officeDocument/2006/relationships/image" Target="../media/image1769.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762.png"/><Relationship Id="rId5" Type="http://schemas.openxmlformats.org/officeDocument/2006/relationships/image" Target="../media/image1757.png"/><Relationship Id="rId15" Type="http://schemas.openxmlformats.org/officeDocument/2006/relationships/image" Target="../media/image1766.png"/><Relationship Id="rId10" Type="http://schemas.openxmlformats.org/officeDocument/2006/relationships/image" Target="../media/image1761.png"/><Relationship Id="rId19" Type="http://schemas.openxmlformats.org/officeDocument/2006/relationships/image" Target="../media/image1613.png"/><Relationship Id="rId4" Type="http://schemas.openxmlformats.org/officeDocument/2006/relationships/image" Target="../media/image1458.png"/><Relationship Id="rId9" Type="http://schemas.openxmlformats.org/officeDocument/2006/relationships/image" Target="../media/image1760.png"/><Relationship Id="rId14" Type="http://schemas.openxmlformats.org/officeDocument/2006/relationships/image" Target="../media/image1765.png"/><Relationship Id="rId22" Type="http://schemas.openxmlformats.org/officeDocument/2006/relationships/image" Target="../media/image1771.png"/></Relationships>
</file>

<file path=ppt/slides/_rels/slide132.xml.rels><?xml version="1.0" encoding="UTF-8" standalone="yes"?>
<Relationships xmlns="http://schemas.openxmlformats.org/package/2006/relationships"><Relationship Id="rId8" Type="http://schemas.openxmlformats.org/officeDocument/2006/relationships/image" Target="../media/image1505.png"/><Relationship Id="rId13" Type="http://schemas.openxmlformats.org/officeDocument/2006/relationships/image" Target="../media/image100.png"/><Relationship Id="rId18" Type="http://schemas.openxmlformats.org/officeDocument/2006/relationships/image" Target="../media/image1777.png"/><Relationship Id="rId26" Type="http://schemas.openxmlformats.org/officeDocument/2006/relationships/image" Target="../media/image1784.png"/><Relationship Id="rId3" Type="http://schemas.openxmlformats.org/officeDocument/2006/relationships/image" Target="../media/image1502.png"/><Relationship Id="rId21" Type="http://schemas.openxmlformats.org/officeDocument/2006/relationships/image" Target="../media/image1780.png"/><Relationship Id="rId7" Type="http://schemas.openxmlformats.org/officeDocument/2006/relationships/image" Target="../media/image1772.png"/><Relationship Id="rId12" Type="http://schemas.openxmlformats.org/officeDocument/2006/relationships/image" Target="../media/image1774.png"/><Relationship Id="rId17" Type="http://schemas.openxmlformats.org/officeDocument/2006/relationships/image" Target="../media/image1239.png"/><Relationship Id="rId25" Type="http://schemas.openxmlformats.org/officeDocument/2006/relationships/image" Target="../media/image1783.png"/><Relationship Id="rId2" Type="http://schemas.openxmlformats.org/officeDocument/2006/relationships/notesSlide" Target="../notesSlides/notesSlide121.xml"/><Relationship Id="rId16" Type="http://schemas.openxmlformats.org/officeDocument/2006/relationships/image" Target="../media/image1776.png"/><Relationship Id="rId20" Type="http://schemas.openxmlformats.org/officeDocument/2006/relationships/image" Target="../media/image1779.png"/><Relationship Id="rId29" Type="http://schemas.openxmlformats.org/officeDocument/2006/relationships/image" Target="../media/image1787.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521.png"/><Relationship Id="rId24" Type="http://schemas.openxmlformats.org/officeDocument/2006/relationships/image" Target="../media/image1782.png"/><Relationship Id="rId5" Type="http://schemas.openxmlformats.org/officeDocument/2006/relationships/image" Target="../media/image1503.png"/><Relationship Id="rId15" Type="http://schemas.openxmlformats.org/officeDocument/2006/relationships/image" Target="../media/image1775.png"/><Relationship Id="rId23" Type="http://schemas.openxmlformats.org/officeDocument/2006/relationships/image" Target="../media/image508.png"/><Relationship Id="rId28" Type="http://schemas.openxmlformats.org/officeDocument/2006/relationships/image" Target="../media/image1786.png"/><Relationship Id="rId10" Type="http://schemas.openxmlformats.org/officeDocument/2006/relationships/image" Target="../media/image1518.png"/><Relationship Id="rId19" Type="http://schemas.openxmlformats.org/officeDocument/2006/relationships/image" Target="../media/image1778.png"/><Relationship Id="rId31" Type="http://schemas.openxmlformats.org/officeDocument/2006/relationships/image" Target="../media/image1789.png"/><Relationship Id="rId4" Type="http://schemas.openxmlformats.org/officeDocument/2006/relationships/image" Target="../media/image1458.png"/><Relationship Id="rId9" Type="http://schemas.openxmlformats.org/officeDocument/2006/relationships/image" Target="../media/image1773.png"/><Relationship Id="rId14" Type="http://schemas.openxmlformats.org/officeDocument/2006/relationships/image" Target="../media/image1512.png"/><Relationship Id="rId22" Type="http://schemas.openxmlformats.org/officeDocument/2006/relationships/image" Target="../media/image1781.png"/><Relationship Id="rId27" Type="http://schemas.openxmlformats.org/officeDocument/2006/relationships/image" Target="../media/image1785.png"/><Relationship Id="rId30" Type="http://schemas.openxmlformats.org/officeDocument/2006/relationships/image" Target="../media/image1788.png"/></Relationships>
</file>

<file path=ppt/slides/_rels/slide13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792.png"/><Relationship Id="rId18" Type="http://schemas.openxmlformats.org/officeDocument/2006/relationships/image" Target="../media/image1795.png"/><Relationship Id="rId26" Type="http://schemas.openxmlformats.org/officeDocument/2006/relationships/image" Target="../media/image1802.png"/><Relationship Id="rId3" Type="http://schemas.openxmlformats.org/officeDocument/2006/relationships/image" Target="../media/image839.png"/><Relationship Id="rId21" Type="http://schemas.openxmlformats.org/officeDocument/2006/relationships/image" Target="../media/image1797.png"/><Relationship Id="rId7" Type="http://schemas.openxmlformats.org/officeDocument/2006/relationships/image" Target="../media/image1790.png"/><Relationship Id="rId12" Type="http://schemas.openxmlformats.org/officeDocument/2006/relationships/image" Target="../media/image1168.png"/><Relationship Id="rId17" Type="http://schemas.openxmlformats.org/officeDocument/2006/relationships/image" Target="../media/image1487.png"/><Relationship Id="rId25" Type="http://schemas.openxmlformats.org/officeDocument/2006/relationships/image" Target="../media/image1801.png"/><Relationship Id="rId2" Type="http://schemas.openxmlformats.org/officeDocument/2006/relationships/notesSlide" Target="../notesSlides/notesSlide122.xml"/><Relationship Id="rId16" Type="http://schemas.openxmlformats.org/officeDocument/2006/relationships/image" Target="../media/image1652.png"/><Relationship Id="rId20" Type="http://schemas.openxmlformats.org/officeDocument/2006/relationships/image" Target="../media/image1470.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665.png"/><Relationship Id="rId24" Type="http://schemas.openxmlformats.org/officeDocument/2006/relationships/image" Target="../media/image1800.png"/><Relationship Id="rId5" Type="http://schemas.openxmlformats.org/officeDocument/2006/relationships/image" Target="../media/image1459.png"/><Relationship Id="rId15" Type="http://schemas.openxmlformats.org/officeDocument/2006/relationships/image" Target="../media/image1794.png"/><Relationship Id="rId23" Type="http://schemas.openxmlformats.org/officeDocument/2006/relationships/image" Target="../media/image1799.png"/><Relationship Id="rId28" Type="http://schemas.openxmlformats.org/officeDocument/2006/relationships/image" Target="../media/image1804.png"/><Relationship Id="rId10" Type="http://schemas.openxmlformats.org/officeDocument/2006/relationships/image" Target="../media/image1745.png"/><Relationship Id="rId19" Type="http://schemas.openxmlformats.org/officeDocument/2006/relationships/image" Target="../media/image1796.png"/><Relationship Id="rId4" Type="http://schemas.openxmlformats.org/officeDocument/2006/relationships/image" Target="../media/image1458.png"/><Relationship Id="rId9" Type="http://schemas.openxmlformats.org/officeDocument/2006/relationships/image" Target="../media/image1791.png"/><Relationship Id="rId14" Type="http://schemas.openxmlformats.org/officeDocument/2006/relationships/image" Target="../media/image1793.png"/><Relationship Id="rId22" Type="http://schemas.openxmlformats.org/officeDocument/2006/relationships/image" Target="../media/image1798.png"/><Relationship Id="rId27" Type="http://schemas.openxmlformats.org/officeDocument/2006/relationships/image" Target="../media/image1803.png"/></Relationships>
</file>

<file path=ppt/slides/_rels/slide134.xml.rels><?xml version="1.0" encoding="UTF-8" standalone="yes"?>
<Relationships xmlns="http://schemas.openxmlformats.org/package/2006/relationships"><Relationship Id="rId8" Type="http://schemas.openxmlformats.org/officeDocument/2006/relationships/image" Target="../media/image1806.png"/><Relationship Id="rId13" Type="http://schemas.openxmlformats.org/officeDocument/2006/relationships/image" Target="../media/image1810.png"/><Relationship Id="rId18" Type="http://schemas.openxmlformats.org/officeDocument/2006/relationships/image" Target="../media/image1814.png"/><Relationship Id="rId26" Type="http://schemas.openxmlformats.org/officeDocument/2006/relationships/image" Target="../media/image1820.png"/><Relationship Id="rId3" Type="http://schemas.openxmlformats.org/officeDocument/2006/relationships/image" Target="../media/image839.png"/><Relationship Id="rId21" Type="http://schemas.openxmlformats.org/officeDocument/2006/relationships/image" Target="../media/image64.png"/><Relationship Id="rId7" Type="http://schemas.openxmlformats.org/officeDocument/2006/relationships/image" Target="../media/image1805.png"/><Relationship Id="rId12" Type="http://schemas.openxmlformats.org/officeDocument/2006/relationships/image" Target="../media/image1809.png"/><Relationship Id="rId17" Type="http://schemas.openxmlformats.org/officeDocument/2006/relationships/image" Target="../media/image1813.png"/><Relationship Id="rId25" Type="http://schemas.openxmlformats.org/officeDocument/2006/relationships/image" Target="../media/image1819.png"/><Relationship Id="rId2" Type="http://schemas.openxmlformats.org/officeDocument/2006/relationships/notesSlide" Target="../notesSlides/notesSlide123.xml"/><Relationship Id="rId16" Type="http://schemas.openxmlformats.org/officeDocument/2006/relationships/image" Target="../media/image1812.png"/><Relationship Id="rId20" Type="http://schemas.openxmlformats.org/officeDocument/2006/relationships/image" Target="../media/image1816.png"/><Relationship Id="rId29" Type="http://schemas.openxmlformats.org/officeDocument/2006/relationships/image" Target="../media/image1823.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808.png"/><Relationship Id="rId24" Type="http://schemas.openxmlformats.org/officeDocument/2006/relationships/image" Target="../media/image1818.png"/><Relationship Id="rId5" Type="http://schemas.openxmlformats.org/officeDocument/2006/relationships/image" Target="../media/image1459.png"/><Relationship Id="rId15" Type="http://schemas.openxmlformats.org/officeDocument/2006/relationships/image" Target="../media/image1811.png"/><Relationship Id="rId23" Type="http://schemas.openxmlformats.org/officeDocument/2006/relationships/image" Target="../media/image966.png"/><Relationship Id="rId28" Type="http://schemas.openxmlformats.org/officeDocument/2006/relationships/image" Target="../media/image1822.png"/><Relationship Id="rId10" Type="http://schemas.openxmlformats.org/officeDocument/2006/relationships/image" Target="../media/image55.png"/><Relationship Id="rId19" Type="http://schemas.openxmlformats.org/officeDocument/2006/relationships/image" Target="../media/image1815.png"/><Relationship Id="rId4" Type="http://schemas.openxmlformats.org/officeDocument/2006/relationships/image" Target="../media/image1458.png"/><Relationship Id="rId9" Type="http://schemas.openxmlformats.org/officeDocument/2006/relationships/image" Target="../media/image1807.png"/><Relationship Id="rId14" Type="http://schemas.openxmlformats.org/officeDocument/2006/relationships/image" Target="../media/image1568.png"/><Relationship Id="rId22" Type="http://schemas.openxmlformats.org/officeDocument/2006/relationships/image" Target="../media/image1817.png"/><Relationship Id="rId27" Type="http://schemas.openxmlformats.org/officeDocument/2006/relationships/image" Target="../media/image1821.png"/><Relationship Id="rId30" Type="http://schemas.openxmlformats.org/officeDocument/2006/relationships/image" Target="../media/image1824.png"/></Relationships>
</file>

<file path=ppt/slides/_rels/slide135.xml.rels><?xml version="1.0" encoding="UTF-8" standalone="yes"?>
<Relationships xmlns="http://schemas.openxmlformats.org/package/2006/relationships"><Relationship Id="rId8" Type="http://schemas.openxmlformats.org/officeDocument/2006/relationships/image" Target="../media/image1828.png"/><Relationship Id="rId13" Type="http://schemas.openxmlformats.org/officeDocument/2006/relationships/image" Target="../media/image1833.png"/><Relationship Id="rId18" Type="http://schemas.openxmlformats.org/officeDocument/2006/relationships/image" Target="../media/image1838.png"/><Relationship Id="rId26" Type="http://schemas.openxmlformats.org/officeDocument/2006/relationships/image" Target="../media/image1846.png"/><Relationship Id="rId3" Type="http://schemas.openxmlformats.org/officeDocument/2006/relationships/image" Target="../media/image1825.png"/><Relationship Id="rId21" Type="http://schemas.openxmlformats.org/officeDocument/2006/relationships/image" Target="../media/image1841.png"/><Relationship Id="rId7" Type="http://schemas.openxmlformats.org/officeDocument/2006/relationships/image" Target="../media/image1827.png"/><Relationship Id="rId12" Type="http://schemas.openxmlformats.org/officeDocument/2006/relationships/image" Target="../media/image1832.png"/><Relationship Id="rId17" Type="http://schemas.openxmlformats.org/officeDocument/2006/relationships/image" Target="../media/image1837.png"/><Relationship Id="rId25" Type="http://schemas.openxmlformats.org/officeDocument/2006/relationships/image" Target="../media/image1845.png"/><Relationship Id="rId2" Type="http://schemas.openxmlformats.org/officeDocument/2006/relationships/notesSlide" Target="../notesSlides/notesSlide124.xml"/><Relationship Id="rId16" Type="http://schemas.openxmlformats.org/officeDocument/2006/relationships/image" Target="../media/image1836.png"/><Relationship Id="rId20" Type="http://schemas.openxmlformats.org/officeDocument/2006/relationships/image" Target="../media/image1840.png"/><Relationship Id="rId29"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1460.png"/><Relationship Id="rId11" Type="http://schemas.openxmlformats.org/officeDocument/2006/relationships/image" Target="../media/image1831.png"/><Relationship Id="rId24" Type="http://schemas.openxmlformats.org/officeDocument/2006/relationships/image" Target="../media/image1844.png"/><Relationship Id="rId5" Type="http://schemas.openxmlformats.org/officeDocument/2006/relationships/image" Target="../media/image1826.png"/><Relationship Id="rId15" Type="http://schemas.openxmlformats.org/officeDocument/2006/relationships/image" Target="../media/image1835.png"/><Relationship Id="rId23" Type="http://schemas.openxmlformats.org/officeDocument/2006/relationships/image" Target="../media/image1843.png"/><Relationship Id="rId28" Type="http://schemas.openxmlformats.org/officeDocument/2006/relationships/image" Target="../media/image1848.png"/><Relationship Id="rId10" Type="http://schemas.openxmlformats.org/officeDocument/2006/relationships/image" Target="../media/image1830.png"/><Relationship Id="rId19" Type="http://schemas.openxmlformats.org/officeDocument/2006/relationships/image" Target="../media/image1839.png"/><Relationship Id="rId4" Type="http://schemas.openxmlformats.org/officeDocument/2006/relationships/image" Target="../media/image1458.png"/><Relationship Id="rId9" Type="http://schemas.openxmlformats.org/officeDocument/2006/relationships/image" Target="../media/image1829.png"/><Relationship Id="rId14" Type="http://schemas.openxmlformats.org/officeDocument/2006/relationships/image" Target="../media/image1834.png"/><Relationship Id="rId22" Type="http://schemas.openxmlformats.org/officeDocument/2006/relationships/image" Target="../media/image1842.png"/><Relationship Id="rId27" Type="http://schemas.openxmlformats.org/officeDocument/2006/relationships/image" Target="../media/image1847.png"/></Relationships>
</file>

<file path=ppt/slides/_rels/slide136.xml.rels><?xml version="1.0" encoding="UTF-8" standalone="yes"?>
<Relationships xmlns="http://schemas.openxmlformats.org/package/2006/relationships"><Relationship Id="rId8" Type="http://schemas.openxmlformats.org/officeDocument/2006/relationships/image" Target="../media/image1854.png"/><Relationship Id="rId13" Type="http://schemas.openxmlformats.org/officeDocument/2006/relationships/image" Target="../media/image1859.png"/><Relationship Id="rId3" Type="http://schemas.openxmlformats.org/officeDocument/2006/relationships/image" Target="../media/image1849.png"/><Relationship Id="rId7" Type="http://schemas.openxmlformats.org/officeDocument/2006/relationships/image" Target="../media/image1853.png"/><Relationship Id="rId12" Type="http://schemas.openxmlformats.org/officeDocument/2006/relationships/image" Target="../media/image1858.png"/><Relationship Id="rId17" Type="http://schemas.openxmlformats.org/officeDocument/2006/relationships/image" Target="../media/image1863.png"/><Relationship Id="rId2" Type="http://schemas.openxmlformats.org/officeDocument/2006/relationships/notesSlide" Target="../notesSlides/notesSlide125.xml"/><Relationship Id="rId16" Type="http://schemas.openxmlformats.org/officeDocument/2006/relationships/image" Target="../media/image1862.png"/><Relationship Id="rId1" Type="http://schemas.openxmlformats.org/officeDocument/2006/relationships/slideLayout" Target="../slideLayouts/slideLayout12.xml"/><Relationship Id="rId6" Type="http://schemas.openxmlformats.org/officeDocument/2006/relationships/image" Target="../media/image1852.png"/><Relationship Id="rId11" Type="http://schemas.openxmlformats.org/officeDocument/2006/relationships/image" Target="../media/image1857.png"/><Relationship Id="rId5" Type="http://schemas.openxmlformats.org/officeDocument/2006/relationships/image" Target="../media/image1851.png"/><Relationship Id="rId15" Type="http://schemas.openxmlformats.org/officeDocument/2006/relationships/image" Target="../media/image1861.png"/><Relationship Id="rId10" Type="http://schemas.openxmlformats.org/officeDocument/2006/relationships/image" Target="../media/image1856.png"/><Relationship Id="rId4" Type="http://schemas.openxmlformats.org/officeDocument/2006/relationships/image" Target="../media/image1850.png"/><Relationship Id="rId9" Type="http://schemas.openxmlformats.org/officeDocument/2006/relationships/image" Target="../media/image1855.png"/><Relationship Id="rId14" Type="http://schemas.openxmlformats.org/officeDocument/2006/relationships/image" Target="../media/image1860.png"/></Relationships>
</file>

<file path=ppt/slides/_rels/slide137.xml.rels><?xml version="1.0" encoding="UTF-8" standalone="yes"?>
<Relationships xmlns="http://schemas.openxmlformats.org/package/2006/relationships"><Relationship Id="rId8" Type="http://schemas.openxmlformats.org/officeDocument/2006/relationships/image" Target="../media/image1868.png"/><Relationship Id="rId13" Type="http://schemas.openxmlformats.org/officeDocument/2006/relationships/image" Target="../media/image1873.png"/><Relationship Id="rId3" Type="http://schemas.openxmlformats.org/officeDocument/2006/relationships/image" Target="../media/image1849.png"/><Relationship Id="rId7" Type="http://schemas.openxmlformats.org/officeDocument/2006/relationships/image" Target="../media/image1867.png"/><Relationship Id="rId12" Type="http://schemas.openxmlformats.org/officeDocument/2006/relationships/image" Target="../media/image1872.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1866.png"/><Relationship Id="rId11" Type="http://schemas.openxmlformats.org/officeDocument/2006/relationships/image" Target="../media/image1871.png"/><Relationship Id="rId5" Type="http://schemas.openxmlformats.org/officeDocument/2006/relationships/image" Target="../media/image1865.png"/><Relationship Id="rId15" Type="http://schemas.openxmlformats.org/officeDocument/2006/relationships/image" Target="../media/image1875.png"/><Relationship Id="rId10" Type="http://schemas.openxmlformats.org/officeDocument/2006/relationships/image" Target="../media/image1870.png"/><Relationship Id="rId4" Type="http://schemas.openxmlformats.org/officeDocument/2006/relationships/image" Target="../media/image1864.png"/><Relationship Id="rId9" Type="http://schemas.openxmlformats.org/officeDocument/2006/relationships/image" Target="../media/image1869.png"/><Relationship Id="rId14" Type="http://schemas.openxmlformats.org/officeDocument/2006/relationships/image" Target="../media/image1874.png"/></Relationships>
</file>

<file path=ppt/slides/_rels/slide138.xml.rels><?xml version="1.0" encoding="UTF-8" standalone="yes"?>
<Relationships xmlns="http://schemas.openxmlformats.org/package/2006/relationships"><Relationship Id="rId8" Type="http://schemas.openxmlformats.org/officeDocument/2006/relationships/image" Target="../media/image1879.png"/><Relationship Id="rId3" Type="http://schemas.openxmlformats.org/officeDocument/2006/relationships/image" Target="../media/image1849.png"/><Relationship Id="rId7" Type="http://schemas.openxmlformats.org/officeDocument/2006/relationships/image" Target="../media/image1878.png"/><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image" Target="../media/image1877.png"/><Relationship Id="rId5" Type="http://schemas.openxmlformats.org/officeDocument/2006/relationships/image" Target="../media/image1851.png"/><Relationship Id="rId4" Type="http://schemas.openxmlformats.org/officeDocument/2006/relationships/image" Target="../media/image1876.png"/><Relationship Id="rId9" Type="http://schemas.openxmlformats.org/officeDocument/2006/relationships/image" Target="../media/image1880.png"/></Relationships>
</file>

<file path=ppt/slides/_rels/slide139.xml.rels><?xml version="1.0" encoding="UTF-8" standalone="yes"?>
<Relationships xmlns="http://schemas.openxmlformats.org/package/2006/relationships"><Relationship Id="rId8" Type="http://schemas.openxmlformats.org/officeDocument/2006/relationships/image" Target="../media/image1885.png"/><Relationship Id="rId3" Type="http://schemas.openxmlformats.org/officeDocument/2006/relationships/image" Target="../media/image1849.png"/><Relationship Id="rId7" Type="http://schemas.openxmlformats.org/officeDocument/2006/relationships/image" Target="../media/image1884.png"/><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image" Target="../media/image1883.png"/><Relationship Id="rId5" Type="http://schemas.openxmlformats.org/officeDocument/2006/relationships/image" Target="../media/image1882.png"/><Relationship Id="rId10" Type="http://schemas.openxmlformats.org/officeDocument/2006/relationships/image" Target="../media/image1880.png"/><Relationship Id="rId4" Type="http://schemas.openxmlformats.org/officeDocument/2006/relationships/image" Target="../media/image1881.png"/><Relationship Id="rId9" Type="http://schemas.openxmlformats.org/officeDocument/2006/relationships/image" Target="../media/image1851.png"/></Relationships>
</file>

<file path=ppt/slides/_rels/slide14.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png"/><Relationship Id="rId3" Type="http://schemas.openxmlformats.org/officeDocument/2006/relationships/image" Target="../media/image11.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2" Type="http://schemas.openxmlformats.org/officeDocument/2006/relationships/notesSlide" Target="../notesSlides/notesSlide5.xml"/><Relationship Id="rId16" Type="http://schemas.openxmlformats.org/officeDocument/2006/relationships/image" Target="../media/image83.pn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png"/><Relationship Id="rId5" Type="http://schemas.openxmlformats.org/officeDocument/2006/relationships/image" Target="../media/image73.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8" Type="http://schemas.openxmlformats.org/officeDocument/2006/relationships/image" Target="../media/image75.png"/></Relationships>
</file>

<file path=ppt/slides/_rels/slide140.xml.rels><?xml version="1.0" encoding="UTF-8" standalone="yes"?>
<Relationships xmlns="http://schemas.openxmlformats.org/package/2006/relationships"><Relationship Id="rId8" Type="http://schemas.openxmlformats.org/officeDocument/2006/relationships/image" Target="../media/image1890.png"/><Relationship Id="rId13" Type="http://schemas.openxmlformats.org/officeDocument/2006/relationships/image" Target="../media/image1895.png"/><Relationship Id="rId3" Type="http://schemas.openxmlformats.org/officeDocument/2006/relationships/image" Target="../media/image1849.png"/><Relationship Id="rId7" Type="http://schemas.openxmlformats.org/officeDocument/2006/relationships/image" Target="../media/image1889.png"/><Relationship Id="rId12" Type="http://schemas.openxmlformats.org/officeDocument/2006/relationships/image" Target="../media/image1894.png"/><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image" Target="../media/image1888.png"/><Relationship Id="rId11" Type="http://schemas.openxmlformats.org/officeDocument/2006/relationships/image" Target="../media/image1893.png"/><Relationship Id="rId5" Type="http://schemas.openxmlformats.org/officeDocument/2006/relationships/image" Target="../media/image1887.png"/><Relationship Id="rId10" Type="http://schemas.openxmlformats.org/officeDocument/2006/relationships/image" Target="../media/image1892.png"/><Relationship Id="rId4" Type="http://schemas.openxmlformats.org/officeDocument/2006/relationships/image" Target="../media/image1886.png"/><Relationship Id="rId9" Type="http://schemas.openxmlformats.org/officeDocument/2006/relationships/image" Target="../media/image1891.png"/><Relationship Id="rId14" Type="http://schemas.openxmlformats.org/officeDocument/2006/relationships/image" Target="../media/image1896.png"/></Relationships>
</file>

<file path=ppt/slides/_rels/slide141.xml.rels><?xml version="1.0" encoding="UTF-8" standalone="yes"?>
<Relationships xmlns="http://schemas.openxmlformats.org/package/2006/relationships"><Relationship Id="rId8" Type="http://schemas.openxmlformats.org/officeDocument/2006/relationships/image" Target="../media/image1901.png"/><Relationship Id="rId13" Type="http://schemas.openxmlformats.org/officeDocument/2006/relationships/image" Target="../media/image1906.png"/><Relationship Id="rId3" Type="http://schemas.openxmlformats.org/officeDocument/2006/relationships/image" Target="../media/image1849.png"/><Relationship Id="rId7" Type="http://schemas.openxmlformats.org/officeDocument/2006/relationships/image" Target="../media/image1900.png"/><Relationship Id="rId12" Type="http://schemas.openxmlformats.org/officeDocument/2006/relationships/image" Target="../media/image1905.png"/><Relationship Id="rId2" Type="http://schemas.openxmlformats.org/officeDocument/2006/relationships/notesSlide" Target="../notesSlides/notesSlide130.xml"/><Relationship Id="rId1" Type="http://schemas.openxmlformats.org/officeDocument/2006/relationships/slideLayout" Target="../slideLayouts/slideLayout12.xml"/><Relationship Id="rId6" Type="http://schemas.openxmlformats.org/officeDocument/2006/relationships/image" Target="../media/image1899.png"/><Relationship Id="rId11" Type="http://schemas.openxmlformats.org/officeDocument/2006/relationships/image" Target="../media/image1904.png"/><Relationship Id="rId5" Type="http://schemas.openxmlformats.org/officeDocument/2006/relationships/image" Target="../media/image1898.png"/><Relationship Id="rId10" Type="http://schemas.openxmlformats.org/officeDocument/2006/relationships/image" Target="../media/image1903.png"/><Relationship Id="rId4" Type="http://schemas.openxmlformats.org/officeDocument/2006/relationships/image" Target="../media/image1897.png"/><Relationship Id="rId9" Type="http://schemas.openxmlformats.org/officeDocument/2006/relationships/image" Target="../media/image1902.png"/><Relationship Id="rId14" Type="http://schemas.openxmlformats.org/officeDocument/2006/relationships/image" Target="../media/image1907.png"/></Relationships>
</file>

<file path=ppt/slides/_rels/slide142.xml.rels><?xml version="1.0" encoding="UTF-8" standalone="yes"?>
<Relationships xmlns="http://schemas.openxmlformats.org/package/2006/relationships"><Relationship Id="rId8" Type="http://schemas.openxmlformats.org/officeDocument/2006/relationships/image" Target="../media/image1912.png"/><Relationship Id="rId13" Type="http://schemas.openxmlformats.org/officeDocument/2006/relationships/image" Target="../media/image1917.png"/><Relationship Id="rId3" Type="http://schemas.openxmlformats.org/officeDocument/2006/relationships/image" Target="../media/image1849.png"/><Relationship Id="rId7" Type="http://schemas.openxmlformats.org/officeDocument/2006/relationships/image" Target="../media/image1911.png"/><Relationship Id="rId12" Type="http://schemas.openxmlformats.org/officeDocument/2006/relationships/image" Target="../media/image1916.png"/><Relationship Id="rId17" Type="http://schemas.openxmlformats.org/officeDocument/2006/relationships/image" Target="../media/image1921.png"/><Relationship Id="rId2" Type="http://schemas.openxmlformats.org/officeDocument/2006/relationships/notesSlide" Target="../notesSlides/notesSlide131.xml"/><Relationship Id="rId16" Type="http://schemas.openxmlformats.org/officeDocument/2006/relationships/image" Target="../media/image1920.png"/><Relationship Id="rId1" Type="http://schemas.openxmlformats.org/officeDocument/2006/relationships/slideLayout" Target="../slideLayouts/slideLayout12.xml"/><Relationship Id="rId6" Type="http://schemas.openxmlformats.org/officeDocument/2006/relationships/image" Target="../media/image1910.png"/><Relationship Id="rId11" Type="http://schemas.openxmlformats.org/officeDocument/2006/relationships/image" Target="../media/image1915.png"/><Relationship Id="rId5" Type="http://schemas.openxmlformats.org/officeDocument/2006/relationships/image" Target="../media/image1909.png"/><Relationship Id="rId15" Type="http://schemas.openxmlformats.org/officeDocument/2006/relationships/image" Target="../media/image1919.png"/><Relationship Id="rId10" Type="http://schemas.openxmlformats.org/officeDocument/2006/relationships/image" Target="../media/image1914.png"/><Relationship Id="rId4" Type="http://schemas.openxmlformats.org/officeDocument/2006/relationships/image" Target="../media/image1908.png"/><Relationship Id="rId9" Type="http://schemas.openxmlformats.org/officeDocument/2006/relationships/image" Target="../media/image1913.png"/><Relationship Id="rId14" Type="http://schemas.openxmlformats.org/officeDocument/2006/relationships/image" Target="../media/image1918.png"/></Relationships>
</file>

<file path=ppt/slides/_rels/slide143.xml.rels><?xml version="1.0" encoding="UTF-8" standalone="yes"?>
<Relationships xmlns="http://schemas.openxmlformats.org/package/2006/relationships"><Relationship Id="rId8" Type="http://schemas.openxmlformats.org/officeDocument/2006/relationships/image" Target="../media/image1926.png"/><Relationship Id="rId3" Type="http://schemas.openxmlformats.org/officeDocument/2006/relationships/image" Target="../media/image1849.png"/><Relationship Id="rId7" Type="http://schemas.openxmlformats.org/officeDocument/2006/relationships/image" Target="../media/image1925.png"/><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image" Target="../media/image1924.png"/><Relationship Id="rId5" Type="http://schemas.openxmlformats.org/officeDocument/2006/relationships/image" Target="../media/image1923.png"/><Relationship Id="rId4" Type="http://schemas.openxmlformats.org/officeDocument/2006/relationships/image" Target="../media/image1922.png"/><Relationship Id="rId9" Type="http://schemas.openxmlformats.org/officeDocument/2006/relationships/image" Target="../media/image1927.png"/></Relationships>
</file>

<file path=ppt/slides/_rels/slide144.xml.rels><?xml version="1.0" encoding="UTF-8" standalone="yes"?>
<Relationships xmlns="http://schemas.openxmlformats.org/package/2006/relationships"><Relationship Id="rId8" Type="http://schemas.openxmlformats.org/officeDocument/2006/relationships/image" Target="../media/image1932.png"/><Relationship Id="rId13" Type="http://schemas.openxmlformats.org/officeDocument/2006/relationships/image" Target="../media/image1937.png"/><Relationship Id="rId18" Type="http://schemas.openxmlformats.org/officeDocument/2006/relationships/image" Target="../media/image1942.png"/><Relationship Id="rId26" Type="http://schemas.openxmlformats.org/officeDocument/2006/relationships/image" Target="../media/image1950.png"/><Relationship Id="rId3" Type="http://schemas.openxmlformats.org/officeDocument/2006/relationships/image" Target="../media/image1849.png"/><Relationship Id="rId21" Type="http://schemas.openxmlformats.org/officeDocument/2006/relationships/image" Target="../media/image1945.png"/><Relationship Id="rId7" Type="http://schemas.openxmlformats.org/officeDocument/2006/relationships/image" Target="../media/image1931.png"/><Relationship Id="rId12" Type="http://schemas.openxmlformats.org/officeDocument/2006/relationships/image" Target="../media/image1936.png"/><Relationship Id="rId17" Type="http://schemas.openxmlformats.org/officeDocument/2006/relationships/image" Target="../media/image1941.png"/><Relationship Id="rId25" Type="http://schemas.openxmlformats.org/officeDocument/2006/relationships/image" Target="../media/image1949.png"/><Relationship Id="rId2" Type="http://schemas.openxmlformats.org/officeDocument/2006/relationships/notesSlide" Target="../notesSlides/notesSlide133.xml"/><Relationship Id="rId16" Type="http://schemas.openxmlformats.org/officeDocument/2006/relationships/image" Target="../media/image1940.png"/><Relationship Id="rId20" Type="http://schemas.openxmlformats.org/officeDocument/2006/relationships/image" Target="../media/image1944.png"/><Relationship Id="rId1" Type="http://schemas.openxmlformats.org/officeDocument/2006/relationships/slideLayout" Target="../slideLayouts/slideLayout12.xml"/><Relationship Id="rId6" Type="http://schemas.openxmlformats.org/officeDocument/2006/relationships/image" Target="../media/image1930.png"/><Relationship Id="rId11" Type="http://schemas.openxmlformats.org/officeDocument/2006/relationships/image" Target="../media/image1935.png"/><Relationship Id="rId24" Type="http://schemas.openxmlformats.org/officeDocument/2006/relationships/image" Target="../media/image1948.png"/><Relationship Id="rId5" Type="http://schemas.openxmlformats.org/officeDocument/2006/relationships/image" Target="../media/image1929.png"/><Relationship Id="rId15" Type="http://schemas.openxmlformats.org/officeDocument/2006/relationships/image" Target="../media/image1939.png"/><Relationship Id="rId23" Type="http://schemas.openxmlformats.org/officeDocument/2006/relationships/image" Target="../media/image1947.png"/><Relationship Id="rId10" Type="http://schemas.openxmlformats.org/officeDocument/2006/relationships/image" Target="../media/image1934.png"/><Relationship Id="rId19" Type="http://schemas.openxmlformats.org/officeDocument/2006/relationships/image" Target="../media/image1943.png"/><Relationship Id="rId4" Type="http://schemas.openxmlformats.org/officeDocument/2006/relationships/image" Target="../media/image1928.png"/><Relationship Id="rId9" Type="http://schemas.openxmlformats.org/officeDocument/2006/relationships/image" Target="../media/image1933.png"/><Relationship Id="rId14" Type="http://schemas.openxmlformats.org/officeDocument/2006/relationships/image" Target="../media/image1938.png"/><Relationship Id="rId22" Type="http://schemas.openxmlformats.org/officeDocument/2006/relationships/image" Target="../media/image1946.png"/><Relationship Id="rId27" Type="http://schemas.openxmlformats.org/officeDocument/2006/relationships/image" Target="../media/image1951.png"/></Relationships>
</file>

<file path=ppt/slides/_rels/slide145.xml.rels><?xml version="1.0" encoding="UTF-8" standalone="yes"?>
<Relationships xmlns="http://schemas.openxmlformats.org/package/2006/relationships"><Relationship Id="rId8" Type="http://schemas.openxmlformats.org/officeDocument/2006/relationships/image" Target="../media/image1957.png"/><Relationship Id="rId13" Type="http://schemas.openxmlformats.org/officeDocument/2006/relationships/image" Target="../media/image1962.png"/><Relationship Id="rId3" Type="http://schemas.openxmlformats.org/officeDocument/2006/relationships/image" Target="../media/image1952.png"/><Relationship Id="rId7" Type="http://schemas.openxmlformats.org/officeDocument/2006/relationships/image" Target="../media/image1956.png"/><Relationship Id="rId12" Type="http://schemas.openxmlformats.org/officeDocument/2006/relationships/image" Target="../media/image1961.png"/><Relationship Id="rId2" Type="http://schemas.openxmlformats.org/officeDocument/2006/relationships/notesSlide" Target="../notesSlides/notesSlide134.xml"/><Relationship Id="rId16" Type="http://schemas.openxmlformats.org/officeDocument/2006/relationships/image" Target="../media/image1965.png"/><Relationship Id="rId1" Type="http://schemas.openxmlformats.org/officeDocument/2006/relationships/slideLayout" Target="../slideLayouts/slideLayout12.xml"/><Relationship Id="rId6" Type="http://schemas.openxmlformats.org/officeDocument/2006/relationships/image" Target="../media/image1955.png"/><Relationship Id="rId11" Type="http://schemas.openxmlformats.org/officeDocument/2006/relationships/image" Target="../media/image1960.png"/><Relationship Id="rId5" Type="http://schemas.openxmlformats.org/officeDocument/2006/relationships/image" Target="../media/image1954.png"/><Relationship Id="rId15" Type="http://schemas.openxmlformats.org/officeDocument/2006/relationships/image" Target="../media/image1964.png"/><Relationship Id="rId10" Type="http://schemas.openxmlformats.org/officeDocument/2006/relationships/image" Target="../media/image1959.png"/><Relationship Id="rId4" Type="http://schemas.openxmlformats.org/officeDocument/2006/relationships/image" Target="../media/image1953.png"/><Relationship Id="rId9" Type="http://schemas.openxmlformats.org/officeDocument/2006/relationships/image" Target="../media/image1958.png"/><Relationship Id="rId14" Type="http://schemas.openxmlformats.org/officeDocument/2006/relationships/image" Target="../media/image1963.png"/></Relationships>
</file>

<file path=ppt/slides/_rels/slide146.xml.rels><?xml version="1.0" encoding="UTF-8" standalone="yes"?>
<Relationships xmlns="http://schemas.openxmlformats.org/package/2006/relationships"><Relationship Id="rId8" Type="http://schemas.openxmlformats.org/officeDocument/2006/relationships/image" Target="../media/image1970.png"/><Relationship Id="rId3" Type="http://schemas.openxmlformats.org/officeDocument/2006/relationships/image" Target="../media/image1849.png"/><Relationship Id="rId7" Type="http://schemas.openxmlformats.org/officeDocument/2006/relationships/image" Target="../media/image1969.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1968.png"/><Relationship Id="rId11" Type="http://schemas.openxmlformats.org/officeDocument/2006/relationships/image" Target="../media/image1973.png"/><Relationship Id="rId5" Type="http://schemas.openxmlformats.org/officeDocument/2006/relationships/image" Target="../media/image1967.png"/><Relationship Id="rId10" Type="http://schemas.openxmlformats.org/officeDocument/2006/relationships/image" Target="../media/image1972.png"/><Relationship Id="rId4" Type="http://schemas.openxmlformats.org/officeDocument/2006/relationships/image" Target="../media/image1966.png"/><Relationship Id="rId9" Type="http://schemas.openxmlformats.org/officeDocument/2006/relationships/image" Target="../media/image1971.png"/></Relationships>
</file>

<file path=ppt/slides/_rels/slide147.xml.rels><?xml version="1.0" encoding="UTF-8" standalone="yes"?>
<Relationships xmlns="http://schemas.openxmlformats.org/package/2006/relationships"><Relationship Id="rId8" Type="http://schemas.openxmlformats.org/officeDocument/2006/relationships/image" Target="../media/image1977.png"/><Relationship Id="rId13" Type="http://schemas.openxmlformats.org/officeDocument/2006/relationships/image" Target="../media/image1982.png"/><Relationship Id="rId18" Type="http://schemas.openxmlformats.org/officeDocument/2006/relationships/image" Target="../media/image1987.png"/><Relationship Id="rId3" Type="http://schemas.openxmlformats.org/officeDocument/2006/relationships/image" Target="../media/image1849.png"/><Relationship Id="rId21" Type="http://schemas.openxmlformats.org/officeDocument/2006/relationships/image" Target="../media/image1990.png"/><Relationship Id="rId7" Type="http://schemas.openxmlformats.org/officeDocument/2006/relationships/image" Target="../media/image1909.png"/><Relationship Id="rId12" Type="http://schemas.openxmlformats.org/officeDocument/2006/relationships/image" Target="../media/image1981.png"/><Relationship Id="rId17" Type="http://schemas.openxmlformats.org/officeDocument/2006/relationships/image" Target="../media/image1986.png"/><Relationship Id="rId2" Type="http://schemas.openxmlformats.org/officeDocument/2006/relationships/notesSlide" Target="../notesSlides/notesSlide136.xml"/><Relationship Id="rId16" Type="http://schemas.openxmlformats.org/officeDocument/2006/relationships/image" Target="../media/image1985.png"/><Relationship Id="rId20" Type="http://schemas.openxmlformats.org/officeDocument/2006/relationships/image" Target="../media/image1989.png"/><Relationship Id="rId1" Type="http://schemas.openxmlformats.org/officeDocument/2006/relationships/slideLayout" Target="../slideLayouts/slideLayout12.xml"/><Relationship Id="rId6" Type="http://schemas.openxmlformats.org/officeDocument/2006/relationships/image" Target="../media/image1976.png"/><Relationship Id="rId11" Type="http://schemas.openxmlformats.org/officeDocument/2006/relationships/image" Target="../media/image1980.png"/><Relationship Id="rId5" Type="http://schemas.openxmlformats.org/officeDocument/2006/relationships/image" Target="../media/image1975.png"/><Relationship Id="rId15" Type="http://schemas.openxmlformats.org/officeDocument/2006/relationships/image" Target="../media/image1984.png"/><Relationship Id="rId10" Type="http://schemas.openxmlformats.org/officeDocument/2006/relationships/image" Target="../media/image1979.png"/><Relationship Id="rId19" Type="http://schemas.openxmlformats.org/officeDocument/2006/relationships/image" Target="../media/image1988.png"/><Relationship Id="rId4" Type="http://schemas.openxmlformats.org/officeDocument/2006/relationships/image" Target="../media/image1974.png"/><Relationship Id="rId9" Type="http://schemas.openxmlformats.org/officeDocument/2006/relationships/image" Target="../media/image1978.png"/><Relationship Id="rId14" Type="http://schemas.openxmlformats.org/officeDocument/2006/relationships/image" Target="../media/image1983.png"/></Relationships>
</file>

<file path=ppt/slides/_rels/slide148.xml.rels><?xml version="1.0" encoding="UTF-8" standalone="yes"?>
<Relationships xmlns="http://schemas.openxmlformats.org/package/2006/relationships"><Relationship Id="rId8" Type="http://schemas.openxmlformats.org/officeDocument/2006/relationships/image" Target="../media/image1996.png"/><Relationship Id="rId3" Type="http://schemas.openxmlformats.org/officeDocument/2006/relationships/image" Target="../media/image1991.png"/><Relationship Id="rId7" Type="http://schemas.openxmlformats.org/officeDocument/2006/relationships/image" Target="../media/image1995.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1994.png"/><Relationship Id="rId11" Type="http://schemas.openxmlformats.org/officeDocument/2006/relationships/image" Target="../media/image1999.png"/><Relationship Id="rId5" Type="http://schemas.openxmlformats.org/officeDocument/2006/relationships/image" Target="../media/image1993.png"/><Relationship Id="rId10" Type="http://schemas.openxmlformats.org/officeDocument/2006/relationships/image" Target="../media/image1998.png"/><Relationship Id="rId4" Type="http://schemas.openxmlformats.org/officeDocument/2006/relationships/image" Target="../media/image1992.png"/><Relationship Id="rId9" Type="http://schemas.openxmlformats.org/officeDocument/2006/relationships/image" Target="../media/image1997.png"/></Relationships>
</file>

<file path=ppt/slides/_rels/slide149.xml.rels><?xml version="1.0" encoding="UTF-8" standalone="yes"?>
<Relationships xmlns="http://schemas.openxmlformats.org/package/2006/relationships"><Relationship Id="rId3" Type="http://schemas.openxmlformats.org/officeDocument/2006/relationships/image" Target="../media/image1849.png"/><Relationship Id="rId2" Type="http://schemas.openxmlformats.org/officeDocument/2006/relationships/notesSlide" Target="../notesSlides/notesSlide138.xml"/><Relationship Id="rId1" Type="http://schemas.openxmlformats.org/officeDocument/2006/relationships/slideLayout" Target="../slideLayouts/slideLayout12.xml"/><Relationship Id="rId5" Type="http://schemas.openxmlformats.org/officeDocument/2006/relationships/image" Target="../media/image2001.png"/><Relationship Id="rId4" Type="http://schemas.openxmlformats.org/officeDocument/2006/relationships/image" Target="../media/image2000.png"/></Relationships>
</file>

<file path=ppt/slides/_rels/slide1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11.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notesSlide" Target="../notesSlides/notesSlide6.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38.png"/><Relationship Id="rId15" Type="http://schemas.openxmlformats.org/officeDocument/2006/relationships/image" Target="../media/image109.png"/><Relationship Id="rId23" Type="http://schemas.openxmlformats.org/officeDocument/2006/relationships/image" Target="../media/image117.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37.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s>
</file>

<file path=ppt/slides/_rels/slide150.xml.rels><?xml version="1.0" encoding="UTF-8" standalone="yes"?>
<Relationships xmlns="http://schemas.openxmlformats.org/package/2006/relationships"><Relationship Id="rId8" Type="http://schemas.openxmlformats.org/officeDocument/2006/relationships/image" Target="../media/image2006.png"/><Relationship Id="rId13" Type="http://schemas.openxmlformats.org/officeDocument/2006/relationships/image" Target="../media/image2011.png"/><Relationship Id="rId3" Type="http://schemas.openxmlformats.org/officeDocument/2006/relationships/image" Target="../media/image1849.png"/><Relationship Id="rId7" Type="http://schemas.openxmlformats.org/officeDocument/2006/relationships/image" Target="../media/image2005.png"/><Relationship Id="rId12" Type="http://schemas.openxmlformats.org/officeDocument/2006/relationships/image" Target="../media/image2010.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2004.png"/><Relationship Id="rId11" Type="http://schemas.openxmlformats.org/officeDocument/2006/relationships/image" Target="../media/image2009.png"/><Relationship Id="rId5" Type="http://schemas.openxmlformats.org/officeDocument/2006/relationships/image" Target="../media/image2003.png"/><Relationship Id="rId10" Type="http://schemas.openxmlformats.org/officeDocument/2006/relationships/image" Target="../media/image2008.png"/><Relationship Id="rId4" Type="http://schemas.openxmlformats.org/officeDocument/2006/relationships/image" Target="../media/image2002.png"/><Relationship Id="rId9" Type="http://schemas.openxmlformats.org/officeDocument/2006/relationships/image" Target="../media/image2007.png"/><Relationship Id="rId14" Type="http://schemas.openxmlformats.org/officeDocument/2006/relationships/image" Target="../media/image2012.png"/></Relationships>
</file>

<file path=ppt/slides/_rels/slide151.xml.rels><?xml version="1.0" encoding="UTF-8" standalone="yes"?>
<Relationships xmlns="http://schemas.openxmlformats.org/package/2006/relationships"><Relationship Id="rId8" Type="http://schemas.openxmlformats.org/officeDocument/2006/relationships/image" Target="../media/image2017.png"/><Relationship Id="rId13" Type="http://schemas.openxmlformats.org/officeDocument/2006/relationships/image" Target="../media/image2010.png"/><Relationship Id="rId18" Type="http://schemas.openxmlformats.org/officeDocument/2006/relationships/image" Target="../media/image2026.png"/><Relationship Id="rId3" Type="http://schemas.openxmlformats.org/officeDocument/2006/relationships/image" Target="../media/image1849.png"/><Relationship Id="rId21" Type="http://schemas.openxmlformats.org/officeDocument/2006/relationships/image" Target="../media/image2029.png"/><Relationship Id="rId7" Type="http://schemas.openxmlformats.org/officeDocument/2006/relationships/image" Target="../media/image2016.png"/><Relationship Id="rId12" Type="http://schemas.openxmlformats.org/officeDocument/2006/relationships/image" Target="../media/image2021.png"/><Relationship Id="rId17" Type="http://schemas.openxmlformats.org/officeDocument/2006/relationships/image" Target="../media/image2025.png"/><Relationship Id="rId2" Type="http://schemas.openxmlformats.org/officeDocument/2006/relationships/notesSlide" Target="../notesSlides/notesSlide140.xml"/><Relationship Id="rId16" Type="http://schemas.openxmlformats.org/officeDocument/2006/relationships/image" Target="../media/image2024.png"/><Relationship Id="rId20" Type="http://schemas.openxmlformats.org/officeDocument/2006/relationships/image" Target="../media/image2028.png"/><Relationship Id="rId1" Type="http://schemas.openxmlformats.org/officeDocument/2006/relationships/slideLayout" Target="../slideLayouts/slideLayout12.xml"/><Relationship Id="rId6" Type="http://schemas.openxmlformats.org/officeDocument/2006/relationships/image" Target="../media/image2015.png"/><Relationship Id="rId11" Type="http://schemas.openxmlformats.org/officeDocument/2006/relationships/image" Target="../media/image2020.png"/><Relationship Id="rId5" Type="http://schemas.openxmlformats.org/officeDocument/2006/relationships/image" Target="../media/image2014.png"/><Relationship Id="rId15" Type="http://schemas.openxmlformats.org/officeDocument/2006/relationships/image" Target="../media/image2023.png"/><Relationship Id="rId10" Type="http://schemas.openxmlformats.org/officeDocument/2006/relationships/image" Target="../media/image2019.png"/><Relationship Id="rId19" Type="http://schemas.openxmlformats.org/officeDocument/2006/relationships/image" Target="../media/image2027.png"/><Relationship Id="rId4" Type="http://schemas.openxmlformats.org/officeDocument/2006/relationships/image" Target="../media/image2013.png"/><Relationship Id="rId9" Type="http://schemas.openxmlformats.org/officeDocument/2006/relationships/image" Target="../media/image2018.png"/><Relationship Id="rId14" Type="http://schemas.openxmlformats.org/officeDocument/2006/relationships/image" Target="../media/image2022.png"/></Relationships>
</file>

<file path=ppt/slides/_rels/slide152.xml.rels><?xml version="1.0" encoding="UTF-8" standalone="yes"?>
<Relationships xmlns="http://schemas.openxmlformats.org/package/2006/relationships"><Relationship Id="rId8" Type="http://schemas.openxmlformats.org/officeDocument/2006/relationships/image" Target="../media/image2033.png"/><Relationship Id="rId3" Type="http://schemas.openxmlformats.org/officeDocument/2006/relationships/image" Target="../media/image1849.png"/><Relationship Id="rId7" Type="http://schemas.openxmlformats.org/officeDocument/2006/relationships/image" Target="../media/image2032.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2031.png"/><Relationship Id="rId5" Type="http://schemas.openxmlformats.org/officeDocument/2006/relationships/image" Target="../media/image1855.png"/><Relationship Id="rId4" Type="http://schemas.openxmlformats.org/officeDocument/2006/relationships/image" Target="../media/image2030.png"/></Relationships>
</file>

<file path=ppt/slides/_rels/slide153.xml.rels><?xml version="1.0" encoding="UTF-8" standalone="yes"?>
<Relationships xmlns="http://schemas.openxmlformats.org/package/2006/relationships"><Relationship Id="rId8" Type="http://schemas.openxmlformats.org/officeDocument/2006/relationships/image" Target="../media/image2039.png"/><Relationship Id="rId3" Type="http://schemas.openxmlformats.org/officeDocument/2006/relationships/image" Target="../media/image2034.png"/><Relationship Id="rId7" Type="http://schemas.openxmlformats.org/officeDocument/2006/relationships/image" Target="../media/image2038.png"/><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image" Target="../media/image2037.png"/><Relationship Id="rId5" Type="http://schemas.openxmlformats.org/officeDocument/2006/relationships/image" Target="../media/image2036.png"/><Relationship Id="rId10" Type="http://schemas.openxmlformats.org/officeDocument/2006/relationships/image" Target="../media/image2041.png"/><Relationship Id="rId4" Type="http://schemas.openxmlformats.org/officeDocument/2006/relationships/image" Target="../media/image2035.png"/><Relationship Id="rId9" Type="http://schemas.openxmlformats.org/officeDocument/2006/relationships/image" Target="../media/image2040.png"/></Relationships>
</file>

<file path=ppt/slides/_rels/slide1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7.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125.png"/><Relationship Id="rId5" Type="http://schemas.openxmlformats.org/officeDocument/2006/relationships/image" Target="../media/image38.png"/><Relationship Id="rId15" Type="http://schemas.openxmlformats.org/officeDocument/2006/relationships/image" Target="../media/image129.png"/><Relationship Id="rId23" Type="http://schemas.openxmlformats.org/officeDocument/2006/relationships/image" Target="../media/image137.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37.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s>
</file>

<file path=ppt/slides/_rels/slide1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0.png"/><Relationship Id="rId3" Type="http://schemas.openxmlformats.org/officeDocument/2006/relationships/image" Target="../media/image11.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 Type="http://schemas.openxmlformats.org/officeDocument/2006/relationships/notesSlide" Target="../notesSlides/notesSlide8.xml"/><Relationship Id="rId16" Type="http://schemas.openxmlformats.org/officeDocument/2006/relationships/image" Target="../media/image148.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143.png"/><Relationship Id="rId5" Type="http://schemas.openxmlformats.org/officeDocument/2006/relationships/image" Target="../media/image138.png"/><Relationship Id="rId15" Type="http://schemas.openxmlformats.org/officeDocument/2006/relationships/image" Target="../media/image147.png"/><Relationship Id="rId10" Type="http://schemas.openxmlformats.org/officeDocument/2006/relationships/image" Target="../media/image142.png"/><Relationship Id="rId19" Type="http://schemas.openxmlformats.org/officeDocument/2006/relationships/image" Target="../media/image151.png"/><Relationship Id="rId4" Type="http://schemas.openxmlformats.org/officeDocument/2006/relationships/image" Target="../media/image37.png"/><Relationship Id="rId9" Type="http://schemas.openxmlformats.org/officeDocument/2006/relationships/image" Target="../media/image141.png"/><Relationship Id="rId14" Type="http://schemas.openxmlformats.org/officeDocument/2006/relationships/image" Target="../media/image146.png"/></Relationships>
</file>

<file path=ppt/slides/_rels/slide18.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18" Type="http://schemas.openxmlformats.org/officeDocument/2006/relationships/image" Target="../media/image162.png"/><Relationship Id="rId3" Type="http://schemas.openxmlformats.org/officeDocument/2006/relationships/image" Target="../media/image11.png"/><Relationship Id="rId7" Type="http://schemas.openxmlformats.org/officeDocument/2006/relationships/image" Target="../media/image40.pn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notesSlide" Target="../notesSlides/notesSlide9.xml"/><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155.png"/><Relationship Id="rId5" Type="http://schemas.openxmlformats.org/officeDocument/2006/relationships/image" Target="../media/image38.png"/><Relationship Id="rId15" Type="http://schemas.openxmlformats.org/officeDocument/2006/relationships/image" Target="../media/image159.png"/><Relationship Id="rId10" Type="http://schemas.openxmlformats.org/officeDocument/2006/relationships/image" Target="../media/image154.png"/><Relationship Id="rId19" Type="http://schemas.openxmlformats.org/officeDocument/2006/relationships/image" Target="../media/image163.png"/><Relationship Id="rId4" Type="http://schemas.openxmlformats.org/officeDocument/2006/relationships/image" Target="../media/image37.png"/><Relationship Id="rId9" Type="http://schemas.openxmlformats.org/officeDocument/2006/relationships/image" Target="../media/image153.png"/><Relationship Id="rId14" Type="http://schemas.openxmlformats.org/officeDocument/2006/relationships/image" Target="../media/image158.png"/></Relationships>
</file>

<file path=ppt/slides/_rels/slide1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4.png"/><Relationship Id="rId3" Type="http://schemas.openxmlformats.org/officeDocument/2006/relationships/image" Target="../media/image11.png"/><Relationship Id="rId21" Type="http://schemas.openxmlformats.org/officeDocument/2006/relationships/image" Target="../media/image41.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3.png"/><Relationship Id="rId2" Type="http://schemas.openxmlformats.org/officeDocument/2006/relationships/notesSlide" Target="../notesSlides/notesSlide10.xml"/><Relationship Id="rId16" Type="http://schemas.openxmlformats.org/officeDocument/2006/relationships/image" Target="../media/image175.png"/><Relationship Id="rId20" Type="http://schemas.openxmlformats.org/officeDocument/2006/relationships/image" Target="../media/image179.png"/><Relationship Id="rId29" Type="http://schemas.openxmlformats.org/officeDocument/2006/relationships/image" Target="../media/image162.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170.png"/><Relationship Id="rId24" Type="http://schemas.openxmlformats.org/officeDocument/2006/relationships/image" Target="../media/image182.png"/><Relationship Id="rId5" Type="http://schemas.openxmlformats.org/officeDocument/2006/relationships/image" Target="../media/image165.png"/><Relationship Id="rId15" Type="http://schemas.openxmlformats.org/officeDocument/2006/relationships/image" Target="../media/image174.png"/><Relationship Id="rId23" Type="http://schemas.openxmlformats.org/officeDocument/2006/relationships/image" Target="../media/image181.png"/><Relationship Id="rId28" Type="http://schemas.openxmlformats.org/officeDocument/2006/relationships/image" Target="../media/image186.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37.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0.png"/><Relationship Id="rId27" Type="http://schemas.openxmlformats.org/officeDocument/2006/relationships/image" Target="../media/image185.png"/><Relationship Id="rId30" Type="http://schemas.openxmlformats.org/officeDocument/2006/relationships/image" Target="../media/image1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1.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 Type="http://schemas.openxmlformats.org/officeDocument/2006/relationships/notesSlide" Target="../notesSlides/notesSlide11.xml"/><Relationship Id="rId16" Type="http://schemas.openxmlformats.org/officeDocument/2006/relationships/image" Target="../media/image197.png"/><Relationship Id="rId20"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192.png"/><Relationship Id="rId5" Type="http://schemas.openxmlformats.org/officeDocument/2006/relationships/image" Target="../media/image38.png"/><Relationship Id="rId15" Type="http://schemas.openxmlformats.org/officeDocument/2006/relationships/image" Target="../media/image196.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37.png"/><Relationship Id="rId9" Type="http://schemas.openxmlformats.org/officeDocument/2006/relationships/image" Target="../media/image190.png"/><Relationship Id="rId14" Type="http://schemas.openxmlformats.org/officeDocument/2006/relationships/image" Target="../media/image195.png"/></Relationships>
</file>

<file path=ppt/slides/_rels/slide21.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1.png"/><Relationship Id="rId3" Type="http://schemas.openxmlformats.org/officeDocument/2006/relationships/image" Target="../media/image11.png"/><Relationship Id="rId21" Type="http://schemas.openxmlformats.org/officeDocument/2006/relationships/image" Target="../media/image214.png"/><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0.png"/><Relationship Id="rId25" Type="http://schemas.openxmlformats.org/officeDocument/2006/relationships/image" Target="../media/image216.png"/><Relationship Id="rId2" Type="http://schemas.openxmlformats.org/officeDocument/2006/relationships/notesSlide" Target="../notesSlides/notesSlide12.xml"/><Relationship Id="rId16" Type="http://schemas.openxmlformats.org/officeDocument/2006/relationships/image" Target="../media/image83.png"/><Relationship Id="rId20" Type="http://schemas.openxmlformats.org/officeDocument/2006/relationships/image" Target="../media/image213.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205.png"/><Relationship Id="rId24" Type="http://schemas.openxmlformats.org/officeDocument/2006/relationships/image" Target="../media/image215.png"/><Relationship Id="rId5" Type="http://schemas.openxmlformats.org/officeDocument/2006/relationships/image" Target="../media/image38.png"/><Relationship Id="rId15" Type="http://schemas.openxmlformats.org/officeDocument/2006/relationships/image" Target="../media/image209.png"/><Relationship Id="rId23" Type="http://schemas.openxmlformats.org/officeDocument/2006/relationships/image" Target="../media/image118.png"/><Relationship Id="rId10" Type="http://schemas.openxmlformats.org/officeDocument/2006/relationships/image" Target="../media/image204.png"/><Relationship Id="rId19" Type="http://schemas.openxmlformats.org/officeDocument/2006/relationships/image" Target="../media/image212.png"/><Relationship Id="rId4" Type="http://schemas.openxmlformats.org/officeDocument/2006/relationships/image" Target="../media/image37.png"/><Relationship Id="rId9" Type="http://schemas.openxmlformats.org/officeDocument/2006/relationships/image" Target="../media/image203.png"/><Relationship Id="rId14" Type="http://schemas.openxmlformats.org/officeDocument/2006/relationships/image" Target="../media/image208.png"/><Relationship Id="rId22" Type="http://schemas.openxmlformats.org/officeDocument/2006/relationships/image" Target="../media/image117.png"/></Relationships>
</file>

<file path=ppt/slides/_rels/slide22.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4.png"/><Relationship Id="rId18" Type="http://schemas.openxmlformats.org/officeDocument/2006/relationships/image" Target="../media/image229.png"/><Relationship Id="rId3" Type="http://schemas.openxmlformats.org/officeDocument/2006/relationships/image" Target="../media/image11.png"/><Relationship Id="rId21" Type="http://schemas.openxmlformats.org/officeDocument/2006/relationships/image" Target="../media/image232.png"/><Relationship Id="rId7" Type="http://schemas.openxmlformats.org/officeDocument/2006/relationships/image" Target="../media/image218.png"/><Relationship Id="rId12" Type="http://schemas.openxmlformats.org/officeDocument/2006/relationships/image" Target="../media/image223.png"/><Relationship Id="rId17" Type="http://schemas.openxmlformats.org/officeDocument/2006/relationships/image" Target="../media/image228.png"/><Relationship Id="rId2" Type="http://schemas.openxmlformats.org/officeDocument/2006/relationships/notesSlide" Target="../notesSlides/notesSlide13.xml"/><Relationship Id="rId16" Type="http://schemas.openxmlformats.org/officeDocument/2006/relationships/image" Target="../media/image227.png"/><Relationship Id="rId20" Type="http://schemas.openxmlformats.org/officeDocument/2006/relationships/image" Target="../media/image231.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222.png"/><Relationship Id="rId5" Type="http://schemas.openxmlformats.org/officeDocument/2006/relationships/image" Target="../media/image217.png"/><Relationship Id="rId15" Type="http://schemas.openxmlformats.org/officeDocument/2006/relationships/image" Target="../media/image226.png"/><Relationship Id="rId10" Type="http://schemas.openxmlformats.org/officeDocument/2006/relationships/image" Target="../media/image221.png"/><Relationship Id="rId19" Type="http://schemas.openxmlformats.org/officeDocument/2006/relationships/image" Target="../media/image230.png"/><Relationship Id="rId4" Type="http://schemas.openxmlformats.org/officeDocument/2006/relationships/image" Target="../media/image37.png"/><Relationship Id="rId9" Type="http://schemas.openxmlformats.org/officeDocument/2006/relationships/image" Target="../media/image220.png"/><Relationship Id="rId14" Type="http://schemas.openxmlformats.org/officeDocument/2006/relationships/image" Target="../media/image225.png"/><Relationship Id="rId22" Type="http://schemas.openxmlformats.org/officeDocument/2006/relationships/image" Target="../media/image233.png"/></Relationships>
</file>

<file path=ppt/slides/_rels/slide23.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18" Type="http://schemas.openxmlformats.org/officeDocument/2006/relationships/image" Target="../media/image245.png"/><Relationship Id="rId26" Type="http://schemas.openxmlformats.org/officeDocument/2006/relationships/image" Target="../media/image253.png"/><Relationship Id="rId3" Type="http://schemas.openxmlformats.org/officeDocument/2006/relationships/image" Target="../media/image11.png"/><Relationship Id="rId21" Type="http://schemas.openxmlformats.org/officeDocument/2006/relationships/image" Target="../media/image248.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5" Type="http://schemas.openxmlformats.org/officeDocument/2006/relationships/image" Target="../media/image252.png"/><Relationship Id="rId2" Type="http://schemas.openxmlformats.org/officeDocument/2006/relationships/notesSlide" Target="../notesSlides/notesSlide14.xml"/><Relationship Id="rId16" Type="http://schemas.openxmlformats.org/officeDocument/2006/relationships/image" Target="../media/image243.png"/><Relationship Id="rId20" Type="http://schemas.openxmlformats.org/officeDocument/2006/relationships/image" Target="../media/image247.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238.png"/><Relationship Id="rId24" Type="http://schemas.openxmlformats.org/officeDocument/2006/relationships/image" Target="../media/image251.png"/><Relationship Id="rId5" Type="http://schemas.openxmlformats.org/officeDocument/2006/relationships/image" Target="../media/image38.png"/><Relationship Id="rId15" Type="http://schemas.openxmlformats.org/officeDocument/2006/relationships/image" Target="../media/image242.png"/><Relationship Id="rId23" Type="http://schemas.openxmlformats.org/officeDocument/2006/relationships/image" Target="../media/image250.png"/><Relationship Id="rId10" Type="http://schemas.openxmlformats.org/officeDocument/2006/relationships/image" Target="../media/image237.png"/><Relationship Id="rId19" Type="http://schemas.openxmlformats.org/officeDocument/2006/relationships/image" Target="../media/image246.png"/><Relationship Id="rId4" Type="http://schemas.openxmlformats.org/officeDocument/2006/relationships/image" Target="../media/image37.png"/><Relationship Id="rId9" Type="http://schemas.openxmlformats.org/officeDocument/2006/relationships/image" Target="../media/image236.png"/><Relationship Id="rId14" Type="http://schemas.openxmlformats.org/officeDocument/2006/relationships/image" Target="../media/image241.png"/><Relationship Id="rId22" Type="http://schemas.openxmlformats.org/officeDocument/2006/relationships/image" Target="../media/image249.png"/><Relationship Id="rId27" Type="http://schemas.openxmlformats.org/officeDocument/2006/relationships/image" Target="../media/image254.png"/></Relationships>
</file>

<file path=ppt/slides/_rels/slide2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18" Type="http://schemas.openxmlformats.org/officeDocument/2006/relationships/image" Target="../media/image267.png"/><Relationship Id="rId3" Type="http://schemas.openxmlformats.org/officeDocument/2006/relationships/image" Target="../media/image11.png"/><Relationship Id="rId7" Type="http://schemas.openxmlformats.org/officeDocument/2006/relationships/image" Target="../media/image256.png"/><Relationship Id="rId12" Type="http://schemas.openxmlformats.org/officeDocument/2006/relationships/image" Target="../media/image261.png"/><Relationship Id="rId17" Type="http://schemas.openxmlformats.org/officeDocument/2006/relationships/image" Target="../media/image266.png"/><Relationship Id="rId2" Type="http://schemas.openxmlformats.org/officeDocument/2006/relationships/notesSlide" Target="../notesSlides/notesSlide15.xml"/><Relationship Id="rId16" Type="http://schemas.openxmlformats.org/officeDocument/2006/relationships/image" Target="../media/image265.png"/><Relationship Id="rId20" Type="http://schemas.openxmlformats.org/officeDocument/2006/relationships/image" Target="../media/image269.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260.png"/><Relationship Id="rId5" Type="http://schemas.openxmlformats.org/officeDocument/2006/relationships/image" Target="../media/image255.png"/><Relationship Id="rId15" Type="http://schemas.openxmlformats.org/officeDocument/2006/relationships/image" Target="../media/image264.png"/><Relationship Id="rId10" Type="http://schemas.openxmlformats.org/officeDocument/2006/relationships/image" Target="../media/image259.png"/><Relationship Id="rId19" Type="http://schemas.openxmlformats.org/officeDocument/2006/relationships/image" Target="../media/image268.png"/><Relationship Id="rId4" Type="http://schemas.openxmlformats.org/officeDocument/2006/relationships/image" Target="../media/image37.png"/><Relationship Id="rId9" Type="http://schemas.openxmlformats.org/officeDocument/2006/relationships/image" Target="../media/image258.png"/><Relationship Id="rId14" Type="http://schemas.openxmlformats.org/officeDocument/2006/relationships/image" Target="../media/image263.png"/></Relationships>
</file>

<file path=ppt/slides/_rels/slide25.xml.rels><?xml version="1.0" encoding="UTF-8" standalone="yes"?>
<Relationships xmlns="http://schemas.openxmlformats.org/package/2006/relationships"><Relationship Id="rId8" Type="http://schemas.openxmlformats.org/officeDocument/2006/relationships/image" Target="../media/image273.jpeg"/><Relationship Id="rId13" Type="http://schemas.openxmlformats.org/officeDocument/2006/relationships/image" Target="../media/image278.png"/><Relationship Id="rId18" Type="http://schemas.openxmlformats.org/officeDocument/2006/relationships/image" Target="../media/image283.png"/><Relationship Id="rId26" Type="http://schemas.openxmlformats.org/officeDocument/2006/relationships/image" Target="../media/image291.png"/><Relationship Id="rId3" Type="http://schemas.openxmlformats.org/officeDocument/2006/relationships/image" Target="../media/image11.png"/><Relationship Id="rId21" Type="http://schemas.openxmlformats.org/officeDocument/2006/relationships/image" Target="../media/image286.png"/><Relationship Id="rId7" Type="http://schemas.openxmlformats.org/officeDocument/2006/relationships/image" Target="../media/image272.png"/><Relationship Id="rId12" Type="http://schemas.openxmlformats.org/officeDocument/2006/relationships/image" Target="../media/image277.png"/><Relationship Id="rId17" Type="http://schemas.openxmlformats.org/officeDocument/2006/relationships/image" Target="../media/image282.png"/><Relationship Id="rId25" Type="http://schemas.openxmlformats.org/officeDocument/2006/relationships/image" Target="../media/image290.png"/><Relationship Id="rId2" Type="http://schemas.openxmlformats.org/officeDocument/2006/relationships/notesSlide" Target="../notesSlides/notesSlide16.xml"/><Relationship Id="rId16" Type="http://schemas.openxmlformats.org/officeDocument/2006/relationships/image" Target="../media/image281.png"/><Relationship Id="rId20" Type="http://schemas.openxmlformats.org/officeDocument/2006/relationships/image" Target="../media/image285.png"/><Relationship Id="rId1" Type="http://schemas.openxmlformats.org/officeDocument/2006/relationships/slideLayout" Target="../slideLayouts/slideLayout12.xml"/><Relationship Id="rId6" Type="http://schemas.openxmlformats.org/officeDocument/2006/relationships/image" Target="../media/image271.png"/><Relationship Id="rId11" Type="http://schemas.openxmlformats.org/officeDocument/2006/relationships/image" Target="../media/image276.png"/><Relationship Id="rId24" Type="http://schemas.openxmlformats.org/officeDocument/2006/relationships/image" Target="../media/image289.png"/><Relationship Id="rId5" Type="http://schemas.openxmlformats.org/officeDocument/2006/relationships/image" Target="../media/image38.png"/><Relationship Id="rId15" Type="http://schemas.openxmlformats.org/officeDocument/2006/relationships/image" Target="../media/image280.png"/><Relationship Id="rId23" Type="http://schemas.openxmlformats.org/officeDocument/2006/relationships/image" Target="../media/image288.png"/><Relationship Id="rId28" Type="http://schemas.openxmlformats.org/officeDocument/2006/relationships/image" Target="../media/image254.png"/><Relationship Id="rId10" Type="http://schemas.openxmlformats.org/officeDocument/2006/relationships/image" Target="../media/image275.png"/><Relationship Id="rId19" Type="http://schemas.openxmlformats.org/officeDocument/2006/relationships/image" Target="../media/image284.png"/><Relationship Id="rId4" Type="http://schemas.openxmlformats.org/officeDocument/2006/relationships/image" Target="../media/image270.png"/><Relationship Id="rId9" Type="http://schemas.openxmlformats.org/officeDocument/2006/relationships/image" Target="../media/image274.png"/><Relationship Id="rId14" Type="http://schemas.openxmlformats.org/officeDocument/2006/relationships/image" Target="../media/image279.png"/><Relationship Id="rId22" Type="http://schemas.openxmlformats.org/officeDocument/2006/relationships/image" Target="../media/image287.png"/><Relationship Id="rId27" Type="http://schemas.openxmlformats.org/officeDocument/2006/relationships/image" Target="../media/image292.png"/></Relationships>
</file>

<file path=ppt/slides/_rels/slide2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300.png"/><Relationship Id="rId18" Type="http://schemas.openxmlformats.org/officeDocument/2006/relationships/image" Target="../media/image305.png"/><Relationship Id="rId26" Type="http://schemas.openxmlformats.org/officeDocument/2006/relationships/image" Target="../media/image313.png"/><Relationship Id="rId3" Type="http://schemas.openxmlformats.org/officeDocument/2006/relationships/image" Target="../media/image11.png"/><Relationship Id="rId21" Type="http://schemas.openxmlformats.org/officeDocument/2006/relationships/image" Target="../media/image308.png"/><Relationship Id="rId7" Type="http://schemas.openxmlformats.org/officeDocument/2006/relationships/image" Target="../media/image296.png"/><Relationship Id="rId12" Type="http://schemas.openxmlformats.org/officeDocument/2006/relationships/image" Target="../media/image41.png"/><Relationship Id="rId17" Type="http://schemas.openxmlformats.org/officeDocument/2006/relationships/image" Target="../media/image304.png"/><Relationship Id="rId25" Type="http://schemas.openxmlformats.org/officeDocument/2006/relationships/image" Target="../media/image312.png"/><Relationship Id="rId2" Type="http://schemas.openxmlformats.org/officeDocument/2006/relationships/notesSlide" Target="../notesSlides/notesSlide17.xml"/><Relationship Id="rId16" Type="http://schemas.openxmlformats.org/officeDocument/2006/relationships/image" Target="../media/image303.png"/><Relationship Id="rId20" Type="http://schemas.openxmlformats.org/officeDocument/2006/relationships/image" Target="../media/image307.png"/><Relationship Id="rId1" Type="http://schemas.openxmlformats.org/officeDocument/2006/relationships/slideLayout" Target="../slideLayouts/slideLayout12.xml"/><Relationship Id="rId6" Type="http://schemas.openxmlformats.org/officeDocument/2006/relationships/image" Target="../media/image295.png"/><Relationship Id="rId11" Type="http://schemas.openxmlformats.org/officeDocument/2006/relationships/image" Target="../media/image299.png"/><Relationship Id="rId24" Type="http://schemas.openxmlformats.org/officeDocument/2006/relationships/image" Target="../media/image311.png"/><Relationship Id="rId5" Type="http://schemas.openxmlformats.org/officeDocument/2006/relationships/image" Target="../media/image294.png"/><Relationship Id="rId15" Type="http://schemas.openxmlformats.org/officeDocument/2006/relationships/image" Target="../media/image302.png"/><Relationship Id="rId23" Type="http://schemas.openxmlformats.org/officeDocument/2006/relationships/image" Target="../media/image310.png"/><Relationship Id="rId10" Type="http://schemas.openxmlformats.org/officeDocument/2006/relationships/image" Target="../media/image298.png"/><Relationship Id="rId19" Type="http://schemas.openxmlformats.org/officeDocument/2006/relationships/image" Target="../media/image306.png"/><Relationship Id="rId4" Type="http://schemas.openxmlformats.org/officeDocument/2006/relationships/image" Target="../media/image293.png"/><Relationship Id="rId9" Type="http://schemas.openxmlformats.org/officeDocument/2006/relationships/image" Target="../media/image297.png"/><Relationship Id="rId14" Type="http://schemas.openxmlformats.org/officeDocument/2006/relationships/image" Target="../media/image301.png"/><Relationship Id="rId22" Type="http://schemas.openxmlformats.org/officeDocument/2006/relationships/image" Target="../media/image309.png"/><Relationship Id="rId27" Type="http://schemas.openxmlformats.org/officeDocument/2006/relationships/image" Target="../media/image314.png"/></Relationships>
</file>

<file path=ppt/slides/_rels/slide27.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image" Target="../media/image320.png"/><Relationship Id="rId18" Type="http://schemas.openxmlformats.org/officeDocument/2006/relationships/image" Target="../media/image323.png"/><Relationship Id="rId26" Type="http://schemas.openxmlformats.org/officeDocument/2006/relationships/image" Target="../media/image330.png"/><Relationship Id="rId3" Type="http://schemas.openxmlformats.org/officeDocument/2006/relationships/image" Target="../media/image11.png"/><Relationship Id="rId21" Type="http://schemas.openxmlformats.org/officeDocument/2006/relationships/image" Target="../media/image120.png"/><Relationship Id="rId7" Type="http://schemas.openxmlformats.org/officeDocument/2006/relationships/image" Target="../media/image315.jpeg"/><Relationship Id="rId12" Type="http://schemas.openxmlformats.org/officeDocument/2006/relationships/image" Target="../media/image319.png"/><Relationship Id="rId17" Type="http://schemas.openxmlformats.org/officeDocument/2006/relationships/image" Target="../media/image100.png"/><Relationship Id="rId25" Type="http://schemas.openxmlformats.org/officeDocument/2006/relationships/image" Target="../media/image329.png"/><Relationship Id="rId2" Type="http://schemas.openxmlformats.org/officeDocument/2006/relationships/notesSlide" Target="../notesSlides/notesSlide18.xml"/><Relationship Id="rId16" Type="http://schemas.openxmlformats.org/officeDocument/2006/relationships/image" Target="../media/image113.png"/><Relationship Id="rId20" Type="http://schemas.openxmlformats.org/officeDocument/2006/relationships/image" Target="../media/image325.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142.png"/><Relationship Id="rId24" Type="http://schemas.openxmlformats.org/officeDocument/2006/relationships/image" Target="../media/image328.png"/><Relationship Id="rId5" Type="http://schemas.openxmlformats.org/officeDocument/2006/relationships/image" Target="../media/image38.png"/><Relationship Id="rId15" Type="http://schemas.openxmlformats.org/officeDocument/2006/relationships/image" Target="../media/image322.png"/><Relationship Id="rId23" Type="http://schemas.openxmlformats.org/officeDocument/2006/relationships/image" Target="../media/image327.png"/><Relationship Id="rId10" Type="http://schemas.openxmlformats.org/officeDocument/2006/relationships/image" Target="../media/image318.png"/><Relationship Id="rId19" Type="http://schemas.openxmlformats.org/officeDocument/2006/relationships/image" Target="../media/image324.png"/><Relationship Id="rId4" Type="http://schemas.openxmlformats.org/officeDocument/2006/relationships/image" Target="../media/image37.png"/><Relationship Id="rId9" Type="http://schemas.openxmlformats.org/officeDocument/2006/relationships/image" Target="../media/image317.png"/><Relationship Id="rId14" Type="http://schemas.openxmlformats.org/officeDocument/2006/relationships/image" Target="../media/image321.png"/><Relationship Id="rId22" Type="http://schemas.openxmlformats.org/officeDocument/2006/relationships/image" Target="../media/image326.png"/><Relationship Id="rId27" Type="http://schemas.openxmlformats.org/officeDocument/2006/relationships/image" Target="../media/image331.png"/></Relationships>
</file>

<file path=ppt/slides/_rels/slide28.xml.rels><?xml version="1.0" encoding="UTF-8" standalone="yes"?>
<Relationships xmlns="http://schemas.openxmlformats.org/package/2006/relationships"><Relationship Id="rId8" Type="http://schemas.openxmlformats.org/officeDocument/2006/relationships/image" Target="../media/image333.png"/><Relationship Id="rId13" Type="http://schemas.openxmlformats.org/officeDocument/2006/relationships/image" Target="../media/image337.png"/><Relationship Id="rId18" Type="http://schemas.openxmlformats.org/officeDocument/2006/relationships/image" Target="../media/image342.png"/><Relationship Id="rId3" Type="http://schemas.openxmlformats.org/officeDocument/2006/relationships/image" Target="../media/image11.png"/><Relationship Id="rId21" Type="http://schemas.openxmlformats.org/officeDocument/2006/relationships/image" Target="../media/image345.png"/><Relationship Id="rId7" Type="http://schemas.openxmlformats.org/officeDocument/2006/relationships/image" Target="../media/image332.png"/><Relationship Id="rId12" Type="http://schemas.openxmlformats.org/officeDocument/2006/relationships/image" Target="../media/image336.png"/><Relationship Id="rId17" Type="http://schemas.openxmlformats.org/officeDocument/2006/relationships/image" Target="../media/image341.png"/><Relationship Id="rId2" Type="http://schemas.openxmlformats.org/officeDocument/2006/relationships/notesSlide" Target="../notesSlides/notesSlide19.xml"/><Relationship Id="rId16" Type="http://schemas.openxmlformats.org/officeDocument/2006/relationships/image" Target="../media/image340.png"/><Relationship Id="rId20" Type="http://schemas.openxmlformats.org/officeDocument/2006/relationships/image" Target="../media/image344.png"/><Relationship Id="rId1" Type="http://schemas.openxmlformats.org/officeDocument/2006/relationships/slideLayout" Target="../slideLayouts/slideLayout12.xml"/><Relationship Id="rId6" Type="http://schemas.openxmlformats.org/officeDocument/2006/relationships/image" Target="../media/image271.png"/><Relationship Id="rId11" Type="http://schemas.openxmlformats.org/officeDocument/2006/relationships/image" Target="../media/image335.png"/><Relationship Id="rId5" Type="http://schemas.openxmlformats.org/officeDocument/2006/relationships/image" Target="../media/image38.png"/><Relationship Id="rId15" Type="http://schemas.openxmlformats.org/officeDocument/2006/relationships/image" Target="../media/image339.png"/><Relationship Id="rId10" Type="http://schemas.openxmlformats.org/officeDocument/2006/relationships/image" Target="../media/image142.png"/><Relationship Id="rId19" Type="http://schemas.openxmlformats.org/officeDocument/2006/relationships/image" Target="../media/image343.png"/><Relationship Id="rId4" Type="http://schemas.openxmlformats.org/officeDocument/2006/relationships/image" Target="../media/image270.png"/><Relationship Id="rId9" Type="http://schemas.openxmlformats.org/officeDocument/2006/relationships/image" Target="../media/image334.png"/><Relationship Id="rId14" Type="http://schemas.openxmlformats.org/officeDocument/2006/relationships/image" Target="../media/image338.png"/><Relationship Id="rId22" Type="http://schemas.openxmlformats.org/officeDocument/2006/relationships/image" Target="../media/image346.png"/></Relationships>
</file>

<file path=ppt/slides/_rels/slide29.xml.rels><?xml version="1.0" encoding="UTF-8" standalone="yes"?>
<Relationships xmlns="http://schemas.openxmlformats.org/package/2006/relationships"><Relationship Id="rId8" Type="http://schemas.openxmlformats.org/officeDocument/2006/relationships/image" Target="../media/image349.png"/><Relationship Id="rId13" Type="http://schemas.openxmlformats.org/officeDocument/2006/relationships/image" Target="../media/image354.png"/><Relationship Id="rId18" Type="http://schemas.openxmlformats.org/officeDocument/2006/relationships/image" Target="../media/image142.png"/><Relationship Id="rId3" Type="http://schemas.openxmlformats.org/officeDocument/2006/relationships/image" Target="../media/image11.png"/><Relationship Id="rId7" Type="http://schemas.openxmlformats.org/officeDocument/2006/relationships/image" Target="../media/image348.png"/><Relationship Id="rId12" Type="http://schemas.openxmlformats.org/officeDocument/2006/relationships/image" Target="../media/image353.png"/><Relationship Id="rId17" Type="http://schemas.openxmlformats.org/officeDocument/2006/relationships/image" Target="../media/image358.png"/><Relationship Id="rId2" Type="http://schemas.openxmlformats.org/officeDocument/2006/relationships/notesSlide" Target="../notesSlides/notesSlide20.xml"/><Relationship Id="rId16" Type="http://schemas.openxmlformats.org/officeDocument/2006/relationships/image" Target="../media/image357.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352.png"/><Relationship Id="rId5" Type="http://schemas.openxmlformats.org/officeDocument/2006/relationships/image" Target="../media/image347.png"/><Relationship Id="rId15" Type="http://schemas.openxmlformats.org/officeDocument/2006/relationships/image" Target="../media/image356.png"/><Relationship Id="rId10" Type="http://schemas.openxmlformats.org/officeDocument/2006/relationships/image" Target="../media/image351.png"/><Relationship Id="rId4" Type="http://schemas.openxmlformats.org/officeDocument/2006/relationships/image" Target="../media/image37.png"/><Relationship Id="rId9" Type="http://schemas.openxmlformats.org/officeDocument/2006/relationships/image" Target="../media/image350.png"/><Relationship Id="rId14" Type="http://schemas.openxmlformats.org/officeDocument/2006/relationships/image" Target="../media/image355.png"/></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364.png"/><Relationship Id="rId18" Type="http://schemas.openxmlformats.org/officeDocument/2006/relationships/image" Target="../media/image369.png"/><Relationship Id="rId3" Type="http://schemas.openxmlformats.org/officeDocument/2006/relationships/image" Target="../media/image11.png"/><Relationship Id="rId21" Type="http://schemas.openxmlformats.org/officeDocument/2006/relationships/image" Target="../media/image372.png"/><Relationship Id="rId7" Type="http://schemas.openxmlformats.org/officeDocument/2006/relationships/image" Target="../media/image359.png"/><Relationship Id="rId12" Type="http://schemas.openxmlformats.org/officeDocument/2006/relationships/image" Target="../media/image363.png"/><Relationship Id="rId17" Type="http://schemas.openxmlformats.org/officeDocument/2006/relationships/image" Target="../media/image368.png"/><Relationship Id="rId2" Type="http://schemas.openxmlformats.org/officeDocument/2006/relationships/notesSlide" Target="../notesSlides/notesSlide21.xml"/><Relationship Id="rId16" Type="http://schemas.openxmlformats.org/officeDocument/2006/relationships/image" Target="../media/image367.png"/><Relationship Id="rId20" Type="http://schemas.openxmlformats.org/officeDocument/2006/relationships/image" Target="../media/image371.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362.png"/><Relationship Id="rId24" Type="http://schemas.openxmlformats.org/officeDocument/2006/relationships/image" Target="../media/image375.png"/><Relationship Id="rId5" Type="http://schemas.openxmlformats.org/officeDocument/2006/relationships/image" Target="../media/image138.png"/><Relationship Id="rId15" Type="http://schemas.openxmlformats.org/officeDocument/2006/relationships/image" Target="../media/image366.png"/><Relationship Id="rId23" Type="http://schemas.openxmlformats.org/officeDocument/2006/relationships/image" Target="../media/image374.png"/><Relationship Id="rId10" Type="http://schemas.openxmlformats.org/officeDocument/2006/relationships/image" Target="../media/image361.png"/><Relationship Id="rId19" Type="http://schemas.openxmlformats.org/officeDocument/2006/relationships/image" Target="../media/image370.png"/><Relationship Id="rId4" Type="http://schemas.openxmlformats.org/officeDocument/2006/relationships/image" Target="../media/image37.png"/><Relationship Id="rId9" Type="http://schemas.openxmlformats.org/officeDocument/2006/relationships/image" Target="../media/image360.png"/><Relationship Id="rId14" Type="http://schemas.openxmlformats.org/officeDocument/2006/relationships/image" Target="../media/image365.png"/><Relationship Id="rId22" Type="http://schemas.openxmlformats.org/officeDocument/2006/relationships/image" Target="../media/image373.png"/></Relationships>
</file>

<file path=ppt/slides/_rels/slide31.xml.rels><?xml version="1.0" encoding="UTF-8" standalone="yes"?>
<Relationships xmlns="http://schemas.openxmlformats.org/package/2006/relationships"><Relationship Id="rId8" Type="http://schemas.openxmlformats.org/officeDocument/2006/relationships/image" Target="../media/image378.jpeg"/><Relationship Id="rId13" Type="http://schemas.openxmlformats.org/officeDocument/2006/relationships/image" Target="../media/image383.png"/><Relationship Id="rId18" Type="http://schemas.openxmlformats.org/officeDocument/2006/relationships/image" Target="../media/image388.png"/><Relationship Id="rId3" Type="http://schemas.openxmlformats.org/officeDocument/2006/relationships/image" Target="../media/image11.png"/><Relationship Id="rId21" Type="http://schemas.openxmlformats.org/officeDocument/2006/relationships/image" Target="../media/image391.png"/><Relationship Id="rId7" Type="http://schemas.openxmlformats.org/officeDocument/2006/relationships/image" Target="../media/image377.png"/><Relationship Id="rId12" Type="http://schemas.openxmlformats.org/officeDocument/2006/relationships/image" Target="../media/image382.png"/><Relationship Id="rId17" Type="http://schemas.openxmlformats.org/officeDocument/2006/relationships/image" Target="../media/image387.png"/><Relationship Id="rId2" Type="http://schemas.openxmlformats.org/officeDocument/2006/relationships/notesSlide" Target="../notesSlides/notesSlide22.xml"/><Relationship Id="rId16" Type="http://schemas.openxmlformats.org/officeDocument/2006/relationships/image" Target="../media/image386.png"/><Relationship Id="rId20" Type="http://schemas.openxmlformats.org/officeDocument/2006/relationships/image" Target="../media/image390.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381.png"/><Relationship Id="rId24" Type="http://schemas.openxmlformats.org/officeDocument/2006/relationships/image" Target="../media/image394.png"/><Relationship Id="rId5" Type="http://schemas.openxmlformats.org/officeDocument/2006/relationships/image" Target="../media/image376.png"/><Relationship Id="rId15" Type="http://schemas.openxmlformats.org/officeDocument/2006/relationships/image" Target="../media/image385.png"/><Relationship Id="rId23" Type="http://schemas.openxmlformats.org/officeDocument/2006/relationships/image" Target="../media/image393.png"/><Relationship Id="rId10" Type="http://schemas.openxmlformats.org/officeDocument/2006/relationships/image" Target="../media/image380.png"/><Relationship Id="rId19" Type="http://schemas.openxmlformats.org/officeDocument/2006/relationships/image" Target="../media/image389.png"/><Relationship Id="rId4" Type="http://schemas.openxmlformats.org/officeDocument/2006/relationships/image" Target="../media/image37.png"/><Relationship Id="rId9" Type="http://schemas.openxmlformats.org/officeDocument/2006/relationships/image" Target="../media/image379.png"/><Relationship Id="rId14" Type="http://schemas.openxmlformats.org/officeDocument/2006/relationships/image" Target="../media/image384.png"/><Relationship Id="rId22" Type="http://schemas.openxmlformats.org/officeDocument/2006/relationships/image" Target="../media/image392.png"/></Relationships>
</file>

<file path=ppt/slides/_rels/slide32.xml.rels><?xml version="1.0" encoding="UTF-8" standalone="yes"?>
<Relationships xmlns="http://schemas.openxmlformats.org/package/2006/relationships"><Relationship Id="rId8" Type="http://schemas.openxmlformats.org/officeDocument/2006/relationships/image" Target="../media/image397.png"/><Relationship Id="rId13" Type="http://schemas.openxmlformats.org/officeDocument/2006/relationships/image" Target="../media/image308.png"/><Relationship Id="rId18" Type="http://schemas.openxmlformats.org/officeDocument/2006/relationships/image" Target="../media/image403.png"/><Relationship Id="rId3" Type="http://schemas.openxmlformats.org/officeDocument/2006/relationships/image" Target="../media/image11.png"/><Relationship Id="rId7" Type="http://schemas.openxmlformats.org/officeDocument/2006/relationships/image" Target="../media/image396.png"/><Relationship Id="rId12" Type="http://schemas.openxmlformats.org/officeDocument/2006/relationships/image" Target="../media/image41.png"/><Relationship Id="rId17" Type="http://schemas.openxmlformats.org/officeDocument/2006/relationships/image" Target="../media/image402.png"/><Relationship Id="rId2" Type="http://schemas.openxmlformats.org/officeDocument/2006/relationships/notesSlide" Target="../notesSlides/notesSlide23.xml"/><Relationship Id="rId16" Type="http://schemas.openxmlformats.org/officeDocument/2006/relationships/image" Target="../media/image401.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235.png"/><Relationship Id="rId5" Type="http://schemas.openxmlformats.org/officeDocument/2006/relationships/image" Target="../media/image395.png"/><Relationship Id="rId15" Type="http://schemas.openxmlformats.org/officeDocument/2006/relationships/image" Target="../media/image400.png"/><Relationship Id="rId10" Type="http://schemas.openxmlformats.org/officeDocument/2006/relationships/image" Target="../media/image178.png"/><Relationship Id="rId4" Type="http://schemas.openxmlformats.org/officeDocument/2006/relationships/image" Target="../media/image37.png"/><Relationship Id="rId9" Type="http://schemas.openxmlformats.org/officeDocument/2006/relationships/image" Target="../media/image398.png"/><Relationship Id="rId14" Type="http://schemas.openxmlformats.org/officeDocument/2006/relationships/image" Target="../media/image399.png"/></Relationships>
</file>

<file path=ppt/slides/_rels/slide33.xml.rels><?xml version="1.0" encoding="UTF-8" standalone="yes"?>
<Relationships xmlns="http://schemas.openxmlformats.org/package/2006/relationships"><Relationship Id="rId13" Type="http://schemas.openxmlformats.org/officeDocument/2006/relationships/image" Target="../media/image409.png"/><Relationship Id="rId18" Type="http://schemas.openxmlformats.org/officeDocument/2006/relationships/image" Target="../media/image414.png"/><Relationship Id="rId26" Type="http://schemas.openxmlformats.org/officeDocument/2006/relationships/image" Target="../media/image422.png"/><Relationship Id="rId3" Type="http://schemas.openxmlformats.org/officeDocument/2006/relationships/image" Target="../media/image11.png"/><Relationship Id="rId21" Type="http://schemas.openxmlformats.org/officeDocument/2006/relationships/image" Target="../media/image417.png"/><Relationship Id="rId7" Type="http://schemas.openxmlformats.org/officeDocument/2006/relationships/image" Target="../media/image404.png"/><Relationship Id="rId12" Type="http://schemas.openxmlformats.org/officeDocument/2006/relationships/image" Target="../media/image408.png"/><Relationship Id="rId17" Type="http://schemas.openxmlformats.org/officeDocument/2006/relationships/image" Target="../media/image413.png"/><Relationship Id="rId25" Type="http://schemas.openxmlformats.org/officeDocument/2006/relationships/image" Target="../media/image421.png"/><Relationship Id="rId33" Type="http://schemas.openxmlformats.org/officeDocument/2006/relationships/image" Target="../media/image429.png"/><Relationship Id="rId2" Type="http://schemas.openxmlformats.org/officeDocument/2006/relationships/notesSlide" Target="../notesSlides/notesSlide24.xml"/><Relationship Id="rId16" Type="http://schemas.openxmlformats.org/officeDocument/2006/relationships/image" Target="../media/image412.png"/><Relationship Id="rId20" Type="http://schemas.openxmlformats.org/officeDocument/2006/relationships/image" Target="../media/image416.png"/><Relationship Id="rId29" Type="http://schemas.openxmlformats.org/officeDocument/2006/relationships/image" Target="../media/image425.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07.png"/><Relationship Id="rId24" Type="http://schemas.openxmlformats.org/officeDocument/2006/relationships/image" Target="../media/image420.png"/><Relationship Id="rId32" Type="http://schemas.openxmlformats.org/officeDocument/2006/relationships/image" Target="../media/image428.png"/><Relationship Id="rId5" Type="http://schemas.openxmlformats.org/officeDocument/2006/relationships/image" Target="../media/image376.png"/><Relationship Id="rId15" Type="http://schemas.openxmlformats.org/officeDocument/2006/relationships/image" Target="../media/image411.png"/><Relationship Id="rId23" Type="http://schemas.openxmlformats.org/officeDocument/2006/relationships/image" Target="../media/image419.png"/><Relationship Id="rId28" Type="http://schemas.openxmlformats.org/officeDocument/2006/relationships/image" Target="../media/image424.png"/><Relationship Id="rId10" Type="http://schemas.openxmlformats.org/officeDocument/2006/relationships/image" Target="../media/image406.png"/><Relationship Id="rId19" Type="http://schemas.openxmlformats.org/officeDocument/2006/relationships/image" Target="../media/image415.png"/><Relationship Id="rId31" Type="http://schemas.openxmlformats.org/officeDocument/2006/relationships/image" Target="../media/image427.png"/><Relationship Id="rId4" Type="http://schemas.openxmlformats.org/officeDocument/2006/relationships/image" Target="../media/image37.png"/><Relationship Id="rId9" Type="http://schemas.openxmlformats.org/officeDocument/2006/relationships/image" Target="../media/image354.png"/><Relationship Id="rId14" Type="http://schemas.openxmlformats.org/officeDocument/2006/relationships/image" Target="../media/image410.png"/><Relationship Id="rId22" Type="http://schemas.openxmlformats.org/officeDocument/2006/relationships/image" Target="../media/image418.png"/><Relationship Id="rId27" Type="http://schemas.openxmlformats.org/officeDocument/2006/relationships/image" Target="../media/image423.png"/><Relationship Id="rId30" Type="http://schemas.openxmlformats.org/officeDocument/2006/relationships/image" Target="../media/image426.png"/><Relationship Id="rId8" Type="http://schemas.openxmlformats.org/officeDocument/2006/relationships/image" Target="../media/image405.png"/></Relationships>
</file>

<file path=ppt/slides/_rels/slide34.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34.png"/><Relationship Id="rId3" Type="http://schemas.openxmlformats.org/officeDocument/2006/relationships/image" Target="../media/image11.png"/><Relationship Id="rId7" Type="http://schemas.openxmlformats.org/officeDocument/2006/relationships/image" Target="../media/image296.png"/><Relationship Id="rId12" Type="http://schemas.openxmlformats.org/officeDocument/2006/relationships/image" Target="../media/image433.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32.png"/><Relationship Id="rId5" Type="http://schemas.openxmlformats.org/officeDocument/2006/relationships/image" Target="../media/image38.png"/><Relationship Id="rId15" Type="http://schemas.openxmlformats.org/officeDocument/2006/relationships/image" Target="../media/image436.jpeg"/><Relationship Id="rId10" Type="http://schemas.openxmlformats.org/officeDocument/2006/relationships/image" Target="../media/image142.png"/><Relationship Id="rId4" Type="http://schemas.openxmlformats.org/officeDocument/2006/relationships/image" Target="../media/image37.png"/><Relationship Id="rId9" Type="http://schemas.openxmlformats.org/officeDocument/2006/relationships/image" Target="../media/image431.png"/><Relationship Id="rId14" Type="http://schemas.openxmlformats.org/officeDocument/2006/relationships/image" Target="../media/image435.png"/></Relationships>
</file>

<file path=ppt/slides/_rels/slide35.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446.png"/><Relationship Id="rId18" Type="http://schemas.openxmlformats.org/officeDocument/2006/relationships/image" Target="../media/image451.png"/><Relationship Id="rId3" Type="http://schemas.openxmlformats.org/officeDocument/2006/relationships/image" Target="../media/image11.png"/><Relationship Id="rId7" Type="http://schemas.openxmlformats.org/officeDocument/2006/relationships/image" Target="../media/image440.png"/><Relationship Id="rId12" Type="http://schemas.openxmlformats.org/officeDocument/2006/relationships/image" Target="../media/image445.png"/><Relationship Id="rId17" Type="http://schemas.openxmlformats.org/officeDocument/2006/relationships/image" Target="../media/image450.png"/><Relationship Id="rId2" Type="http://schemas.openxmlformats.org/officeDocument/2006/relationships/notesSlide" Target="../notesSlides/notesSlide26.xml"/><Relationship Id="rId16" Type="http://schemas.openxmlformats.org/officeDocument/2006/relationships/image" Target="../media/image449.png"/><Relationship Id="rId1" Type="http://schemas.openxmlformats.org/officeDocument/2006/relationships/slideLayout" Target="../slideLayouts/slideLayout12.xml"/><Relationship Id="rId6" Type="http://schemas.openxmlformats.org/officeDocument/2006/relationships/image" Target="../media/image439.png"/><Relationship Id="rId11" Type="http://schemas.openxmlformats.org/officeDocument/2006/relationships/image" Target="../media/image444.png"/><Relationship Id="rId5" Type="http://schemas.openxmlformats.org/officeDocument/2006/relationships/image" Target="../media/image438.png"/><Relationship Id="rId15" Type="http://schemas.openxmlformats.org/officeDocument/2006/relationships/image" Target="../media/image448.png"/><Relationship Id="rId10" Type="http://schemas.openxmlformats.org/officeDocument/2006/relationships/image" Target="../media/image443.png"/><Relationship Id="rId19" Type="http://schemas.openxmlformats.org/officeDocument/2006/relationships/image" Target="../media/image452.png"/><Relationship Id="rId4" Type="http://schemas.openxmlformats.org/officeDocument/2006/relationships/image" Target="../media/image437.png"/><Relationship Id="rId9" Type="http://schemas.openxmlformats.org/officeDocument/2006/relationships/image" Target="../media/image442.png"/><Relationship Id="rId14" Type="http://schemas.openxmlformats.org/officeDocument/2006/relationships/image" Target="../media/image447.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454.png"/><Relationship Id="rId13" Type="http://schemas.openxmlformats.org/officeDocument/2006/relationships/image" Target="../media/image459.png"/><Relationship Id="rId18" Type="http://schemas.openxmlformats.org/officeDocument/2006/relationships/image" Target="../media/image464.png"/><Relationship Id="rId3" Type="http://schemas.openxmlformats.org/officeDocument/2006/relationships/image" Target="../media/image11.png"/><Relationship Id="rId7" Type="http://schemas.openxmlformats.org/officeDocument/2006/relationships/image" Target="../media/image453.png"/><Relationship Id="rId12" Type="http://schemas.openxmlformats.org/officeDocument/2006/relationships/image" Target="../media/image458.png"/><Relationship Id="rId17" Type="http://schemas.openxmlformats.org/officeDocument/2006/relationships/image" Target="../media/image463.png"/><Relationship Id="rId2" Type="http://schemas.openxmlformats.org/officeDocument/2006/relationships/notesSlide" Target="../notesSlides/notesSlide28.xml"/><Relationship Id="rId16" Type="http://schemas.openxmlformats.org/officeDocument/2006/relationships/image" Target="../media/image462.png"/><Relationship Id="rId20" Type="http://schemas.openxmlformats.org/officeDocument/2006/relationships/image" Target="../media/image466.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57.png"/><Relationship Id="rId5" Type="http://schemas.openxmlformats.org/officeDocument/2006/relationships/image" Target="../media/image38.png"/><Relationship Id="rId15" Type="http://schemas.openxmlformats.org/officeDocument/2006/relationships/image" Target="../media/image461.png"/><Relationship Id="rId10" Type="http://schemas.openxmlformats.org/officeDocument/2006/relationships/image" Target="../media/image456.png"/><Relationship Id="rId19" Type="http://schemas.openxmlformats.org/officeDocument/2006/relationships/image" Target="../media/image465.png"/><Relationship Id="rId4" Type="http://schemas.openxmlformats.org/officeDocument/2006/relationships/image" Target="../media/image37.png"/><Relationship Id="rId9" Type="http://schemas.openxmlformats.org/officeDocument/2006/relationships/image" Target="../media/image455.png"/><Relationship Id="rId14" Type="http://schemas.openxmlformats.org/officeDocument/2006/relationships/image" Target="../media/image460.png"/></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8" Type="http://schemas.openxmlformats.org/officeDocument/2006/relationships/image" Target="../media/image468.png"/><Relationship Id="rId13" Type="http://schemas.openxmlformats.org/officeDocument/2006/relationships/image" Target="../media/image473.png"/><Relationship Id="rId18" Type="http://schemas.openxmlformats.org/officeDocument/2006/relationships/image" Target="../media/image478.png"/><Relationship Id="rId26" Type="http://schemas.openxmlformats.org/officeDocument/2006/relationships/image" Target="../media/image486.png"/><Relationship Id="rId3" Type="http://schemas.openxmlformats.org/officeDocument/2006/relationships/image" Target="../media/image11.png"/><Relationship Id="rId21" Type="http://schemas.openxmlformats.org/officeDocument/2006/relationships/image" Target="../media/image481.png"/><Relationship Id="rId7" Type="http://schemas.openxmlformats.org/officeDocument/2006/relationships/image" Target="../media/image467.png"/><Relationship Id="rId12" Type="http://schemas.openxmlformats.org/officeDocument/2006/relationships/image" Target="../media/image472.png"/><Relationship Id="rId17" Type="http://schemas.openxmlformats.org/officeDocument/2006/relationships/image" Target="../media/image477.png"/><Relationship Id="rId25" Type="http://schemas.openxmlformats.org/officeDocument/2006/relationships/image" Target="../media/image485.png"/><Relationship Id="rId2" Type="http://schemas.openxmlformats.org/officeDocument/2006/relationships/notesSlide" Target="../notesSlides/notesSlide29.xml"/><Relationship Id="rId16" Type="http://schemas.openxmlformats.org/officeDocument/2006/relationships/image" Target="../media/image476.png"/><Relationship Id="rId20" Type="http://schemas.openxmlformats.org/officeDocument/2006/relationships/image" Target="../media/image480.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71.png"/><Relationship Id="rId24" Type="http://schemas.openxmlformats.org/officeDocument/2006/relationships/image" Target="../media/image484.png"/><Relationship Id="rId5" Type="http://schemas.openxmlformats.org/officeDocument/2006/relationships/image" Target="../media/image38.png"/><Relationship Id="rId15" Type="http://schemas.openxmlformats.org/officeDocument/2006/relationships/image" Target="../media/image475.png"/><Relationship Id="rId23" Type="http://schemas.openxmlformats.org/officeDocument/2006/relationships/image" Target="../media/image483.png"/><Relationship Id="rId10" Type="http://schemas.openxmlformats.org/officeDocument/2006/relationships/image" Target="../media/image470.png"/><Relationship Id="rId19" Type="http://schemas.openxmlformats.org/officeDocument/2006/relationships/image" Target="../media/image479.png"/><Relationship Id="rId4" Type="http://schemas.openxmlformats.org/officeDocument/2006/relationships/image" Target="../media/image37.png"/><Relationship Id="rId9" Type="http://schemas.openxmlformats.org/officeDocument/2006/relationships/image" Target="../media/image469.png"/><Relationship Id="rId14" Type="http://schemas.openxmlformats.org/officeDocument/2006/relationships/image" Target="../media/image474.png"/><Relationship Id="rId22" Type="http://schemas.openxmlformats.org/officeDocument/2006/relationships/image" Target="../media/image482.png"/><Relationship Id="rId27" Type="http://schemas.openxmlformats.org/officeDocument/2006/relationships/image" Target="../media/image487.png"/></Relationships>
</file>

<file path=ppt/slides/_rels/slide41.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5.png"/><Relationship Id="rId18" Type="http://schemas.openxmlformats.org/officeDocument/2006/relationships/image" Target="../media/image500.png"/><Relationship Id="rId26" Type="http://schemas.openxmlformats.org/officeDocument/2006/relationships/image" Target="../media/image508.png"/><Relationship Id="rId3" Type="http://schemas.openxmlformats.org/officeDocument/2006/relationships/image" Target="../media/image11.png"/><Relationship Id="rId21" Type="http://schemas.openxmlformats.org/officeDocument/2006/relationships/image" Target="../media/image503.png"/><Relationship Id="rId7" Type="http://schemas.openxmlformats.org/officeDocument/2006/relationships/image" Target="../media/image489.png"/><Relationship Id="rId12" Type="http://schemas.openxmlformats.org/officeDocument/2006/relationships/image" Target="../media/image494.png"/><Relationship Id="rId17" Type="http://schemas.openxmlformats.org/officeDocument/2006/relationships/image" Target="../media/image499.png"/><Relationship Id="rId25" Type="http://schemas.openxmlformats.org/officeDocument/2006/relationships/image" Target="../media/image507.png"/><Relationship Id="rId2" Type="http://schemas.openxmlformats.org/officeDocument/2006/relationships/notesSlide" Target="../notesSlides/notesSlide30.xml"/><Relationship Id="rId16" Type="http://schemas.openxmlformats.org/officeDocument/2006/relationships/image" Target="../media/image498.png"/><Relationship Id="rId20" Type="http://schemas.openxmlformats.org/officeDocument/2006/relationships/image" Target="../media/image502.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93.png"/><Relationship Id="rId24" Type="http://schemas.openxmlformats.org/officeDocument/2006/relationships/image" Target="../media/image506.png"/><Relationship Id="rId5" Type="http://schemas.openxmlformats.org/officeDocument/2006/relationships/image" Target="../media/image488.png"/><Relationship Id="rId15" Type="http://schemas.openxmlformats.org/officeDocument/2006/relationships/image" Target="../media/image497.png"/><Relationship Id="rId23" Type="http://schemas.openxmlformats.org/officeDocument/2006/relationships/image" Target="../media/image505.png"/><Relationship Id="rId10" Type="http://schemas.openxmlformats.org/officeDocument/2006/relationships/image" Target="../media/image492.png"/><Relationship Id="rId19" Type="http://schemas.openxmlformats.org/officeDocument/2006/relationships/image" Target="../media/image501.png"/><Relationship Id="rId4" Type="http://schemas.openxmlformats.org/officeDocument/2006/relationships/image" Target="../media/image37.png"/><Relationship Id="rId9" Type="http://schemas.openxmlformats.org/officeDocument/2006/relationships/image" Target="../media/image491.png"/><Relationship Id="rId14" Type="http://schemas.openxmlformats.org/officeDocument/2006/relationships/image" Target="../media/image496.png"/><Relationship Id="rId22" Type="http://schemas.openxmlformats.org/officeDocument/2006/relationships/image" Target="../media/image504.png"/><Relationship Id="rId27" Type="http://schemas.openxmlformats.org/officeDocument/2006/relationships/image" Target="../media/image509.png"/></Relationships>
</file>

<file path=ppt/slides/_rels/slide42.xml.rels><?xml version="1.0" encoding="UTF-8" standalone="yes"?>
<Relationships xmlns="http://schemas.openxmlformats.org/package/2006/relationships"><Relationship Id="rId8" Type="http://schemas.openxmlformats.org/officeDocument/2006/relationships/image" Target="../media/image512.png"/><Relationship Id="rId13" Type="http://schemas.openxmlformats.org/officeDocument/2006/relationships/image" Target="../media/image517.png"/><Relationship Id="rId18" Type="http://schemas.openxmlformats.org/officeDocument/2006/relationships/image" Target="../media/image522.png"/><Relationship Id="rId3" Type="http://schemas.openxmlformats.org/officeDocument/2006/relationships/image" Target="../media/image11.png"/><Relationship Id="rId7" Type="http://schemas.openxmlformats.org/officeDocument/2006/relationships/image" Target="../media/image511.png"/><Relationship Id="rId12" Type="http://schemas.openxmlformats.org/officeDocument/2006/relationships/image" Target="../media/image516.png"/><Relationship Id="rId17" Type="http://schemas.openxmlformats.org/officeDocument/2006/relationships/image" Target="../media/image521.png"/><Relationship Id="rId2" Type="http://schemas.openxmlformats.org/officeDocument/2006/relationships/notesSlide" Target="../notesSlides/notesSlide31.xml"/><Relationship Id="rId16" Type="http://schemas.openxmlformats.org/officeDocument/2006/relationships/image" Target="../media/image520.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515.png"/><Relationship Id="rId5" Type="http://schemas.openxmlformats.org/officeDocument/2006/relationships/image" Target="../media/image510.png"/><Relationship Id="rId15" Type="http://schemas.openxmlformats.org/officeDocument/2006/relationships/image" Target="../media/image519.png"/><Relationship Id="rId10" Type="http://schemas.openxmlformats.org/officeDocument/2006/relationships/image" Target="../media/image514.png"/><Relationship Id="rId4" Type="http://schemas.openxmlformats.org/officeDocument/2006/relationships/image" Target="../media/image37.png"/><Relationship Id="rId9" Type="http://schemas.openxmlformats.org/officeDocument/2006/relationships/image" Target="../media/image513.png"/><Relationship Id="rId14" Type="http://schemas.openxmlformats.org/officeDocument/2006/relationships/image" Target="../media/image518.png"/></Relationships>
</file>

<file path=ppt/slides/_rels/slide43.xml.rels><?xml version="1.0" encoding="UTF-8" standalone="yes"?>
<Relationships xmlns="http://schemas.openxmlformats.org/package/2006/relationships"><Relationship Id="rId8" Type="http://schemas.openxmlformats.org/officeDocument/2006/relationships/image" Target="../media/image524.png"/><Relationship Id="rId13" Type="http://schemas.openxmlformats.org/officeDocument/2006/relationships/image" Target="../media/image528.png"/><Relationship Id="rId18" Type="http://schemas.openxmlformats.org/officeDocument/2006/relationships/image" Target="../media/image533.png"/><Relationship Id="rId26" Type="http://schemas.openxmlformats.org/officeDocument/2006/relationships/image" Target="../media/image540.png"/><Relationship Id="rId3" Type="http://schemas.openxmlformats.org/officeDocument/2006/relationships/image" Target="../media/image11.png"/><Relationship Id="rId21" Type="http://schemas.openxmlformats.org/officeDocument/2006/relationships/image" Target="../media/image536.png"/><Relationship Id="rId7" Type="http://schemas.openxmlformats.org/officeDocument/2006/relationships/image" Target="../media/image499.png"/><Relationship Id="rId12" Type="http://schemas.openxmlformats.org/officeDocument/2006/relationships/image" Target="../media/image527.png"/><Relationship Id="rId17" Type="http://schemas.openxmlformats.org/officeDocument/2006/relationships/image" Target="../media/image532.png"/><Relationship Id="rId25" Type="http://schemas.openxmlformats.org/officeDocument/2006/relationships/image" Target="../media/image539.png"/><Relationship Id="rId2" Type="http://schemas.openxmlformats.org/officeDocument/2006/relationships/notesSlide" Target="../notesSlides/notesSlide32.xml"/><Relationship Id="rId16" Type="http://schemas.openxmlformats.org/officeDocument/2006/relationships/image" Target="../media/image531.png"/><Relationship Id="rId20" Type="http://schemas.openxmlformats.org/officeDocument/2006/relationships/image" Target="../media/image535.png"/><Relationship Id="rId29" Type="http://schemas.openxmlformats.org/officeDocument/2006/relationships/image" Target="../media/image543.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526.png"/><Relationship Id="rId24" Type="http://schemas.openxmlformats.org/officeDocument/2006/relationships/image" Target="../media/image538.png"/><Relationship Id="rId5" Type="http://schemas.openxmlformats.org/officeDocument/2006/relationships/image" Target="../media/image523.png"/><Relationship Id="rId15" Type="http://schemas.openxmlformats.org/officeDocument/2006/relationships/image" Target="../media/image530.png"/><Relationship Id="rId23" Type="http://schemas.openxmlformats.org/officeDocument/2006/relationships/image" Target="../media/image126.png"/><Relationship Id="rId28" Type="http://schemas.openxmlformats.org/officeDocument/2006/relationships/image" Target="../media/image542.png"/><Relationship Id="rId10" Type="http://schemas.openxmlformats.org/officeDocument/2006/relationships/image" Target="../media/image142.png"/><Relationship Id="rId19" Type="http://schemas.openxmlformats.org/officeDocument/2006/relationships/image" Target="../media/image534.png"/><Relationship Id="rId4" Type="http://schemas.openxmlformats.org/officeDocument/2006/relationships/image" Target="../media/image37.png"/><Relationship Id="rId9" Type="http://schemas.openxmlformats.org/officeDocument/2006/relationships/image" Target="../media/image525.png"/><Relationship Id="rId14" Type="http://schemas.openxmlformats.org/officeDocument/2006/relationships/image" Target="../media/image529.png"/><Relationship Id="rId22" Type="http://schemas.openxmlformats.org/officeDocument/2006/relationships/image" Target="../media/image537.png"/><Relationship Id="rId27" Type="http://schemas.openxmlformats.org/officeDocument/2006/relationships/image" Target="../media/image541.png"/><Relationship Id="rId30" Type="http://schemas.openxmlformats.org/officeDocument/2006/relationships/image" Target="../media/image544.png"/></Relationships>
</file>

<file path=ppt/slides/_rels/slide44.xml.rels><?xml version="1.0" encoding="UTF-8" standalone="yes"?>
<Relationships xmlns="http://schemas.openxmlformats.org/package/2006/relationships"><Relationship Id="rId8" Type="http://schemas.openxmlformats.org/officeDocument/2006/relationships/image" Target="../media/image546.png"/><Relationship Id="rId13" Type="http://schemas.openxmlformats.org/officeDocument/2006/relationships/image" Target="../media/image551.png"/><Relationship Id="rId18" Type="http://schemas.openxmlformats.org/officeDocument/2006/relationships/image" Target="../media/image556.png"/><Relationship Id="rId3" Type="http://schemas.openxmlformats.org/officeDocument/2006/relationships/image" Target="../media/image11.png"/><Relationship Id="rId21" Type="http://schemas.openxmlformats.org/officeDocument/2006/relationships/image" Target="../media/image559.png"/><Relationship Id="rId7" Type="http://schemas.openxmlformats.org/officeDocument/2006/relationships/image" Target="../media/image545.png"/><Relationship Id="rId12" Type="http://schemas.openxmlformats.org/officeDocument/2006/relationships/image" Target="../media/image550.png"/><Relationship Id="rId17" Type="http://schemas.openxmlformats.org/officeDocument/2006/relationships/image" Target="../media/image555.png"/><Relationship Id="rId2" Type="http://schemas.openxmlformats.org/officeDocument/2006/relationships/notesSlide" Target="../notesSlides/notesSlide33.xml"/><Relationship Id="rId16" Type="http://schemas.openxmlformats.org/officeDocument/2006/relationships/image" Target="../media/image554.png"/><Relationship Id="rId20" Type="http://schemas.openxmlformats.org/officeDocument/2006/relationships/image" Target="../media/image558.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549.png"/><Relationship Id="rId24" Type="http://schemas.openxmlformats.org/officeDocument/2006/relationships/image" Target="../media/image142.png"/><Relationship Id="rId5" Type="http://schemas.openxmlformats.org/officeDocument/2006/relationships/image" Target="../media/image38.png"/><Relationship Id="rId15" Type="http://schemas.openxmlformats.org/officeDocument/2006/relationships/image" Target="../media/image553.png"/><Relationship Id="rId23" Type="http://schemas.openxmlformats.org/officeDocument/2006/relationships/image" Target="../media/image561.png"/><Relationship Id="rId10" Type="http://schemas.openxmlformats.org/officeDocument/2006/relationships/image" Target="../media/image548.png"/><Relationship Id="rId19" Type="http://schemas.openxmlformats.org/officeDocument/2006/relationships/image" Target="../media/image557.png"/><Relationship Id="rId4" Type="http://schemas.openxmlformats.org/officeDocument/2006/relationships/image" Target="../media/image37.png"/><Relationship Id="rId9" Type="http://schemas.openxmlformats.org/officeDocument/2006/relationships/image" Target="../media/image547.png"/><Relationship Id="rId14" Type="http://schemas.openxmlformats.org/officeDocument/2006/relationships/image" Target="../media/image552.png"/><Relationship Id="rId22" Type="http://schemas.openxmlformats.org/officeDocument/2006/relationships/image" Target="../media/image560.png"/></Relationships>
</file>

<file path=ppt/slides/_rels/slide45.xml.rels><?xml version="1.0" encoding="UTF-8" standalone="yes"?>
<Relationships xmlns="http://schemas.openxmlformats.org/package/2006/relationships"><Relationship Id="rId8" Type="http://schemas.openxmlformats.org/officeDocument/2006/relationships/image" Target="../media/image563.png"/><Relationship Id="rId13" Type="http://schemas.openxmlformats.org/officeDocument/2006/relationships/image" Target="../media/image568.png"/><Relationship Id="rId18" Type="http://schemas.openxmlformats.org/officeDocument/2006/relationships/image" Target="../media/image573.png"/><Relationship Id="rId3" Type="http://schemas.openxmlformats.org/officeDocument/2006/relationships/image" Target="../media/image11.png"/><Relationship Id="rId21" Type="http://schemas.openxmlformats.org/officeDocument/2006/relationships/image" Target="../media/image163.png"/><Relationship Id="rId7" Type="http://schemas.openxmlformats.org/officeDocument/2006/relationships/image" Target="../media/image562.png"/><Relationship Id="rId12" Type="http://schemas.openxmlformats.org/officeDocument/2006/relationships/image" Target="../media/image567.png"/><Relationship Id="rId17" Type="http://schemas.openxmlformats.org/officeDocument/2006/relationships/image" Target="../media/image572.png"/><Relationship Id="rId2" Type="http://schemas.openxmlformats.org/officeDocument/2006/relationships/notesSlide" Target="../notesSlides/notesSlide34.xml"/><Relationship Id="rId16" Type="http://schemas.openxmlformats.org/officeDocument/2006/relationships/image" Target="../media/image571.png"/><Relationship Id="rId20" Type="http://schemas.openxmlformats.org/officeDocument/2006/relationships/image" Target="../media/image575.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566.png"/><Relationship Id="rId24" Type="http://schemas.openxmlformats.org/officeDocument/2006/relationships/image" Target="../media/image578.png"/><Relationship Id="rId5" Type="http://schemas.openxmlformats.org/officeDocument/2006/relationships/image" Target="../media/image38.png"/><Relationship Id="rId15" Type="http://schemas.openxmlformats.org/officeDocument/2006/relationships/image" Target="../media/image570.png"/><Relationship Id="rId23" Type="http://schemas.openxmlformats.org/officeDocument/2006/relationships/image" Target="../media/image577.png"/><Relationship Id="rId10" Type="http://schemas.openxmlformats.org/officeDocument/2006/relationships/image" Target="../media/image565.png"/><Relationship Id="rId19" Type="http://schemas.openxmlformats.org/officeDocument/2006/relationships/image" Target="../media/image574.png"/><Relationship Id="rId4" Type="http://schemas.openxmlformats.org/officeDocument/2006/relationships/image" Target="../media/image37.png"/><Relationship Id="rId9" Type="http://schemas.openxmlformats.org/officeDocument/2006/relationships/image" Target="../media/image564.png"/><Relationship Id="rId14" Type="http://schemas.openxmlformats.org/officeDocument/2006/relationships/image" Target="../media/image569.png"/><Relationship Id="rId22" Type="http://schemas.openxmlformats.org/officeDocument/2006/relationships/image" Target="../media/image576.png"/></Relationships>
</file>

<file path=ppt/slides/_rels/slide46.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489.png"/><Relationship Id="rId18" Type="http://schemas.openxmlformats.org/officeDocument/2006/relationships/image" Target="../media/image589.png"/><Relationship Id="rId3" Type="http://schemas.openxmlformats.org/officeDocument/2006/relationships/image" Target="../media/image11.png"/><Relationship Id="rId21" Type="http://schemas.openxmlformats.org/officeDocument/2006/relationships/image" Target="../media/image142.png"/><Relationship Id="rId7" Type="http://schemas.openxmlformats.org/officeDocument/2006/relationships/image" Target="../media/image579.png"/><Relationship Id="rId12" Type="http://schemas.openxmlformats.org/officeDocument/2006/relationships/image" Target="../media/image584.png"/><Relationship Id="rId17" Type="http://schemas.openxmlformats.org/officeDocument/2006/relationships/image" Target="../media/image588.png"/><Relationship Id="rId2" Type="http://schemas.openxmlformats.org/officeDocument/2006/relationships/notesSlide" Target="../notesSlides/notesSlide35.xml"/><Relationship Id="rId16" Type="http://schemas.openxmlformats.org/officeDocument/2006/relationships/image" Target="../media/image587.png"/><Relationship Id="rId20" Type="http://schemas.openxmlformats.org/officeDocument/2006/relationships/image" Target="../media/image591.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583.png"/><Relationship Id="rId5" Type="http://schemas.openxmlformats.org/officeDocument/2006/relationships/image" Target="../media/image488.png"/><Relationship Id="rId15" Type="http://schemas.openxmlformats.org/officeDocument/2006/relationships/image" Target="../media/image586.png"/><Relationship Id="rId10" Type="http://schemas.openxmlformats.org/officeDocument/2006/relationships/image" Target="../media/image582.png"/><Relationship Id="rId19" Type="http://schemas.openxmlformats.org/officeDocument/2006/relationships/image" Target="../media/image590.png"/><Relationship Id="rId4" Type="http://schemas.openxmlformats.org/officeDocument/2006/relationships/image" Target="../media/image37.png"/><Relationship Id="rId9" Type="http://schemas.openxmlformats.org/officeDocument/2006/relationships/image" Target="../media/image581.png"/><Relationship Id="rId14" Type="http://schemas.openxmlformats.org/officeDocument/2006/relationships/image" Target="../media/image585.png"/></Relationships>
</file>

<file path=ppt/slides/_rels/slide47.xml.rels><?xml version="1.0" encoding="UTF-8" standalone="yes"?>
<Relationships xmlns="http://schemas.openxmlformats.org/package/2006/relationships"><Relationship Id="rId8" Type="http://schemas.openxmlformats.org/officeDocument/2006/relationships/image" Target="../media/image594.png"/><Relationship Id="rId13" Type="http://schemas.openxmlformats.org/officeDocument/2006/relationships/image" Target="../media/image599.png"/><Relationship Id="rId18" Type="http://schemas.openxmlformats.org/officeDocument/2006/relationships/image" Target="../media/image604.png"/><Relationship Id="rId3" Type="http://schemas.openxmlformats.org/officeDocument/2006/relationships/image" Target="../media/image11.png"/><Relationship Id="rId7" Type="http://schemas.openxmlformats.org/officeDocument/2006/relationships/image" Target="../media/image593.png"/><Relationship Id="rId12" Type="http://schemas.openxmlformats.org/officeDocument/2006/relationships/image" Target="../media/image598.png"/><Relationship Id="rId17" Type="http://schemas.openxmlformats.org/officeDocument/2006/relationships/image" Target="../media/image603.png"/><Relationship Id="rId2" Type="http://schemas.openxmlformats.org/officeDocument/2006/relationships/notesSlide" Target="../notesSlides/notesSlide36.xml"/><Relationship Id="rId16" Type="http://schemas.openxmlformats.org/officeDocument/2006/relationships/image" Target="../media/image602.png"/><Relationship Id="rId20" Type="http://schemas.openxmlformats.org/officeDocument/2006/relationships/image" Target="../media/image606.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597.png"/><Relationship Id="rId5" Type="http://schemas.openxmlformats.org/officeDocument/2006/relationships/image" Target="../media/image592.png"/><Relationship Id="rId15" Type="http://schemas.openxmlformats.org/officeDocument/2006/relationships/image" Target="../media/image601.png"/><Relationship Id="rId10" Type="http://schemas.openxmlformats.org/officeDocument/2006/relationships/image" Target="../media/image596.png"/><Relationship Id="rId19" Type="http://schemas.openxmlformats.org/officeDocument/2006/relationships/image" Target="../media/image605.png"/><Relationship Id="rId4" Type="http://schemas.openxmlformats.org/officeDocument/2006/relationships/image" Target="../media/image37.png"/><Relationship Id="rId9" Type="http://schemas.openxmlformats.org/officeDocument/2006/relationships/image" Target="../media/image595.png"/><Relationship Id="rId14" Type="http://schemas.openxmlformats.org/officeDocument/2006/relationships/image" Target="../media/image600.png"/></Relationships>
</file>

<file path=ppt/slides/_rels/slide48.xml.rels><?xml version="1.0" encoding="UTF-8" standalone="yes"?>
<Relationships xmlns="http://schemas.openxmlformats.org/package/2006/relationships"><Relationship Id="rId8" Type="http://schemas.openxmlformats.org/officeDocument/2006/relationships/image" Target="../media/image608.png"/><Relationship Id="rId13" Type="http://schemas.openxmlformats.org/officeDocument/2006/relationships/image" Target="../media/image613.png"/><Relationship Id="rId18" Type="http://schemas.openxmlformats.org/officeDocument/2006/relationships/image" Target="../media/image617.png"/><Relationship Id="rId3" Type="http://schemas.openxmlformats.org/officeDocument/2006/relationships/image" Target="../media/image11.png"/><Relationship Id="rId21" Type="http://schemas.openxmlformats.org/officeDocument/2006/relationships/image" Target="../media/image620.png"/><Relationship Id="rId7" Type="http://schemas.openxmlformats.org/officeDocument/2006/relationships/image" Target="../media/image607.png"/><Relationship Id="rId12" Type="http://schemas.openxmlformats.org/officeDocument/2006/relationships/image" Target="../media/image612.png"/><Relationship Id="rId17" Type="http://schemas.openxmlformats.org/officeDocument/2006/relationships/image" Target="../media/image616.png"/><Relationship Id="rId2" Type="http://schemas.openxmlformats.org/officeDocument/2006/relationships/notesSlide" Target="../notesSlides/notesSlide37.xml"/><Relationship Id="rId16" Type="http://schemas.openxmlformats.org/officeDocument/2006/relationships/image" Target="../media/image142.png"/><Relationship Id="rId20" Type="http://schemas.openxmlformats.org/officeDocument/2006/relationships/image" Target="../media/image619.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611.png"/><Relationship Id="rId5" Type="http://schemas.openxmlformats.org/officeDocument/2006/relationships/image" Target="../media/image138.png"/><Relationship Id="rId15" Type="http://schemas.openxmlformats.org/officeDocument/2006/relationships/image" Target="../media/image615.png"/><Relationship Id="rId23" Type="http://schemas.openxmlformats.org/officeDocument/2006/relationships/image" Target="../media/image622.png"/><Relationship Id="rId10" Type="http://schemas.openxmlformats.org/officeDocument/2006/relationships/image" Target="../media/image610.png"/><Relationship Id="rId19" Type="http://schemas.openxmlformats.org/officeDocument/2006/relationships/image" Target="../media/image618.png"/><Relationship Id="rId4" Type="http://schemas.openxmlformats.org/officeDocument/2006/relationships/image" Target="../media/image37.png"/><Relationship Id="rId9" Type="http://schemas.openxmlformats.org/officeDocument/2006/relationships/image" Target="../media/image609.png"/><Relationship Id="rId14" Type="http://schemas.openxmlformats.org/officeDocument/2006/relationships/image" Target="../media/image614.png"/><Relationship Id="rId22" Type="http://schemas.openxmlformats.org/officeDocument/2006/relationships/image" Target="../media/image621.png"/></Relationships>
</file>

<file path=ppt/slides/_rels/slide49.xml.rels><?xml version="1.0" encoding="UTF-8" standalone="yes"?>
<Relationships xmlns="http://schemas.openxmlformats.org/package/2006/relationships"><Relationship Id="rId8" Type="http://schemas.openxmlformats.org/officeDocument/2006/relationships/image" Target="../media/image625.png"/><Relationship Id="rId13" Type="http://schemas.openxmlformats.org/officeDocument/2006/relationships/image" Target="../media/image629.png"/><Relationship Id="rId18" Type="http://schemas.openxmlformats.org/officeDocument/2006/relationships/image" Target="../media/image445.png"/><Relationship Id="rId26" Type="http://schemas.openxmlformats.org/officeDocument/2006/relationships/image" Target="../media/image640.png"/><Relationship Id="rId3" Type="http://schemas.openxmlformats.org/officeDocument/2006/relationships/image" Target="../media/image11.png"/><Relationship Id="rId21" Type="http://schemas.openxmlformats.org/officeDocument/2006/relationships/image" Target="../media/image635.png"/><Relationship Id="rId7" Type="http://schemas.openxmlformats.org/officeDocument/2006/relationships/image" Target="../media/image624.png"/><Relationship Id="rId12" Type="http://schemas.openxmlformats.org/officeDocument/2006/relationships/image" Target="../media/image628.png"/><Relationship Id="rId17" Type="http://schemas.openxmlformats.org/officeDocument/2006/relationships/image" Target="../media/image633.png"/><Relationship Id="rId25" Type="http://schemas.openxmlformats.org/officeDocument/2006/relationships/image" Target="../media/image639.png"/><Relationship Id="rId2" Type="http://schemas.openxmlformats.org/officeDocument/2006/relationships/notesSlide" Target="../notesSlides/notesSlide38.xml"/><Relationship Id="rId16" Type="http://schemas.openxmlformats.org/officeDocument/2006/relationships/image" Target="../media/image632.png"/><Relationship Id="rId20" Type="http://schemas.openxmlformats.org/officeDocument/2006/relationships/image" Target="../media/image634.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627.png"/><Relationship Id="rId24" Type="http://schemas.openxmlformats.org/officeDocument/2006/relationships/image" Target="../media/image638.png"/><Relationship Id="rId5" Type="http://schemas.openxmlformats.org/officeDocument/2006/relationships/image" Target="../media/image623.png"/><Relationship Id="rId15" Type="http://schemas.openxmlformats.org/officeDocument/2006/relationships/image" Target="../media/image631.png"/><Relationship Id="rId23" Type="http://schemas.openxmlformats.org/officeDocument/2006/relationships/image" Target="../media/image637.png"/><Relationship Id="rId10" Type="http://schemas.openxmlformats.org/officeDocument/2006/relationships/image" Target="../media/image626.png"/><Relationship Id="rId19" Type="http://schemas.openxmlformats.org/officeDocument/2006/relationships/image" Target="../media/image142.png"/><Relationship Id="rId4" Type="http://schemas.openxmlformats.org/officeDocument/2006/relationships/image" Target="../media/image37.png"/><Relationship Id="rId9" Type="http://schemas.openxmlformats.org/officeDocument/2006/relationships/image" Target="../media/image608.png"/><Relationship Id="rId14" Type="http://schemas.openxmlformats.org/officeDocument/2006/relationships/image" Target="../media/image630.png"/><Relationship Id="rId22" Type="http://schemas.openxmlformats.org/officeDocument/2006/relationships/image" Target="../media/image6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642.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643.png"/><Relationship Id="rId2" Type="http://schemas.openxmlformats.org/officeDocument/2006/relationships/notesSlide" Target="../notesSlides/notesSlide43.xml"/><Relationship Id="rId1" Type="http://schemas.openxmlformats.org/officeDocument/2006/relationships/slideLayout" Target="../slideLayouts/slideLayout17.xml"/><Relationship Id="rId5" Type="http://schemas.openxmlformats.org/officeDocument/2006/relationships/image" Target="../media/image645.png"/><Relationship Id="rId4" Type="http://schemas.openxmlformats.org/officeDocument/2006/relationships/image" Target="../media/image644.png"/></Relationships>
</file>

<file path=ppt/slides/_rels/slide55.xml.rels><?xml version="1.0" encoding="UTF-8" standalone="yes"?>
<Relationships xmlns="http://schemas.openxmlformats.org/package/2006/relationships"><Relationship Id="rId3" Type="http://schemas.openxmlformats.org/officeDocument/2006/relationships/image" Target="../media/image646.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647.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650.png"/><Relationship Id="rId5" Type="http://schemas.openxmlformats.org/officeDocument/2006/relationships/image" Target="../media/image649.png"/><Relationship Id="rId4" Type="http://schemas.openxmlformats.org/officeDocument/2006/relationships/image" Target="../media/image648.png"/></Relationships>
</file>

<file path=ppt/slides/_rels/slide57.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55.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56.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657.png"/><Relationship Id="rId2" Type="http://schemas.openxmlformats.org/officeDocument/2006/relationships/notesSlide" Target="../notesSlides/notesSlide53.xml"/><Relationship Id="rId1" Type="http://schemas.openxmlformats.org/officeDocument/2006/relationships/slideLayout" Target="../slideLayouts/slideLayout17.xml"/><Relationship Id="rId5" Type="http://schemas.openxmlformats.org/officeDocument/2006/relationships/image" Target="../media/image659.png"/><Relationship Id="rId4" Type="http://schemas.openxmlformats.org/officeDocument/2006/relationships/image" Target="../media/image658.png"/></Relationships>
</file>

<file path=ppt/slides/_rels/slide65.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66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663.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64.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65.png"/><Relationship Id="rId7" Type="http://schemas.openxmlformats.org/officeDocument/2006/relationships/image" Target="../media/image669.png"/><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image" Target="../media/image668.png"/><Relationship Id="rId5" Type="http://schemas.openxmlformats.org/officeDocument/2006/relationships/image" Target="../media/image667.png"/><Relationship Id="rId4" Type="http://schemas.openxmlformats.org/officeDocument/2006/relationships/image" Target="../media/image666.png"/></Relationships>
</file>

<file path=ppt/slides/_rels/slide74.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8" Type="http://schemas.openxmlformats.org/officeDocument/2006/relationships/image" Target="../media/image678.png"/><Relationship Id="rId3" Type="http://schemas.openxmlformats.org/officeDocument/2006/relationships/image" Target="../media/image673.png"/><Relationship Id="rId7" Type="http://schemas.openxmlformats.org/officeDocument/2006/relationships/image" Target="../media/image677.png"/><Relationship Id="rId2" Type="http://schemas.openxmlformats.org/officeDocument/2006/relationships/notesSlide" Target="../notesSlides/notesSlide65.xml"/><Relationship Id="rId1" Type="http://schemas.openxmlformats.org/officeDocument/2006/relationships/slideLayout" Target="../slideLayouts/slideLayout18.xml"/><Relationship Id="rId6" Type="http://schemas.openxmlformats.org/officeDocument/2006/relationships/image" Target="../media/image676.png"/><Relationship Id="rId5" Type="http://schemas.openxmlformats.org/officeDocument/2006/relationships/image" Target="../media/image675.png"/><Relationship Id="rId4" Type="http://schemas.openxmlformats.org/officeDocument/2006/relationships/image" Target="../media/image674.png"/></Relationships>
</file>

<file path=ppt/slides/_rels/slide77.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8" Type="http://schemas.openxmlformats.org/officeDocument/2006/relationships/image" Target="../media/image685.png"/><Relationship Id="rId3" Type="http://schemas.openxmlformats.org/officeDocument/2006/relationships/image" Target="../media/image680.png"/><Relationship Id="rId7" Type="http://schemas.openxmlformats.org/officeDocument/2006/relationships/image" Target="../media/image684.png"/><Relationship Id="rId2" Type="http://schemas.openxmlformats.org/officeDocument/2006/relationships/notesSlide" Target="../notesSlides/notesSlide67.xml"/><Relationship Id="rId1" Type="http://schemas.openxmlformats.org/officeDocument/2006/relationships/slideLayout" Target="../slideLayouts/slideLayout20.xml"/><Relationship Id="rId6" Type="http://schemas.openxmlformats.org/officeDocument/2006/relationships/image" Target="../media/image683.png"/><Relationship Id="rId5" Type="http://schemas.openxmlformats.org/officeDocument/2006/relationships/image" Target="../media/image682.png"/><Relationship Id="rId10" Type="http://schemas.openxmlformats.org/officeDocument/2006/relationships/image" Target="../media/image687.png"/><Relationship Id="rId4" Type="http://schemas.openxmlformats.org/officeDocument/2006/relationships/image" Target="../media/image681.png"/><Relationship Id="rId9" Type="http://schemas.openxmlformats.org/officeDocument/2006/relationships/image" Target="../media/image686.png"/></Relationships>
</file>

<file path=ppt/slides/_rels/slide79.xml.rels><?xml version="1.0" encoding="UTF-8" standalone="yes"?>
<Relationships xmlns="http://schemas.openxmlformats.org/package/2006/relationships"><Relationship Id="rId3" Type="http://schemas.openxmlformats.org/officeDocument/2006/relationships/image" Target="../media/image688.png"/><Relationship Id="rId2" Type="http://schemas.openxmlformats.org/officeDocument/2006/relationships/notesSlide" Target="../notesSlides/notesSlide68.xml"/><Relationship Id="rId1" Type="http://schemas.openxmlformats.org/officeDocument/2006/relationships/slideLayout" Target="../slideLayouts/slideLayout21.xml"/><Relationship Id="rId5" Type="http://schemas.openxmlformats.org/officeDocument/2006/relationships/image" Target="../media/image690.png"/><Relationship Id="rId4" Type="http://schemas.openxmlformats.org/officeDocument/2006/relationships/image" Target="../media/image6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openxmlformats.org/officeDocument/2006/relationships/image" Target="../media/image692.png"/></Relationships>
</file>

<file path=ppt/slides/_rels/slide81.xml.rels><?xml version="1.0" encoding="UTF-8" standalone="yes"?>
<Relationships xmlns="http://schemas.openxmlformats.org/package/2006/relationships"><Relationship Id="rId8" Type="http://schemas.openxmlformats.org/officeDocument/2006/relationships/image" Target="../media/image698.png"/><Relationship Id="rId13" Type="http://schemas.openxmlformats.org/officeDocument/2006/relationships/image" Target="../media/image703.png"/><Relationship Id="rId18" Type="http://schemas.openxmlformats.org/officeDocument/2006/relationships/image" Target="../media/image635.png"/><Relationship Id="rId3" Type="http://schemas.openxmlformats.org/officeDocument/2006/relationships/image" Target="../media/image693.png"/><Relationship Id="rId21" Type="http://schemas.openxmlformats.org/officeDocument/2006/relationships/image" Target="../media/image709.png"/><Relationship Id="rId7" Type="http://schemas.openxmlformats.org/officeDocument/2006/relationships/image" Target="../media/image697.png"/><Relationship Id="rId12" Type="http://schemas.openxmlformats.org/officeDocument/2006/relationships/image" Target="../media/image702.png"/><Relationship Id="rId17" Type="http://schemas.openxmlformats.org/officeDocument/2006/relationships/image" Target="../media/image706.png"/><Relationship Id="rId2" Type="http://schemas.openxmlformats.org/officeDocument/2006/relationships/notesSlide" Target="../notesSlides/notesSlide70.xml"/><Relationship Id="rId16" Type="http://schemas.openxmlformats.org/officeDocument/2006/relationships/image" Target="../media/image80.png"/><Relationship Id="rId20" Type="http://schemas.openxmlformats.org/officeDocument/2006/relationships/image" Target="../media/image708.png"/><Relationship Id="rId1" Type="http://schemas.openxmlformats.org/officeDocument/2006/relationships/slideLayout" Target="../slideLayouts/slideLayout12.xml"/><Relationship Id="rId6" Type="http://schemas.openxmlformats.org/officeDocument/2006/relationships/image" Target="../media/image696.png"/><Relationship Id="rId11" Type="http://schemas.openxmlformats.org/officeDocument/2006/relationships/image" Target="../media/image701.png"/><Relationship Id="rId5" Type="http://schemas.openxmlformats.org/officeDocument/2006/relationships/image" Target="../media/image695.png"/><Relationship Id="rId15" Type="http://schemas.openxmlformats.org/officeDocument/2006/relationships/image" Target="../media/image705.png"/><Relationship Id="rId10" Type="http://schemas.openxmlformats.org/officeDocument/2006/relationships/image" Target="../media/image700.png"/><Relationship Id="rId19" Type="http://schemas.openxmlformats.org/officeDocument/2006/relationships/image" Target="../media/image707.png"/><Relationship Id="rId4" Type="http://schemas.openxmlformats.org/officeDocument/2006/relationships/image" Target="../media/image694.png"/><Relationship Id="rId9" Type="http://schemas.openxmlformats.org/officeDocument/2006/relationships/image" Target="../media/image699.png"/><Relationship Id="rId14" Type="http://schemas.openxmlformats.org/officeDocument/2006/relationships/image" Target="../media/image704.png"/></Relationships>
</file>

<file path=ppt/slides/_rels/slide82.xml.rels><?xml version="1.0" encoding="UTF-8" standalone="yes"?>
<Relationships xmlns="http://schemas.openxmlformats.org/package/2006/relationships"><Relationship Id="rId8" Type="http://schemas.openxmlformats.org/officeDocument/2006/relationships/image" Target="../media/image715.png"/><Relationship Id="rId13" Type="http://schemas.openxmlformats.org/officeDocument/2006/relationships/image" Target="../media/image720.png"/><Relationship Id="rId18" Type="http://schemas.openxmlformats.org/officeDocument/2006/relationships/image" Target="../media/image725.png"/><Relationship Id="rId26" Type="http://schemas.openxmlformats.org/officeDocument/2006/relationships/image" Target="../media/image733.png"/><Relationship Id="rId3" Type="http://schemas.openxmlformats.org/officeDocument/2006/relationships/image" Target="../media/image710.png"/><Relationship Id="rId21" Type="http://schemas.openxmlformats.org/officeDocument/2006/relationships/image" Target="../media/image728.png"/><Relationship Id="rId7" Type="http://schemas.openxmlformats.org/officeDocument/2006/relationships/image" Target="../media/image714.png"/><Relationship Id="rId12" Type="http://schemas.openxmlformats.org/officeDocument/2006/relationships/image" Target="../media/image719.png"/><Relationship Id="rId17" Type="http://schemas.openxmlformats.org/officeDocument/2006/relationships/image" Target="../media/image724.png"/><Relationship Id="rId25" Type="http://schemas.openxmlformats.org/officeDocument/2006/relationships/image" Target="../media/image732.png"/><Relationship Id="rId2" Type="http://schemas.openxmlformats.org/officeDocument/2006/relationships/notesSlide" Target="../notesSlides/notesSlide71.xml"/><Relationship Id="rId16" Type="http://schemas.openxmlformats.org/officeDocument/2006/relationships/image" Target="../media/image723.png"/><Relationship Id="rId20" Type="http://schemas.openxmlformats.org/officeDocument/2006/relationships/image" Target="../media/image727.png"/><Relationship Id="rId1" Type="http://schemas.openxmlformats.org/officeDocument/2006/relationships/slideLayout" Target="../slideLayouts/slideLayout12.xml"/><Relationship Id="rId6" Type="http://schemas.openxmlformats.org/officeDocument/2006/relationships/image" Target="../media/image713.png"/><Relationship Id="rId11" Type="http://schemas.openxmlformats.org/officeDocument/2006/relationships/image" Target="../media/image718.png"/><Relationship Id="rId24" Type="http://schemas.openxmlformats.org/officeDocument/2006/relationships/image" Target="../media/image731.png"/><Relationship Id="rId5" Type="http://schemas.openxmlformats.org/officeDocument/2006/relationships/image" Target="../media/image712.png"/><Relationship Id="rId15" Type="http://schemas.openxmlformats.org/officeDocument/2006/relationships/image" Target="../media/image722.png"/><Relationship Id="rId23" Type="http://schemas.openxmlformats.org/officeDocument/2006/relationships/image" Target="../media/image730.png"/><Relationship Id="rId10" Type="http://schemas.openxmlformats.org/officeDocument/2006/relationships/image" Target="../media/image717.png"/><Relationship Id="rId19" Type="http://schemas.openxmlformats.org/officeDocument/2006/relationships/image" Target="../media/image726.png"/><Relationship Id="rId4" Type="http://schemas.openxmlformats.org/officeDocument/2006/relationships/image" Target="../media/image711.png"/><Relationship Id="rId9" Type="http://schemas.openxmlformats.org/officeDocument/2006/relationships/image" Target="../media/image716.png"/><Relationship Id="rId14" Type="http://schemas.openxmlformats.org/officeDocument/2006/relationships/image" Target="../media/image721.png"/><Relationship Id="rId22" Type="http://schemas.openxmlformats.org/officeDocument/2006/relationships/image" Target="../media/image729.png"/></Relationships>
</file>

<file path=ppt/slides/_rels/slide83.xml.rels><?xml version="1.0" encoding="UTF-8" standalone="yes"?>
<Relationships xmlns="http://schemas.openxmlformats.org/package/2006/relationships"><Relationship Id="rId8" Type="http://schemas.openxmlformats.org/officeDocument/2006/relationships/image" Target="../media/image739.png"/><Relationship Id="rId13" Type="http://schemas.openxmlformats.org/officeDocument/2006/relationships/image" Target="../media/image744.png"/><Relationship Id="rId3" Type="http://schemas.openxmlformats.org/officeDocument/2006/relationships/image" Target="../media/image734.png"/><Relationship Id="rId7" Type="http://schemas.openxmlformats.org/officeDocument/2006/relationships/image" Target="../media/image738.png"/><Relationship Id="rId12" Type="http://schemas.openxmlformats.org/officeDocument/2006/relationships/image" Target="../media/image743.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737.png"/><Relationship Id="rId11" Type="http://schemas.openxmlformats.org/officeDocument/2006/relationships/image" Target="../media/image742.png"/><Relationship Id="rId5" Type="http://schemas.openxmlformats.org/officeDocument/2006/relationships/image" Target="../media/image736.png"/><Relationship Id="rId15" Type="http://schemas.openxmlformats.org/officeDocument/2006/relationships/image" Target="../media/image100.png"/><Relationship Id="rId10" Type="http://schemas.openxmlformats.org/officeDocument/2006/relationships/image" Target="../media/image741.png"/><Relationship Id="rId4" Type="http://schemas.openxmlformats.org/officeDocument/2006/relationships/image" Target="../media/image735.png"/><Relationship Id="rId9" Type="http://schemas.openxmlformats.org/officeDocument/2006/relationships/image" Target="../media/image740.png"/><Relationship Id="rId14" Type="http://schemas.openxmlformats.org/officeDocument/2006/relationships/image" Target="../media/image745.png"/></Relationships>
</file>

<file path=ppt/slides/_rels/slide84.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754.png"/><Relationship Id="rId18" Type="http://schemas.openxmlformats.org/officeDocument/2006/relationships/image" Target="../media/image759.png"/><Relationship Id="rId3" Type="http://schemas.openxmlformats.org/officeDocument/2006/relationships/image" Target="../media/image11.png"/><Relationship Id="rId21" Type="http://schemas.openxmlformats.org/officeDocument/2006/relationships/image" Target="../media/image762.png"/><Relationship Id="rId7" Type="http://schemas.openxmlformats.org/officeDocument/2006/relationships/image" Target="../media/image749.png"/><Relationship Id="rId12" Type="http://schemas.openxmlformats.org/officeDocument/2006/relationships/image" Target="../media/image742.png"/><Relationship Id="rId17" Type="http://schemas.openxmlformats.org/officeDocument/2006/relationships/image" Target="../media/image758.png"/><Relationship Id="rId2" Type="http://schemas.openxmlformats.org/officeDocument/2006/relationships/notesSlide" Target="../notesSlides/notesSlide73.xml"/><Relationship Id="rId16" Type="http://schemas.openxmlformats.org/officeDocument/2006/relationships/image" Target="../media/image757.png"/><Relationship Id="rId20" Type="http://schemas.openxmlformats.org/officeDocument/2006/relationships/image" Target="../media/image761.png"/><Relationship Id="rId1" Type="http://schemas.openxmlformats.org/officeDocument/2006/relationships/slideLayout" Target="../slideLayouts/slideLayout12.xml"/><Relationship Id="rId6" Type="http://schemas.openxmlformats.org/officeDocument/2006/relationships/image" Target="../media/image748.png"/><Relationship Id="rId11" Type="http://schemas.openxmlformats.org/officeDocument/2006/relationships/image" Target="../media/image753.png"/><Relationship Id="rId24" Type="http://schemas.openxmlformats.org/officeDocument/2006/relationships/image" Target="../media/image765.png"/><Relationship Id="rId5" Type="http://schemas.openxmlformats.org/officeDocument/2006/relationships/image" Target="../media/image747.png"/><Relationship Id="rId15" Type="http://schemas.openxmlformats.org/officeDocument/2006/relationships/image" Target="../media/image756.png"/><Relationship Id="rId23" Type="http://schemas.openxmlformats.org/officeDocument/2006/relationships/image" Target="../media/image764.png"/><Relationship Id="rId10" Type="http://schemas.openxmlformats.org/officeDocument/2006/relationships/image" Target="../media/image752.png"/><Relationship Id="rId19" Type="http://schemas.openxmlformats.org/officeDocument/2006/relationships/image" Target="../media/image760.png"/><Relationship Id="rId4" Type="http://schemas.openxmlformats.org/officeDocument/2006/relationships/image" Target="../media/image746.png"/><Relationship Id="rId9" Type="http://schemas.openxmlformats.org/officeDocument/2006/relationships/image" Target="../media/image751.png"/><Relationship Id="rId14" Type="http://schemas.openxmlformats.org/officeDocument/2006/relationships/image" Target="../media/image755.png"/><Relationship Id="rId22" Type="http://schemas.openxmlformats.org/officeDocument/2006/relationships/image" Target="../media/image763.png"/></Relationships>
</file>

<file path=ppt/slides/_rels/slide85.xml.rels><?xml version="1.0" encoding="UTF-8" standalone="yes"?>
<Relationships xmlns="http://schemas.openxmlformats.org/package/2006/relationships"><Relationship Id="rId8" Type="http://schemas.openxmlformats.org/officeDocument/2006/relationships/image" Target="../media/image769.png"/><Relationship Id="rId3" Type="http://schemas.openxmlformats.org/officeDocument/2006/relationships/image" Target="../media/image11.png"/><Relationship Id="rId7" Type="http://schemas.openxmlformats.org/officeDocument/2006/relationships/image" Target="../media/image768.pn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696.png"/><Relationship Id="rId11" Type="http://schemas.openxmlformats.org/officeDocument/2006/relationships/image" Target="../media/image772.png"/><Relationship Id="rId5" Type="http://schemas.openxmlformats.org/officeDocument/2006/relationships/image" Target="../media/image767.png"/><Relationship Id="rId10" Type="http://schemas.openxmlformats.org/officeDocument/2006/relationships/image" Target="../media/image771.png"/><Relationship Id="rId4" Type="http://schemas.openxmlformats.org/officeDocument/2006/relationships/image" Target="../media/image766.png"/><Relationship Id="rId9" Type="http://schemas.openxmlformats.org/officeDocument/2006/relationships/image" Target="../media/image770.png"/></Relationships>
</file>

<file path=ppt/slides/_rels/slide86.xml.rels><?xml version="1.0" encoding="UTF-8" standalone="yes"?>
<Relationships xmlns="http://schemas.openxmlformats.org/package/2006/relationships"><Relationship Id="rId8" Type="http://schemas.openxmlformats.org/officeDocument/2006/relationships/image" Target="../media/image778.png"/><Relationship Id="rId3" Type="http://schemas.openxmlformats.org/officeDocument/2006/relationships/image" Target="../media/image773.png"/><Relationship Id="rId7" Type="http://schemas.openxmlformats.org/officeDocument/2006/relationships/image" Target="../media/image777.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776.png"/><Relationship Id="rId11" Type="http://schemas.openxmlformats.org/officeDocument/2006/relationships/image" Target="../media/image781.png"/><Relationship Id="rId5" Type="http://schemas.openxmlformats.org/officeDocument/2006/relationships/image" Target="../media/image775.png"/><Relationship Id="rId10" Type="http://schemas.openxmlformats.org/officeDocument/2006/relationships/image" Target="../media/image780.png"/><Relationship Id="rId4" Type="http://schemas.openxmlformats.org/officeDocument/2006/relationships/image" Target="../media/image774.png"/><Relationship Id="rId9" Type="http://schemas.openxmlformats.org/officeDocument/2006/relationships/image" Target="../media/image779.png"/></Relationships>
</file>

<file path=ppt/slides/_rels/slide87.xml.rels><?xml version="1.0" encoding="UTF-8" standalone="yes"?>
<Relationships xmlns="http://schemas.openxmlformats.org/package/2006/relationships"><Relationship Id="rId8" Type="http://schemas.openxmlformats.org/officeDocument/2006/relationships/image" Target="../media/image696.png"/><Relationship Id="rId13" Type="http://schemas.openxmlformats.org/officeDocument/2006/relationships/image" Target="../media/image791.png"/><Relationship Id="rId3" Type="http://schemas.openxmlformats.org/officeDocument/2006/relationships/image" Target="../media/image782.png"/><Relationship Id="rId7" Type="http://schemas.openxmlformats.org/officeDocument/2006/relationships/image" Target="../media/image786.png"/><Relationship Id="rId12" Type="http://schemas.openxmlformats.org/officeDocument/2006/relationships/image" Target="../media/image790.png"/><Relationship Id="rId17" Type="http://schemas.openxmlformats.org/officeDocument/2006/relationships/image" Target="../media/image794.png"/><Relationship Id="rId2" Type="http://schemas.openxmlformats.org/officeDocument/2006/relationships/notesSlide" Target="../notesSlides/notesSlide76.xml"/><Relationship Id="rId16" Type="http://schemas.openxmlformats.org/officeDocument/2006/relationships/image" Target="../media/image793.png"/><Relationship Id="rId1" Type="http://schemas.openxmlformats.org/officeDocument/2006/relationships/slideLayout" Target="../slideLayouts/slideLayout12.xml"/><Relationship Id="rId6" Type="http://schemas.openxmlformats.org/officeDocument/2006/relationships/image" Target="../media/image785.png"/><Relationship Id="rId11" Type="http://schemas.openxmlformats.org/officeDocument/2006/relationships/image" Target="../media/image789.png"/><Relationship Id="rId5" Type="http://schemas.openxmlformats.org/officeDocument/2006/relationships/image" Target="../media/image784.png"/><Relationship Id="rId15" Type="http://schemas.openxmlformats.org/officeDocument/2006/relationships/image" Target="../media/image792.png"/><Relationship Id="rId10" Type="http://schemas.openxmlformats.org/officeDocument/2006/relationships/image" Target="../media/image788.png"/><Relationship Id="rId4" Type="http://schemas.openxmlformats.org/officeDocument/2006/relationships/image" Target="../media/image783.png"/><Relationship Id="rId9" Type="http://schemas.openxmlformats.org/officeDocument/2006/relationships/image" Target="../media/image787.png"/><Relationship Id="rId14" Type="http://schemas.openxmlformats.org/officeDocument/2006/relationships/image" Target="../media/image542.png"/></Relationships>
</file>

<file path=ppt/slides/_rels/slide88.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05.png"/><Relationship Id="rId18" Type="http://schemas.openxmlformats.org/officeDocument/2006/relationships/image" Target="../media/image810.png"/><Relationship Id="rId26" Type="http://schemas.openxmlformats.org/officeDocument/2006/relationships/image" Target="../media/image818.png"/><Relationship Id="rId3" Type="http://schemas.openxmlformats.org/officeDocument/2006/relationships/image" Target="../media/image795.png"/><Relationship Id="rId21" Type="http://schemas.openxmlformats.org/officeDocument/2006/relationships/image" Target="../media/image813.png"/><Relationship Id="rId7" Type="http://schemas.openxmlformats.org/officeDocument/2006/relationships/image" Target="../media/image799.png"/><Relationship Id="rId12" Type="http://schemas.openxmlformats.org/officeDocument/2006/relationships/image" Target="../media/image804.png"/><Relationship Id="rId17" Type="http://schemas.openxmlformats.org/officeDocument/2006/relationships/image" Target="../media/image809.png"/><Relationship Id="rId25" Type="http://schemas.openxmlformats.org/officeDocument/2006/relationships/image" Target="../media/image817.png"/><Relationship Id="rId2" Type="http://schemas.openxmlformats.org/officeDocument/2006/relationships/notesSlide" Target="../notesSlides/notesSlide77.xml"/><Relationship Id="rId16" Type="http://schemas.openxmlformats.org/officeDocument/2006/relationships/image" Target="../media/image808.png"/><Relationship Id="rId20" Type="http://schemas.openxmlformats.org/officeDocument/2006/relationships/image" Target="../media/image812.png"/><Relationship Id="rId29" Type="http://schemas.openxmlformats.org/officeDocument/2006/relationships/image" Target="../media/image821.png"/><Relationship Id="rId1" Type="http://schemas.openxmlformats.org/officeDocument/2006/relationships/slideLayout" Target="../slideLayouts/slideLayout12.xml"/><Relationship Id="rId6" Type="http://schemas.openxmlformats.org/officeDocument/2006/relationships/image" Target="../media/image798.png"/><Relationship Id="rId11" Type="http://schemas.openxmlformats.org/officeDocument/2006/relationships/image" Target="../media/image803.png"/><Relationship Id="rId24" Type="http://schemas.openxmlformats.org/officeDocument/2006/relationships/image" Target="../media/image816.png"/><Relationship Id="rId5" Type="http://schemas.openxmlformats.org/officeDocument/2006/relationships/image" Target="../media/image797.png"/><Relationship Id="rId15" Type="http://schemas.openxmlformats.org/officeDocument/2006/relationships/image" Target="../media/image807.png"/><Relationship Id="rId23" Type="http://schemas.openxmlformats.org/officeDocument/2006/relationships/image" Target="../media/image815.png"/><Relationship Id="rId28" Type="http://schemas.openxmlformats.org/officeDocument/2006/relationships/image" Target="../media/image820.png"/><Relationship Id="rId10" Type="http://schemas.openxmlformats.org/officeDocument/2006/relationships/image" Target="../media/image802.png"/><Relationship Id="rId19" Type="http://schemas.openxmlformats.org/officeDocument/2006/relationships/image" Target="../media/image811.png"/><Relationship Id="rId31" Type="http://schemas.openxmlformats.org/officeDocument/2006/relationships/image" Target="../media/image823.png"/><Relationship Id="rId4" Type="http://schemas.openxmlformats.org/officeDocument/2006/relationships/image" Target="../media/image796.png"/><Relationship Id="rId9" Type="http://schemas.openxmlformats.org/officeDocument/2006/relationships/image" Target="../media/image801.png"/><Relationship Id="rId14" Type="http://schemas.openxmlformats.org/officeDocument/2006/relationships/image" Target="../media/image806.png"/><Relationship Id="rId22" Type="http://schemas.openxmlformats.org/officeDocument/2006/relationships/image" Target="../media/image814.png"/><Relationship Id="rId27" Type="http://schemas.openxmlformats.org/officeDocument/2006/relationships/image" Target="../media/image819.png"/><Relationship Id="rId30" Type="http://schemas.openxmlformats.org/officeDocument/2006/relationships/image" Target="../media/image822.png"/></Relationships>
</file>

<file path=ppt/slides/_rels/slide89.xml.rels><?xml version="1.0" encoding="UTF-8" standalone="yes"?>
<Relationships xmlns="http://schemas.openxmlformats.org/package/2006/relationships"><Relationship Id="rId8" Type="http://schemas.openxmlformats.org/officeDocument/2006/relationships/image" Target="../media/image829.png"/><Relationship Id="rId13" Type="http://schemas.openxmlformats.org/officeDocument/2006/relationships/image" Target="../media/image834.png"/><Relationship Id="rId3" Type="http://schemas.openxmlformats.org/officeDocument/2006/relationships/image" Target="../media/image824.png"/><Relationship Id="rId7" Type="http://schemas.openxmlformats.org/officeDocument/2006/relationships/image" Target="../media/image828.png"/><Relationship Id="rId12" Type="http://schemas.openxmlformats.org/officeDocument/2006/relationships/image" Target="../media/image833.png"/><Relationship Id="rId17" Type="http://schemas.openxmlformats.org/officeDocument/2006/relationships/image" Target="../media/image838.png"/><Relationship Id="rId2" Type="http://schemas.openxmlformats.org/officeDocument/2006/relationships/notesSlide" Target="../notesSlides/notesSlide78.xml"/><Relationship Id="rId16" Type="http://schemas.openxmlformats.org/officeDocument/2006/relationships/image" Target="../media/image837.png"/><Relationship Id="rId1" Type="http://schemas.openxmlformats.org/officeDocument/2006/relationships/slideLayout" Target="../slideLayouts/slideLayout12.xml"/><Relationship Id="rId6" Type="http://schemas.openxmlformats.org/officeDocument/2006/relationships/image" Target="../media/image827.png"/><Relationship Id="rId11" Type="http://schemas.openxmlformats.org/officeDocument/2006/relationships/image" Target="../media/image832.png"/><Relationship Id="rId5" Type="http://schemas.openxmlformats.org/officeDocument/2006/relationships/image" Target="../media/image826.png"/><Relationship Id="rId15" Type="http://schemas.openxmlformats.org/officeDocument/2006/relationships/image" Target="../media/image836.png"/><Relationship Id="rId10" Type="http://schemas.openxmlformats.org/officeDocument/2006/relationships/image" Target="../media/image831.png"/><Relationship Id="rId4" Type="http://schemas.openxmlformats.org/officeDocument/2006/relationships/image" Target="../media/image825.png"/><Relationship Id="rId9" Type="http://schemas.openxmlformats.org/officeDocument/2006/relationships/image" Target="../media/image830.png"/><Relationship Id="rId14" Type="http://schemas.openxmlformats.org/officeDocument/2006/relationships/image" Target="../media/image8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8" Type="http://schemas.openxmlformats.org/officeDocument/2006/relationships/image" Target="../media/image844.png"/><Relationship Id="rId3" Type="http://schemas.openxmlformats.org/officeDocument/2006/relationships/image" Target="../media/image839.png"/><Relationship Id="rId7" Type="http://schemas.openxmlformats.org/officeDocument/2006/relationships/image" Target="../media/image843.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842.png"/><Relationship Id="rId5" Type="http://schemas.openxmlformats.org/officeDocument/2006/relationships/image" Target="../media/image841.png"/><Relationship Id="rId4" Type="http://schemas.openxmlformats.org/officeDocument/2006/relationships/image" Target="../media/image840.png"/><Relationship Id="rId9" Type="http://schemas.openxmlformats.org/officeDocument/2006/relationships/image" Target="../media/image845.png"/></Relationships>
</file>

<file path=ppt/slides/_rels/slide91.xml.rels><?xml version="1.0" encoding="UTF-8" standalone="yes"?>
<Relationships xmlns="http://schemas.openxmlformats.org/package/2006/relationships"><Relationship Id="rId8" Type="http://schemas.openxmlformats.org/officeDocument/2006/relationships/image" Target="../media/image850.png"/><Relationship Id="rId13" Type="http://schemas.openxmlformats.org/officeDocument/2006/relationships/image" Target="../media/image855.png"/><Relationship Id="rId18" Type="http://schemas.openxmlformats.org/officeDocument/2006/relationships/image" Target="../media/image860.png"/><Relationship Id="rId26" Type="http://schemas.openxmlformats.org/officeDocument/2006/relationships/image" Target="../media/image868.png"/><Relationship Id="rId3" Type="http://schemas.openxmlformats.org/officeDocument/2006/relationships/image" Target="../media/image11.png"/><Relationship Id="rId21" Type="http://schemas.openxmlformats.org/officeDocument/2006/relationships/image" Target="../media/image863.png"/><Relationship Id="rId7" Type="http://schemas.openxmlformats.org/officeDocument/2006/relationships/image" Target="../media/image849.png"/><Relationship Id="rId12" Type="http://schemas.openxmlformats.org/officeDocument/2006/relationships/image" Target="../media/image854.png"/><Relationship Id="rId17" Type="http://schemas.openxmlformats.org/officeDocument/2006/relationships/image" Target="../media/image859.png"/><Relationship Id="rId25" Type="http://schemas.openxmlformats.org/officeDocument/2006/relationships/image" Target="../media/image867.png"/><Relationship Id="rId2" Type="http://schemas.openxmlformats.org/officeDocument/2006/relationships/notesSlide" Target="../notesSlides/notesSlide80.xml"/><Relationship Id="rId16" Type="http://schemas.openxmlformats.org/officeDocument/2006/relationships/image" Target="../media/image858.png"/><Relationship Id="rId20" Type="http://schemas.openxmlformats.org/officeDocument/2006/relationships/image" Target="../media/image862.png"/><Relationship Id="rId29" Type="http://schemas.openxmlformats.org/officeDocument/2006/relationships/image" Target="../media/image845.png"/><Relationship Id="rId1" Type="http://schemas.openxmlformats.org/officeDocument/2006/relationships/slideLayout" Target="../slideLayouts/slideLayout12.xml"/><Relationship Id="rId6" Type="http://schemas.openxmlformats.org/officeDocument/2006/relationships/image" Target="../media/image848.png"/><Relationship Id="rId11" Type="http://schemas.openxmlformats.org/officeDocument/2006/relationships/image" Target="../media/image853.png"/><Relationship Id="rId24" Type="http://schemas.openxmlformats.org/officeDocument/2006/relationships/image" Target="../media/image866.png"/><Relationship Id="rId5" Type="http://schemas.openxmlformats.org/officeDocument/2006/relationships/image" Target="../media/image847.png"/><Relationship Id="rId15" Type="http://schemas.openxmlformats.org/officeDocument/2006/relationships/image" Target="../media/image857.png"/><Relationship Id="rId23" Type="http://schemas.openxmlformats.org/officeDocument/2006/relationships/image" Target="../media/image865.png"/><Relationship Id="rId28" Type="http://schemas.openxmlformats.org/officeDocument/2006/relationships/image" Target="../media/image100.png"/><Relationship Id="rId10" Type="http://schemas.openxmlformats.org/officeDocument/2006/relationships/image" Target="../media/image852.png"/><Relationship Id="rId19" Type="http://schemas.openxmlformats.org/officeDocument/2006/relationships/image" Target="../media/image861.png"/><Relationship Id="rId4" Type="http://schemas.openxmlformats.org/officeDocument/2006/relationships/image" Target="../media/image846.png"/><Relationship Id="rId9" Type="http://schemas.openxmlformats.org/officeDocument/2006/relationships/image" Target="../media/image851.png"/><Relationship Id="rId14" Type="http://schemas.openxmlformats.org/officeDocument/2006/relationships/image" Target="../media/image856.png"/><Relationship Id="rId22" Type="http://schemas.openxmlformats.org/officeDocument/2006/relationships/image" Target="../media/image864.png"/><Relationship Id="rId27" Type="http://schemas.openxmlformats.org/officeDocument/2006/relationships/image" Target="../media/image869.png"/></Relationships>
</file>

<file path=ppt/slides/_rels/slide92.xml.rels><?xml version="1.0" encoding="UTF-8" standalone="yes"?>
<Relationships xmlns="http://schemas.openxmlformats.org/package/2006/relationships"><Relationship Id="rId13" Type="http://schemas.openxmlformats.org/officeDocument/2006/relationships/image" Target="../media/image879.png"/><Relationship Id="rId18" Type="http://schemas.openxmlformats.org/officeDocument/2006/relationships/image" Target="../media/image884.png"/><Relationship Id="rId26" Type="http://schemas.openxmlformats.org/officeDocument/2006/relationships/image" Target="../media/image892.png"/><Relationship Id="rId39" Type="http://schemas.openxmlformats.org/officeDocument/2006/relationships/image" Target="../media/image905.png"/><Relationship Id="rId21" Type="http://schemas.openxmlformats.org/officeDocument/2006/relationships/image" Target="../media/image887.png"/><Relationship Id="rId34" Type="http://schemas.openxmlformats.org/officeDocument/2006/relationships/image" Target="../media/image900.png"/><Relationship Id="rId42" Type="http://schemas.openxmlformats.org/officeDocument/2006/relationships/image" Target="../media/image908.png"/><Relationship Id="rId7" Type="http://schemas.openxmlformats.org/officeDocument/2006/relationships/image" Target="../media/image873.png"/><Relationship Id="rId2" Type="http://schemas.openxmlformats.org/officeDocument/2006/relationships/notesSlide" Target="../notesSlides/notesSlide81.xml"/><Relationship Id="rId16" Type="http://schemas.openxmlformats.org/officeDocument/2006/relationships/image" Target="../media/image882.png"/><Relationship Id="rId20" Type="http://schemas.openxmlformats.org/officeDocument/2006/relationships/image" Target="../media/image886.png"/><Relationship Id="rId29" Type="http://schemas.openxmlformats.org/officeDocument/2006/relationships/image" Target="../media/image895.png"/><Relationship Id="rId41" Type="http://schemas.openxmlformats.org/officeDocument/2006/relationships/image" Target="../media/image907.png"/><Relationship Id="rId1" Type="http://schemas.openxmlformats.org/officeDocument/2006/relationships/slideLayout" Target="../slideLayouts/slideLayout12.xml"/><Relationship Id="rId6" Type="http://schemas.openxmlformats.org/officeDocument/2006/relationships/image" Target="../media/image872.png"/><Relationship Id="rId11" Type="http://schemas.openxmlformats.org/officeDocument/2006/relationships/image" Target="../media/image877.png"/><Relationship Id="rId24" Type="http://schemas.openxmlformats.org/officeDocument/2006/relationships/image" Target="../media/image890.png"/><Relationship Id="rId32" Type="http://schemas.openxmlformats.org/officeDocument/2006/relationships/image" Target="../media/image898.png"/><Relationship Id="rId37" Type="http://schemas.openxmlformats.org/officeDocument/2006/relationships/image" Target="../media/image903.png"/><Relationship Id="rId40" Type="http://schemas.openxmlformats.org/officeDocument/2006/relationships/image" Target="../media/image906.png"/><Relationship Id="rId5" Type="http://schemas.openxmlformats.org/officeDocument/2006/relationships/image" Target="../media/image871.png"/><Relationship Id="rId15" Type="http://schemas.openxmlformats.org/officeDocument/2006/relationships/image" Target="../media/image881.png"/><Relationship Id="rId23" Type="http://schemas.openxmlformats.org/officeDocument/2006/relationships/image" Target="../media/image889.png"/><Relationship Id="rId28" Type="http://schemas.openxmlformats.org/officeDocument/2006/relationships/image" Target="../media/image894.png"/><Relationship Id="rId36" Type="http://schemas.openxmlformats.org/officeDocument/2006/relationships/image" Target="../media/image902.png"/><Relationship Id="rId10" Type="http://schemas.openxmlformats.org/officeDocument/2006/relationships/image" Target="../media/image876.png"/><Relationship Id="rId19" Type="http://schemas.openxmlformats.org/officeDocument/2006/relationships/image" Target="../media/image885.png"/><Relationship Id="rId31" Type="http://schemas.openxmlformats.org/officeDocument/2006/relationships/image" Target="../media/image897.png"/><Relationship Id="rId4" Type="http://schemas.openxmlformats.org/officeDocument/2006/relationships/image" Target="../media/image846.png"/><Relationship Id="rId9" Type="http://schemas.openxmlformats.org/officeDocument/2006/relationships/image" Target="../media/image875.png"/><Relationship Id="rId14" Type="http://schemas.openxmlformats.org/officeDocument/2006/relationships/image" Target="../media/image880.png"/><Relationship Id="rId22" Type="http://schemas.openxmlformats.org/officeDocument/2006/relationships/image" Target="../media/image888.png"/><Relationship Id="rId27" Type="http://schemas.openxmlformats.org/officeDocument/2006/relationships/image" Target="../media/image893.png"/><Relationship Id="rId30" Type="http://schemas.openxmlformats.org/officeDocument/2006/relationships/image" Target="../media/image896.png"/><Relationship Id="rId35" Type="http://schemas.openxmlformats.org/officeDocument/2006/relationships/image" Target="../media/image901.png"/><Relationship Id="rId43" Type="http://schemas.openxmlformats.org/officeDocument/2006/relationships/image" Target="../media/image845.png"/><Relationship Id="rId8" Type="http://schemas.openxmlformats.org/officeDocument/2006/relationships/image" Target="../media/image874.png"/><Relationship Id="rId3" Type="http://schemas.openxmlformats.org/officeDocument/2006/relationships/image" Target="../media/image870.png"/><Relationship Id="rId12" Type="http://schemas.openxmlformats.org/officeDocument/2006/relationships/image" Target="../media/image878.png"/><Relationship Id="rId17" Type="http://schemas.openxmlformats.org/officeDocument/2006/relationships/image" Target="../media/image883.png"/><Relationship Id="rId25" Type="http://schemas.openxmlformats.org/officeDocument/2006/relationships/image" Target="../media/image891.png"/><Relationship Id="rId33" Type="http://schemas.openxmlformats.org/officeDocument/2006/relationships/image" Target="../media/image899.png"/><Relationship Id="rId38" Type="http://schemas.openxmlformats.org/officeDocument/2006/relationships/image" Target="../media/image904.png"/></Relationships>
</file>

<file path=ppt/slides/_rels/slide93.xml.rels><?xml version="1.0" encoding="UTF-8" standalone="yes"?>
<Relationships xmlns="http://schemas.openxmlformats.org/package/2006/relationships"><Relationship Id="rId8" Type="http://schemas.openxmlformats.org/officeDocument/2006/relationships/image" Target="../media/image912.png"/><Relationship Id="rId13" Type="http://schemas.openxmlformats.org/officeDocument/2006/relationships/image" Target="../media/image863.png"/><Relationship Id="rId18" Type="http://schemas.openxmlformats.org/officeDocument/2006/relationships/image" Target="../media/image919.png"/><Relationship Id="rId26" Type="http://schemas.openxmlformats.org/officeDocument/2006/relationships/image" Target="../media/image926.png"/><Relationship Id="rId3" Type="http://schemas.openxmlformats.org/officeDocument/2006/relationships/image" Target="../media/image11.png"/><Relationship Id="rId21" Type="http://schemas.openxmlformats.org/officeDocument/2006/relationships/image" Target="../media/image921.png"/><Relationship Id="rId7" Type="http://schemas.openxmlformats.org/officeDocument/2006/relationships/image" Target="../media/image911.png"/><Relationship Id="rId12" Type="http://schemas.openxmlformats.org/officeDocument/2006/relationships/image" Target="../media/image861.png"/><Relationship Id="rId17" Type="http://schemas.openxmlformats.org/officeDocument/2006/relationships/image" Target="../media/image918.png"/><Relationship Id="rId25" Type="http://schemas.openxmlformats.org/officeDocument/2006/relationships/image" Target="../media/image925.png"/><Relationship Id="rId2" Type="http://schemas.openxmlformats.org/officeDocument/2006/relationships/notesSlide" Target="../notesSlides/notesSlide82.xml"/><Relationship Id="rId16" Type="http://schemas.openxmlformats.org/officeDocument/2006/relationships/image" Target="../media/image917.png"/><Relationship Id="rId20" Type="http://schemas.openxmlformats.org/officeDocument/2006/relationships/image" Target="../media/image557.png"/><Relationship Id="rId29" Type="http://schemas.openxmlformats.org/officeDocument/2006/relationships/image" Target="../media/image929.png"/><Relationship Id="rId1" Type="http://schemas.openxmlformats.org/officeDocument/2006/relationships/slideLayout" Target="../slideLayouts/slideLayout12.xml"/><Relationship Id="rId6" Type="http://schemas.openxmlformats.org/officeDocument/2006/relationships/image" Target="../media/image910.png"/><Relationship Id="rId11" Type="http://schemas.openxmlformats.org/officeDocument/2006/relationships/image" Target="../media/image915.png"/><Relationship Id="rId24" Type="http://schemas.openxmlformats.org/officeDocument/2006/relationships/image" Target="../media/image924.png"/><Relationship Id="rId5" Type="http://schemas.openxmlformats.org/officeDocument/2006/relationships/image" Target="../media/image909.png"/><Relationship Id="rId15" Type="http://schemas.openxmlformats.org/officeDocument/2006/relationships/image" Target="../media/image916.png"/><Relationship Id="rId23" Type="http://schemas.openxmlformats.org/officeDocument/2006/relationships/image" Target="../media/image923.png"/><Relationship Id="rId28" Type="http://schemas.openxmlformats.org/officeDocument/2006/relationships/image" Target="../media/image928.png"/><Relationship Id="rId10" Type="http://schemas.openxmlformats.org/officeDocument/2006/relationships/image" Target="../media/image914.png"/><Relationship Id="rId19" Type="http://schemas.openxmlformats.org/officeDocument/2006/relationships/image" Target="../media/image920.png"/><Relationship Id="rId4" Type="http://schemas.openxmlformats.org/officeDocument/2006/relationships/image" Target="../media/image846.png"/><Relationship Id="rId9" Type="http://schemas.openxmlformats.org/officeDocument/2006/relationships/image" Target="../media/image913.png"/><Relationship Id="rId14" Type="http://schemas.openxmlformats.org/officeDocument/2006/relationships/image" Target="../media/image865.png"/><Relationship Id="rId22" Type="http://schemas.openxmlformats.org/officeDocument/2006/relationships/image" Target="../media/image922.png"/><Relationship Id="rId27" Type="http://schemas.openxmlformats.org/officeDocument/2006/relationships/image" Target="../media/image927.png"/><Relationship Id="rId30" Type="http://schemas.openxmlformats.org/officeDocument/2006/relationships/image" Target="../media/image845.png"/></Relationships>
</file>

<file path=ppt/slides/_rels/slide94.xml.rels><?xml version="1.0" encoding="UTF-8" standalone="yes"?>
<Relationships xmlns="http://schemas.openxmlformats.org/package/2006/relationships"><Relationship Id="rId13" Type="http://schemas.openxmlformats.org/officeDocument/2006/relationships/image" Target="../media/image937.png"/><Relationship Id="rId18" Type="http://schemas.openxmlformats.org/officeDocument/2006/relationships/image" Target="../media/image942.png"/><Relationship Id="rId26" Type="http://schemas.openxmlformats.org/officeDocument/2006/relationships/image" Target="../media/image949.png"/><Relationship Id="rId39" Type="http://schemas.openxmlformats.org/officeDocument/2006/relationships/image" Target="../media/image962.png"/><Relationship Id="rId21" Type="http://schemas.openxmlformats.org/officeDocument/2006/relationships/image" Target="../media/image142.png"/><Relationship Id="rId34" Type="http://schemas.openxmlformats.org/officeDocument/2006/relationships/image" Target="../media/image957.png"/><Relationship Id="rId42" Type="http://schemas.openxmlformats.org/officeDocument/2006/relationships/image" Target="../media/image965.png"/><Relationship Id="rId7" Type="http://schemas.openxmlformats.org/officeDocument/2006/relationships/image" Target="../media/image932.png"/><Relationship Id="rId2" Type="http://schemas.openxmlformats.org/officeDocument/2006/relationships/notesSlide" Target="../notesSlides/notesSlide83.xml"/><Relationship Id="rId16" Type="http://schemas.openxmlformats.org/officeDocument/2006/relationships/image" Target="../media/image940.png"/><Relationship Id="rId20" Type="http://schemas.openxmlformats.org/officeDocument/2006/relationships/image" Target="../media/image944.png"/><Relationship Id="rId29" Type="http://schemas.openxmlformats.org/officeDocument/2006/relationships/image" Target="../media/image952.png"/><Relationship Id="rId41" Type="http://schemas.openxmlformats.org/officeDocument/2006/relationships/image" Target="../media/image964.png"/><Relationship Id="rId1" Type="http://schemas.openxmlformats.org/officeDocument/2006/relationships/slideLayout" Target="../slideLayouts/slideLayout12.xml"/><Relationship Id="rId6" Type="http://schemas.openxmlformats.org/officeDocument/2006/relationships/image" Target="../media/image848.png"/><Relationship Id="rId11" Type="http://schemas.openxmlformats.org/officeDocument/2006/relationships/image" Target="../media/image935.png"/><Relationship Id="rId24" Type="http://schemas.openxmlformats.org/officeDocument/2006/relationships/image" Target="../media/image947.png"/><Relationship Id="rId32" Type="http://schemas.openxmlformats.org/officeDocument/2006/relationships/image" Target="../media/image955.png"/><Relationship Id="rId37" Type="http://schemas.openxmlformats.org/officeDocument/2006/relationships/image" Target="../media/image960.png"/><Relationship Id="rId40" Type="http://schemas.openxmlformats.org/officeDocument/2006/relationships/image" Target="../media/image963.png"/><Relationship Id="rId5" Type="http://schemas.openxmlformats.org/officeDocument/2006/relationships/image" Target="../media/image931.png"/><Relationship Id="rId15" Type="http://schemas.openxmlformats.org/officeDocument/2006/relationships/image" Target="../media/image939.png"/><Relationship Id="rId23" Type="http://schemas.openxmlformats.org/officeDocument/2006/relationships/image" Target="../media/image946.png"/><Relationship Id="rId28" Type="http://schemas.openxmlformats.org/officeDocument/2006/relationships/image" Target="../media/image951.png"/><Relationship Id="rId36" Type="http://schemas.openxmlformats.org/officeDocument/2006/relationships/image" Target="../media/image959.png"/><Relationship Id="rId10" Type="http://schemas.openxmlformats.org/officeDocument/2006/relationships/image" Target="../media/image934.png"/><Relationship Id="rId19" Type="http://schemas.openxmlformats.org/officeDocument/2006/relationships/image" Target="../media/image943.png"/><Relationship Id="rId31" Type="http://schemas.openxmlformats.org/officeDocument/2006/relationships/image" Target="../media/image954.png"/><Relationship Id="rId44" Type="http://schemas.openxmlformats.org/officeDocument/2006/relationships/image" Target="../media/image967.png"/><Relationship Id="rId4" Type="http://schemas.openxmlformats.org/officeDocument/2006/relationships/image" Target="../media/image846.png"/><Relationship Id="rId9" Type="http://schemas.openxmlformats.org/officeDocument/2006/relationships/image" Target="../media/image933.png"/><Relationship Id="rId14" Type="http://schemas.openxmlformats.org/officeDocument/2006/relationships/image" Target="../media/image938.png"/><Relationship Id="rId22" Type="http://schemas.openxmlformats.org/officeDocument/2006/relationships/image" Target="../media/image945.png"/><Relationship Id="rId27" Type="http://schemas.openxmlformats.org/officeDocument/2006/relationships/image" Target="../media/image950.png"/><Relationship Id="rId30" Type="http://schemas.openxmlformats.org/officeDocument/2006/relationships/image" Target="../media/image953.png"/><Relationship Id="rId35" Type="http://schemas.openxmlformats.org/officeDocument/2006/relationships/image" Target="../media/image958.png"/><Relationship Id="rId43" Type="http://schemas.openxmlformats.org/officeDocument/2006/relationships/image" Target="../media/image966.png"/><Relationship Id="rId8" Type="http://schemas.openxmlformats.org/officeDocument/2006/relationships/image" Target="../media/image100.png"/><Relationship Id="rId3" Type="http://schemas.openxmlformats.org/officeDocument/2006/relationships/image" Target="../media/image930.png"/><Relationship Id="rId12" Type="http://schemas.openxmlformats.org/officeDocument/2006/relationships/image" Target="../media/image936.png"/><Relationship Id="rId17" Type="http://schemas.openxmlformats.org/officeDocument/2006/relationships/image" Target="../media/image941.png"/><Relationship Id="rId25" Type="http://schemas.openxmlformats.org/officeDocument/2006/relationships/image" Target="../media/image948.png"/><Relationship Id="rId33" Type="http://schemas.openxmlformats.org/officeDocument/2006/relationships/image" Target="../media/image956.png"/><Relationship Id="rId38" Type="http://schemas.openxmlformats.org/officeDocument/2006/relationships/image" Target="../media/image961.png"/></Relationships>
</file>

<file path=ppt/slides/_rels/slide95.xml.rels><?xml version="1.0" encoding="UTF-8" standalone="yes"?>
<Relationships xmlns="http://schemas.openxmlformats.org/package/2006/relationships"><Relationship Id="rId13" Type="http://schemas.openxmlformats.org/officeDocument/2006/relationships/image" Target="../media/image976.png"/><Relationship Id="rId18" Type="http://schemas.openxmlformats.org/officeDocument/2006/relationships/image" Target="../media/image980.png"/><Relationship Id="rId26" Type="http://schemas.openxmlformats.org/officeDocument/2006/relationships/image" Target="../media/image987.png"/><Relationship Id="rId39" Type="http://schemas.openxmlformats.org/officeDocument/2006/relationships/image" Target="../media/image1000.png"/><Relationship Id="rId21" Type="http://schemas.openxmlformats.org/officeDocument/2006/relationships/image" Target="../media/image983.png"/><Relationship Id="rId34" Type="http://schemas.openxmlformats.org/officeDocument/2006/relationships/image" Target="../media/image995.png"/><Relationship Id="rId42" Type="http://schemas.openxmlformats.org/officeDocument/2006/relationships/image" Target="../media/image1003.png"/><Relationship Id="rId47" Type="http://schemas.openxmlformats.org/officeDocument/2006/relationships/image" Target="../media/image1008.png"/><Relationship Id="rId50" Type="http://schemas.openxmlformats.org/officeDocument/2006/relationships/image" Target="../media/image1011.png"/><Relationship Id="rId7" Type="http://schemas.openxmlformats.org/officeDocument/2006/relationships/image" Target="../media/image971.png"/><Relationship Id="rId2" Type="http://schemas.openxmlformats.org/officeDocument/2006/relationships/notesSlide" Target="../notesSlides/notesSlide84.xml"/><Relationship Id="rId16" Type="http://schemas.openxmlformats.org/officeDocument/2006/relationships/image" Target="../media/image493.png"/><Relationship Id="rId29" Type="http://schemas.openxmlformats.org/officeDocument/2006/relationships/image" Target="../media/image990.png"/><Relationship Id="rId11" Type="http://schemas.openxmlformats.org/officeDocument/2006/relationships/image" Target="../media/image974.png"/><Relationship Id="rId24" Type="http://schemas.openxmlformats.org/officeDocument/2006/relationships/image" Target="../media/image915.png"/><Relationship Id="rId32" Type="http://schemas.openxmlformats.org/officeDocument/2006/relationships/image" Target="../media/image993.png"/><Relationship Id="rId37" Type="http://schemas.openxmlformats.org/officeDocument/2006/relationships/image" Target="../media/image998.png"/><Relationship Id="rId40" Type="http://schemas.openxmlformats.org/officeDocument/2006/relationships/image" Target="../media/image1001.png"/><Relationship Id="rId45" Type="http://schemas.openxmlformats.org/officeDocument/2006/relationships/image" Target="../media/image1006.png"/><Relationship Id="rId53" Type="http://schemas.openxmlformats.org/officeDocument/2006/relationships/image" Target="../media/image142.png"/><Relationship Id="rId5" Type="http://schemas.openxmlformats.org/officeDocument/2006/relationships/image" Target="../media/image969.png"/><Relationship Id="rId10" Type="http://schemas.openxmlformats.org/officeDocument/2006/relationships/image" Target="../media/image973.png"/><Relationship Id="rId19" Type="http://schemas.openxmlformats.org/officeDocument/2006/relationships/image" Target="../media/image981.png"/><Relationship Id="rId31" Type="http://schemas.openxmlformats.org/officeDocument/2006/relationships/image" Target="../media/image992.png"/><Relationship Id="rId44" Type="http://schemas.openxmlformats.org/officeDocument/2006/relationships/image" Target="../media/image1005.png"/><Relationship Id="rId52" Type="http://schemas.openxmlformats.org/officeDocument/2006/relationships/image" Target="../media/image1013.png"/><Relationship Id="rId4" Type="http://schemas.openxmlformats.org/officeDocument/2006/relationships/image" Target="../media/image846.png"/><Relationship Id="rId9" Type="http://schemas.openxmlformats.org/officeDocument/2006/relationships/image" Target="../media/image966.png"/><Relationship Id="rId14" Type="http://schemas.openxmlformats.org/officeDocument/2006/relationships/image" Target="../media/image977.png"/><Relationship Id="rId22" Type="http://schemas.openxmlformats.org/officeDocument/2006/relationships/image" Target="../media/image984.png"/><Relationship Id="rId27" Type="http://schemas.openxmlformats.org/officeDocument/2006/relationships/image" Target="../media/image988.png"/><Relationship Id="rId30" Type="http://schemas.openxmlformats.org/officeDocument/2006/relationships/image" Target="../media/image991.png"/><Relationship Id="rId35" Type="http://schemas.openxmlformats.org/officeDocument/2006/relationships/image" Target="../media/image996.png"/><Relationship Id="rId43" Type="http://schemas.openxmlformats.org/officeDocument/2006/relationships/image" Target="../media/image1004.png"/><Relationship Id="rId48" Type="http://schemas.openxmlformats.org/officeDocument/2006/relationships/image" Target="../media/image1009.png"/><Relationship Id="rId8" Type="http://schemas.openxmlformats.org/officeDocument/2006/relationships/image" Target="../media/image972.png"/><Relationship Id="rId51" Type="http://schemas.openxmlformats.org/officeDocument/2006/relationships/image" Target="../media/image1012.png"/><Relationship Id="rId3" Type="http://schemas.openxmlformats.org/officeDocument/2006/relationships/image" Target="../media/image968.png"/><Relationship Id="rId12" Type="http://schemas.openxmlformats.org/officeDocument/2006/relationships/image" Target="../media/image975.png"/><Relationship Id="rId17" Type="http://schemas.openxmlformats.org/officeDocument/2006/relationships/image" Target="../media/image979.png"/><Relationship Id="rId25" Type="http://schemas.openxmlformats.org/officeDocument/2006/relationships/image" Target="../media/image986.png"/><Relationship Id="rId33" Type="http://schemas.openxmlformats.org/officeDocument/2006/relationships/image" Target="../media/image994.png"/><Relationship Id="rId38" Type="http://schemas.openxmlformats.org/officeDocument/2006/relationships/image" Target="../media/image999.png"/><Relationship Id="rId46" Type="http://schemas.openxmlformats.org/officeDocument/2006/relationships/image" Target="../media/image1007.png"/><Relationship Id="rId20" Type="http://schemas.openxmlformats.org/officeDocument/2006/relationships/image" Target="../media/image982.png"/><Relationship Id="rId41" Type="http://schemas.openxmlformats.org/officeDocument/2006/relationships/image" Target="../media/image1002.png"/><Relationship Id="rId54" Type="http://schemas.openxmlformats.org/officeDocument/2006/relationships/image" Target="../media/image1014.png"/><Relationship Id="rId1" Type="http://schemas.openxmlformats.org/officeDocument/2006/relationships/slideLayout" Target="../slideLayouts/slideLayout12.xml"/><Relationship Id="rId6" Type="http://schemas.openxmlformats.org/officeDocument/2006/relationships/image" Target="../media/image970.png"/><Relationship Id="rId15" Type="http://schemas.openxmlformats.org/officeDocument/2006/relationships/image" Target="../media/image978.png"/><Relationship Id="rId23" Type="http://schemas.openxmlformats.org/officeDocument/2006/relationships/image" Target="../media/image985.png"/><Relationship Id="rId28" Type="http://schemas.openxmlformats.org/officeDocument/2006/relationships/image" Target="../media/image989.png"/><Relationship Id="rId36" Type="http://schemas.openxmlformats.org/officeDocument/2006/relationships/image" Target="../media/image997.png"/><Relationship Id="rId49" Type="http://schemas.openxmlformats.org/officeDocument/2006/relationships/image" Target="../media/image1010.png"/></Relationships>
</file>

<file path=ppt/slides/_rels/slide96.xml.rels><?xml version="1.0" encoding="UTF-8" standalone="yes"?>
<Relationships xmlns="http://schemas.openxmlformats.org/package/2006/relationships"><Relationship Id="rId8" Type="http://schemas.openxmlformats.org/officeDocument/2006/relationships/image" Target="../media/image1019.png"/><Relationship Id="rId13" Type="http://schemas.openxmlformats.org/officeDocument/2006/relationships/image" Target="../media/image1024.png"/><Relationship Id="rId18" Type="http://schemas.openxmlformats.org/officeDocument/2006/relationships/image" Target="../media/image1028.png"/><Relationship Id="rId3" Type="http://schemas.openxmlformats.org/officeDocument/2006/relationships/image" Target="../media/image1015.png"/><Relationship Id="rId7" Type="http://schemas.openxmlformats.org/officeDocument/2006/relationships/image" Target="../media/image1018.png"/><Relationship Id="rId12" Type="http://schemas.openxmlformats.org/officeDocument/2006/relationships/image" Target="../media/image1023.png"/><Relationship Id="rId17" Type="http://schemas.openxmlformats.org/officeDocument/2006/relationships/image" Target="../media/image1027.png"/><Relationship Id="rId2" Type="http://schemas.openxmlformats.org/officeDocument/2006/relationships/notesSlide" Target="../notesSlides/notesSlide85.xml"/><Relationship Id="rId16" Type="http://schemas.openxmlformats.org/officeDocument/2006/relationships/image" Target="../media/image1026.png"/><Relationship Id="rId1" Type="http://schemas.openxmlformats.org/officeDocument/2006/relationships/slideLayout" Target="../slideLayouts/slideLayout12.xml"/><Relationship Id="rId6" Type="http://schemas.openxmlformats.org/officeDocument/2006/relationships/image" Target="../media/image1017.png"/><Relationship Id="rId11" Type="http://schemas.openxmlformats.org/officeDocument/2006/relationships/image" Target="../media/image1022.png"/><Relationship Id="rId5" Type="http://schemas.openxmlformats.org/officeDocument/2006/relationships/image" Target="../media/image1016.png"/><Relationship Id="rId15" Type="http://schemas.openxmlformats.org/officeDocument/2006/relationships/image" Target="../media/image1025.png"/><Relationship Id="rId10" Type="http://schemas.openxmlformats.org/officeDocument/2006/relationships/image" Target="../media/image1021.png"/><Relationship Id="rId19" Type="http://schemas.openxmlformats.org/officeDocument/2006/relationships/image" Target="../media/image845.png"/><Relationship Id="rId4" Type="http://schemas.openxmlformats.org/officeDocument/2006/relationships/image" Target="../media/image846.png"/><Relationship Id="rId9" Type="http://schemas.openxmlformats.org/officeDocument/2006/relationships/image" Target="../media/image1020.png"/><Relationship Id="rId14" Type="http://schemas.openxmlformats.org/officeDocument/2006/relationships/image" Target="../media/image142.png"/></Relationships>
</file>

<file path=ppt/slides/_rels/slide97.xml.rels><?xml version="1.0" encoding="UTF-8" standalone="yes"?>
<Relationships xmlns="http://schemas.openxmlformats.org/package/2006/relationships"><Relationship Id="rId13" Type="http://schemas.openxmlformats.org/officeDocument/2006/relationships/image" Target="../media/image1037.png"/><Relationship Id="rId18" Type="http://schemas.openxmlformats.org/officeDocument/2006/relationships/image" Target="../media/image1042.png"/><Relationship Id="rId26" Type="http://schemas.openxmlformats.org/officeDocument/2006/relationships/image" Target="../media/image1050.png"/><Relationship Id="rId3" Type="http://schemas.openxmlformats.org/officeDocument/2006/relationships/image" Target="../media/image11.png"/><Relationship Id="rId21" Type="http://schemas.openxmlformats.org/officeDocument/2006/relationships/image" Target="../media/image1045.png"/><Relationship Id="rId34" Type="http://schemas.openxmlformats.org/officeDocument/2006/relationships/image" Target="../media/image845.png"/><Relationship Id="rId7" Type="http://schemas.openxmlformats.org/officeDocument/2006/relationships/image" Target="../media/image1031.png"/><Relationship Id="rId12" Type="http://schemas.openxmlformats.org/officeDocument/2006/relationships/image" Target="../media/image1036.png"/><Relationship Id="rId17" Type="http://schemas.openxmlformats.org/officeDocument/2006/relationships/image" Target="../media/image1041.png"/><Relationship Id="rId25" Type="http://schemas.openxmlformats.org/officeDocument/2006/relationships/image" Target="../media/image1049.png"/><Relationship Id="rId33" Type="http://schemas.openxmlformats.org/officeDocument/2006/relationships/image" Target="../media/image1057.png"/><Relationship Id="rId2" Type="http://schemas.openxmlformats.org/officeDocument/2006/relationships/notesSlide" Target="../notesSlides/notesSlide86.xml"/><Relationship Id="rId16" Type="http://schemas.openxmlformats.org/officeDocument/2006/relationships/image" Target="../media/image1040.png"/><Relationship Id="rId20" Type="http://schemas.openxmlformats.org/officeDocument/2006/relationships/image" Target="../media/image1044.png"/><Relationship Id="rId29" Type="http://schemas.openxmlformats.org/officeDocument/2006/relationships/image" Target="../media/image1053.png"/><Relationship Id="rId1" Type="http://schemas.openxmlformats.org/officeDocument/2006/relationships/slideLayout" Target="../slideLayouts/slideLayout12.xml"/><Relationship Id="rId6" Type="http://schemas.openxmlformats.org/officeDocument/2006/relationships/image" Target="../media/image1030.png"/><Relationship Id="rId11" Type="http://schemas.openxmlformats.org/officeDocument/2006/relationships/image" Target="../media/image1035.png"/><Relationship Id="rId24" Type="http://schemas.openxmlformats.org/officeDocument/2006/relationships/image" Target="../media/image1048.png"/><Relationship Id="rId32" Type="http://schemas.openxmlformats.org/officeDocument/2006/relationships/image" Target="../media/image1056.png"/><Relationship Id="rId5" Type="http://schemas.openxmlformats.org/officeDocument/2006/relationships/image" Target="../media/image1029.png"/><Relationship Id="rId15" Type="http://schemas.openxmlformats.org/officeDocument/2006/relationships/image" Target="../media/image1039.png"/><Relationship Id="rId23" Type="http://schemas.openxmlformats.org/officeDocument/2006/relationships/image" Target="../media/image1047.png"/><Relationship Id="rId28" Type="http://schemas.openxmlformats.org/officeDocument/2006/relationships/image" Target="../media/image1052.png"/><Relationship Id="rId10" Type="http://schemas.openxmlformats.org/officeDocument/2006/relationships/image" Target="../media/image1034.png"/><Relationship Id="rId19" Type="http://schemas.openxmlformats.org/officeDocument/2006/relationships/image" Target="../media/image1043.png"/><Relationship Id="rId31" Type="http://schemas.openxmlformats.org/officeDocument/2006/relationships/image" Target="../media/image1055.png"/><Relationship Id="rId4" Type="http://schemas.openxmlformats.org/officeDocument/2006/relationships/image" Target="../media/image846.png"/><Relationship Id="rId9" Type="http://schemas.openxmlformats.org/officeDocument/2006/relationships/image" Target="../media/image1033.png"/><Relationship Id="rId14" Type="http://schemas.openxmlformats.org/officeDocument/2006/relationships/image" Target="../media/image1038.png"/><Relationship Id="rId22" Type="http://schemas.openxmlformats.org/officeDocument/2006/relationships/image" Target="../media/image1046.png"/><Relationship Id="rId27" Type="http://schemas.openxmlformats.org/officeDocument/2006/relationships/image" Target="../media/image1051.png"/><Relationship Id="rId30" Type="http://schemas.openxmlformats.org/officeDocument/2006/relationships/image" Target="../media/image1054.png"/><Relationship Id="rId8" Type="http://schemas.openxmlformats.org/officeDocument/2006/relationships/image" Target="../media/image1032.png"/></Relationships>
</file>

<file path=ppt/slides/_rels/slide98.xml.rels><?xml version="1.0" encoding="UTF-8" standalone="yes"?>
<Relationships xmlns="http://schemas.openxmlformats.org/package/2006/relationships"><Relationship Id="rId13" Type="http://schemas.openxmlformats.org/officeDocument/2006/relationships/image" Target="../media/image1064.png"/><Relationship Id="rId18" Type="http://schemas.openxmlformats.org/officeDocument/2006/relationships/image" Target="../media/image1069.png"/><Relationship Id="rId26" Type="http://schemas.openxmlformats.org/officeDocument/2006/relationships/image" Target="../media/image1077.png"/><Relationship Id="rId3" Type="http://schemas.openxmlformats.org/officeDocument/2006/relationships/image" Target="../media/image1015.png"/><Relationship Id="rId21" Type="http://schemas.openxmlformats.org/officeDocument/2006/relationships/image" Target="../media/image1072.png"/><Relationship Id="rId34" Type="http://schemas.openxmlformats.org/officeDocument/2006/relationships/image" Target="../media/image1084.png"/><Relationship Id="rId7" Type="http://schemas.openxmlformats.org/officeDocument/2006/relationships/image" Target="../media/image1059.png"/><Relationship Id="rId12" Type="http://schemas.openxmlformats.org/officeDocument/2006/relationships/image" Target="../media/image1063.png"/><Relationship Id="rId17" Type="http://schemas.openxmlformats.org/officeDocument/2006/relationships/image" Target="../media/image1068.png"/><Relationship Id="rId25" Type="http://schemas.openxmlformats.org/officeDocument/2006/relationships/image" Target="../media/image1076.png"/><Relationship Id="rId33" Type="http://schemas.openxmlformats.org/officeDocument/2006/relationships/image" Target="../media/image1083.png"/><Relationship Id="rId2" Type="http://schemas.openxmlformats.org/officeDocument/2006/relationships/notesSlide" Target="../notesSlides/notesSlide87.xml"/><Relationship Id="rId16" Type="http://schemas.openxmlformats.org/officeDocument/2006/relationships/image" Target="../media/image1067.png"/><Relationship Id="rId20" Type="http://schemas.openxmlformats.org/officeDocument/2006/relationships/image" Target="../media/image1071.png"/><Relationship Id="rId29" Type="http://schemas.openxmlformats.org/officeDocument/2006/relationships/image" Target="../media/image1079.png"/><Relationship Id="rId1" Type="http://schemas.openxmlformats.org/officeDocument/2006/relationships/slideLayout" Target="../slideLayouts/slideLayout12.xml"/><Relationship Id="rId6" Type="http://schemas.openxmlformats.org/officeDocument/2006/relationships/image" Target="../media/image1026.png"/><Relationship Id="rId11" Type="http://schemas.openxmlformats.org/officeDocument/2006/relationships/image" Target="../media/image1062.png"/><Relationship Id="rId24" Type="http://schemas.openxmlformats.org/officeDocument/2006/relationships/image" Target="../media/image1075.png"/><Relationship Id="rId32" Type="http://schemas.openxmlformats.org/officeDocument/2006/relationships/image" Target="../media/image1082.png"/><Relationship Id="rId5" Type="http://schemas.openxmlformats.org/officeDocument/2006/relationships/image" Target="../media/image1058.png"/><Relationship Id="rId15" Type="http://schemas.openxmlformats.org/officeDocument/2006/relationships/image" Target="../media/image1066.png"/><Relationship Id="rId23" Type="http://schemas.openxmlformats.org/officeDocument/2006/relationships/image" Target="../media/image1074.png"/><Relationship Id="rId28" Type="http://schemas.openxmlformats.org/officeDocument/2006/relationships/image" Target="../media/image297.png"/><Relationship Id="rId36" Type="http://schemas.openxmlformats.org/officeDocument/2006/relationships/image" Target="../media/image845.png"/><Relationship Id="rId10" Type="http://schemas.openxmlformats.org/officeDocument/2006/relationships/image" Target="../media/image330.png"/><Relationship Id="rId19" Type="http://schemas.openxmlformats.org/officeDocument/2006/relationships/image" Target="../media/image1070.png"/><Relationship Id="rId31" Type="http://schemas.openxmlformats.org/officeDocument/2006/relationships/image" Target="../media/image1081.png"/><Relationship Id="rId4" Type="http://schemas.openxmlformats.org/officeDocument/2006/relationships/image" Target="../media/image846.png"/><Relationship Id="rId9" Type="http://schemas.openxmlformats.org/officeDocument/2006/relationships/image" Target="../media/image1061.png"/><Relationship Id="rId14" Type="http://schemas.openxmlformats.org/officeDocument/2006/relationships/image" Target="../media/image1065.png"/><Relationship Id="rId22" Type="http://schemas.openxmlformats.org/officeDocument/2006/relationships/image" Target="../media/image1073.png"/><Relationship Id="rId27" Type="http://schemas.openxmlformats.org/officeDocument/2006/relationships/image" Target="../media/image1078.png"/><Relationship Id="rId30" Type="http://schemas.openxmlformats.org/officeDocument/2006/relationships/image" Target="../media/image1080.png"/><Relationship Id="rId35" Type="http://schemas.openxmlformats.org/officeDocument/2006/relationships/image" Target="../media/image1085.png"/><Relationship Id="rId8" Type="http://schemas.openxmlformats.org/officeDocument/2006/relationships/image" Target="../media/image1060.png"/></Relationships>
</file>

<file path=ppt/slides/_rels/slide99.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image" Target="../media/image1095.png"/><Relationship Id="rId18" Type="http://schemas.openxmlformats.org/officeDocument/2006/relationships/image" Target="../media/image1100.png"/><Relationship Id="rId26" Type="http://schemas.openxmlformats.org/officeDocument/2006/relationships/image" Target="../media/image1108.png"/><Relationship Id="rId3" Type="http://schemas.openxmlformats.org/officeDocument/2006/relationships/image" Target="../media/image1086.png"/><Relationship Id="rId21" Type="http://schemas.openxmlformats.org/officeDocument/2006/relationships/image" Target="../media/image1103.png"/><Relationship Id="rId7" Type="http://schemas.openxmlformats.org/officeDocument/2006/relationships/image" Target="../media/image1089.png"/><Relationship Id="rId12" Type="http://schemas.openxmlformats.org/officeDocument/2006/relationships/image" Target="../media/image1094.png"/><Relationship Id="rId17" Type="http://schemas.openxmlformats.org/officeDocument/2006/relationships/image" Target="../media/image1099.png"/><Relationship Id="rId25" Type="http://schemas.openxmlformats.org/officeDocument/2006/relationships/image" Target="../media/image1107.png"/><Relationship Id="rId2" Type="http://schemas.openxmlformats.org/officeDocument/2006/relationships/notesSlide" Target="../notesSlides/notesSlide88.xml"/><Relationship Id="rId16" Type="http://schemas.openxmlformats.org/officeDocument/2006/relationships/image" Target="../media/image1098.png"/><Relationship Id="rId20" Type="http://schemas.openxmlformats.org/officeDocument/2006/relationships/image" Target="../media/image1102.png"/><Relationship Id="rId29" Type="http://schemas.openxmlformats.org/officeDocument/2006/relationships/image" Target="../media/image1111.png"/><Relationship Id="rId1" Type="http://schemas.openxmlformats.org/officeDocument/2006/relationships/slideLayout" Target="../slideLayouts/slideLayout12.xml"/><Relationship Id="rId6" Type="http://schemas.openxmlformats.org/officeDocument/2006/relationships/image" Target="../media/image1088.png"/><Relationship Id="rId11" Type="http://schemas.openxmlformats.org/officeDocument/2006/relationships/image" Target="../media/image1093.png"/><Relationship Id="rId24" Type="http://schemas.openxmlformats.org/officeDocument/2006/relationships/image" Target="../media/image1106.png"/><Relationship Id="rId32" Type="http://schemas.openxmlformats.org/officeDocument/2006/relationships/image" Target="../media/image845.png"/><Relationship Id="rId5" Type="http://schemas.openxmlformats.org/officeDocument/2006/relationships/image" Target="../media/image1087.png"/><Relationship Id="rId15" Type="http://schemas.openxmlformats.org/officeDocument/2006/relationships/image" Target="../media/image1097.png"/><Relationship Id="rId23" Type="http://schemas.openxmlformats.org/officeDocument/2006/relationships/image" Target="../media/image1105.png"/><Relationship Id="rId28" Type="http://schemas.openxmlformats.org/officeDocument/2006/relationships/image" Target="../media/image1110.png"/><Relationship Id="rId10" Type="http://schemas.openxmlformats.org/officeDocument/2006/relationships/image" Target="../media/image1092.png"/><Relationship Id="rId19" Type="http://schemas.openxmlformats.org/officeDocument/2006/relationships/image" Target="../media/image1101.png"/><Relationship Id="rId31" Type="http://schemas.openxmlformats.org/officeDocument/2006/relationships/image" Target="../media/image1113.png"/><Relationship Id="rId4" Type="http://schemas.openxmlformats.org/officeDocument/2006/relationships/image" Target="../media/image846.png"/><Relationship Id="rId9" Type="http://schemas.openxmlformats.org/officeDocument/2006/relationships/image" Target="../media/image1091.png"/><Relationship Id="rId14" Type="http://schemas.openxmlformats.org/officeDocument/2006/relationships/image" Target="../media/image1096.png"/><Relationship Id="rId22" Type="http://schemas.openxmlformats.org/officeDocument/2006/relationships/image" Target="../media/image1104.png"/><Relationship Id="rId27" Type="http://schemas.openxmlformats.org/officeDocument/2006/relationships/image" Target="../media/image1109.png"/><Relationship Id="rId30" Type="http://schemas.openxmlformats.org/officeDocument/2006/relationships/image" Target="../media/image11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0" y="4899422"/>
            <a:ext cx="1702594" cy="2476500"/>
          </a:xfrm>
          <a:prstGeom prst="rect">
            <a:avLst/>
          </a:prstGeom>
        </p:spPr>
      </p:pic>
      <p:pic>
        <p:nvPicPr>
          <p:cNvPr id="5" name="Image 3" descr="preencoded.png"/>
          <p:cNvPicPr>
            <a:picLocks noChangeAspect="1"/>
          </p:cNvPicPr>
          <p:nvPr/>
        </p:nvPicPr>
        <p:blipFill>
          <a:blip r:embed="rId6"/>
          <a:stretch>
            <a:fillRect/>
          </a:stretch>
        </p:blipFill>
        <p:spPr>
          <a:xfrm>
            <a:off x="0" y="1006525"/>
            <a:ext cx="2778473" cy="2801840"/>
          </a:xfrm>
          <a:prstGeom prst="rect">
            <a:avLst/>
          </a:prstGeom>
        </p:spPr>
      </p:pic>
      <p:pic>
        <p:nvPicPr>
          <p:cNvPr id="6" name="Image 4" descr="preencoded.png"/>
          <p:cNvPicPr>
            <a:picLocks noChangeAspect="1"/>
          </p:cNvPicPr>
          <p:nvPr/>
        </p:nvPicPr>
        <p:blipFill>
          <a:blip r:embed="rId7"/>
          <a:stretch>
            <a:fillRect/>
          </a:stretch>
        </p:blipFill>
        <p:spPr>
          <a:xfrm>
            <a:off x="0" y="4543425"/>
            <a:ext cx="804258" cy="1671638"/>
          </a:xfrm>
          <a:prstGeom prst="rect">
            <a:avLst/>
          </a:prstGeom>
        </p:spPr>
      </p:pic>
      <p:pic>
        <p:nvPicPr>
          <p:cNvPr id="7" name="Image 5" descr="preencoded.png"/>
          <p:cNvPicPr>
            <a:picLocks noChangeAspect="1"/>
          </p:cNvPicPr>
          <p:nvPr/>
        </p:nvPicPr>
        <p:blipFill>
          <a:blip r:embed="rId8"/>
          <a:stretch>
            <a:fillRect/>
          </a:stretch>
        </p:blipFill>
        <p:spPr>
          <a:xfrm>
            <a:off x="827475" y="4543425"/>
            <a:ext cx="804258" cy="1671638"/>
          </a:xfrm>
          <a:prstGeom prst="rect">
            <a:avLst/>
          </a:prstGeom>
        </p:spPr>
      </p:pic>
      <p:pic>
        <p:nvPicPr>
          <p:cNvPr id="8" name="Image 6" descr="preencoded.png"/>
          <p:cNvPicPr>
            <a:picLocks noChangeAspect="1"/>
          </p:cNvPicPr>
          <p:nvPr/>
        </p:nvPicPr>
        <p:blipFill>
          <a:blip r:embed="rId9"/>
          <a:stretch>
            <a:fillRect/>
          </a:stretch>
        </p:blipFill>
        <p:spPr>
          <a:xfrm>
            <a:off x="1654950" y="4543425"/>
            <a:ext cx="804258" cy="1671638"/>
          </a:xfrm>
          <a:prstGeom prst="rect">
            <a:avLst/>
          </a:prstGeom>
        </p:spPr>
      </p:pic>
      <p:pic>
        <p:nvPicPr>
          <p:cNvPr id="9" name="Image 7" descr="preencoded.png"/>
          <p:cNvPicPr>
            <a:picLocks noChangeAspect="1"/>
          </p:cNvPicPr>
          <p:nvPr/>
        </p:nvPicPr>
        <p:blipFill>
          <a:blip r:embed="rId10"/>
          <a:stretch>
            <a:fillRect/>
          </a:stretch>
        </p:blipFill>
        <p:spPr>
          <a:xfrm>
            <a:off x="2482426" y="4543425"/>
            <a:ext cx="804258" cy="1671638"/>
          </a:xfrm>
          <a:prstGeom prst="rect">
            <a:avLst/>
          </a:prstGeom>
        </p:spPr>
      </p:pic>
      <p:pic>
        <p:nvPicPr>
          <p:cNvPr id="10" name="Image 8" descr="preencoded.png"/>
          <p:cNvPicPr>
            <a:picLocks noChangeAspect="1"/>
          </p:cNvPicPr>
          <p:nvPr/>
        </p:nvPicPr>
        <p:blipFill>
          <a:blip r:embed="rId11"/>
          <a:stretch>
            <a:fillRect/>
          </a:stretch>
        </p:blipFill>
        <p:spPr>
          <a:xfrm>
            <a:off x="3309900" y="4543425"/>
            <a:ext cx="804258" cy="1671638"/>
          </a:xfrm>
          <a:prstGeom prst="rect">
            <a:avLst/>
          </a:prstGeom>
        </p:spPr>
      </p:pic>
      <p:pic>
        <p:nvPicPr>
          <p:cNvPr id="11" name="Image 9" descr="preencoded.png"/>
          <p:cNvPicPr>
            <a:picLocks noChangeAspect="1"/>
          </p:cNvPicPr>
          <p:nvPr/>
        </p:nvPicPr>
        <p:blipFill>
          <a:blip r:embed="rId12"/>
          <a:stretch>
            <a:fillRect/>
          </a:stretch>
        </p:blipFill>
        <p:spPr>
          <a:xfrm>
            <a:off x="4137375" y="4543425"/>
            <a:ext cx="804258" cy="1671638"/>
          </a:xfrm>
          <a:prstGeom prst="rect">
            <a:avLst/>
          </a:prstGeom>
        </p:spPr>
      </p:pic>
      <p:pic>
        <p:nvPicPr>
          <p:cNvPr id="12" name="Image 10" descr="preencoded.png"/>
          <p:cNvPicPr>
            <a:picLocks noChangeAspect="1"/>
          </p:cNvPicPr>
          <p:nvPr/>
        </p:nvPicPr>
        <p:blipFill>
          <a:blip r:embed="rId13"/>
          <a:stretch>
            <a:fillRect/>
          </a:stretch>
        </p:blipFill>
        <p:spPr>
          <a:xfrm>
            <a:off x="4964850" y="4543425"/>
            <a:ext cx="804258" cy="1671638"/>
          </a:xfrm>
          <a:prstGeom prst="rect">
            <a:avLst/>
          </a:prstGeom>
        </p:spPr>
      </p:pic>
      <p:pic>
        <p:nvPicPr>
          <p:cNvPr id="13" name="Image 11" descr="preencoded.png"/>
          <p:cNvPicPr>
            <a:picLocks noChangeAspect="1"/>
          </p:cNvPicPr>
          <p:nvPr/>
        </p:nvPicPr>
        <p:blipFill>
          <a:blip r:embed="rId14"/>
          <a:stretch>
            <a:fillRect/>
          </a:stretch>
        </p:blipFill>
        <p:spPr>
          <a:xfrm>
            <a:off x="5792326" y="4543425"/>
            <a:ext cx="804258" cy="1671638"/>
          </a:xfrm>
          <a:prstGeom prst="rect">
            <a:avLst/>
          </a:prstGeom>
        </p:spPr>
      </p:pic>
      <p:pic>
        <p:nvPicPr>
          <p:cNvPr id="14" name="Image 12" descr="preencoded.png"/>
          <p:cNvPicPr>
            <a:picLocks noChangeAspect="1"/>
          </p:cNvPicPr>
          <p:nvPr/>
        </p:nvPicPr>
        <p:blipFill>
          <a:blip r:embed="rId15"/>
          <a:stretch>
            <a:fillRect/>
          </a:stretch>
        </p:blipFill>
        <p:spPr>
          <a:xfrm>
            <a:off x="6619801" y="4543425"/>
            <a:ext cx="804258" cy="1671638"/>
          </a:xfrm>
          <a:prstGeom prst="rect">
            <a:avLst/>
          </a:prstGeom>
        </p:spPr>
      </p:pic>
      <p:pic>
        <p:nvPicPr>
          <p:cNvPr id="15" name="Image 13" descr="preencoded.png"/>
          <p:cNvPicPr>
            <a:picLocks noChangeAspect="1"/>
          </p:cNvPicPr>
          <p:nvPr/>
        </p:nvPicPr>
        <p:blipFill>
          <a:blip r:embed="rId16"/>
          <a:stretch>
            <a:fillRect/>
          </a:stretch>
        </p:blipFill>
        <p:spPr>
          <a:xfrm>
            <a:off x="7447276" y="4543425"/>
            <a:ext cx="804258" cy="1671638"/>
          </a:xfrm>
          <a:prstGeom prst="rect">
            <a:avLst/>
          </a:prstGeom>
        </p:spPr>
      </p:pic>
      <p:pic>
        <p:nvPicPr>
          <p:cNvPr id="16" name="Image 14" descr="preencoded.png"/>
          <p:cNvPicPr>
            <a:picLocks noChangeAspect="1"/>
          </p:cNvPicPr>
          <p:nvPr/>
        </p:nvPicPr>
        <p:blipFill>
          <a:blip r:embed="rId17"/>
          <a:stretch>
            <a:fillRect/>
          </a:stretch>
        </p:blipFill>
        <p:spPr>
          <a:xfrm>
            <a:off x="8274751" y="4543425"/>
            <a:ext cx="804258" cy="1671638"/>
          </a:xfrm>
          <a:prstGeom prst="rect">
            <a:avLst/>
          </a:prstGeom>
        </p:spPr>
      </p:pic>
      <p:pic>
        <p:nvPicPr>
          <p:cNvPr id="17" name="Image 15" descr="preencoded.png"/>
          <p:cNvPicPr>
            <a:picLocks noChangeAspect="1"/>
          </p:cNvPicPr>
          <p:nvPr/>
        </p:nvPicPr>
        <p:blipFill>
          <a:blip r:embed="rId18"/>
          <a:stretch>
            <a:fillRect/>
          </a:stretch>
        </p:blipFill>
        <p:spPr>
          <a:xfrm>
            <a:off x="9102226" y="4543425"/>
            <a:ext cx="803775" cy="1671638"/>
          </a:xfrm>
          <a:prstGeom prst="rect">
            <a:avLst/>
          </a:prstGeom>
        </p:spPr>
      </p:pic>
      <p:pic>
        <p:nvPicPr>
          <p:cNvPr id="18" name="Image 16" descr="preencoded.png"/>
          <p:cNvPicPr>
            <a:picLocks noChangeAspect="1"/>
          </p:cNvPicPr>
          <p:nvPr/>
        </p:nvPicPr>
        <p:blipFill>
          <a:blip r:embed="rId19"/>
          <a:stretch>
            <a:fillRect/>
          </a:stretch>
        </p:blipFill>
        <p:spPr>
          <a:xfrm>
            <a:off x="1636812" y="2051447"/>
            <a:ext cx="6632377" cy="2755106"/>
          </a:xfrm>
          <a:prstGeom prst="rect">
            <a:avLst/>
          </a:prstGeom>
        </p:spPr>
      </p:pic>
      <p:pic>
        <p:nvPicPr>
          <p:cNvPr id="19" name="Image 17" descr="preencoded.png"/>
          <p:cNvPicPr>
            <a:picLocks noChangeAspect="1"/>
          </p:cNvPicPr>
          <p:nvPr/>
        </p:nvPicPr>
        <p:blipFill>
          <a:blip r:embed="rId20"/>
          <a:stretch>
            <a:fillRect/>
          </a:stretch>
        </p:blipFill>
        <p:spPr>
          <a:xfrm>
            <a:off x="4376441" y="2422922"/>
            <a:ext cx="348258" cy="309563"/>
          </a:xfrm>
          <a:prstGeom prst="rect">
            <a:avLst/>
          </a:prstGeom>
        </p:spPr>
      </p:pic>
      <p:pic>
        <p:nvPicPr>
          <p:cNvPr id="20" name="Image 18" descr="preencoded.png"/>
          <p:cNvPicPr>
            <a:picLocks noChangeAspect="1"/>
          </p:cNvPicPr>
          <p:nvPr/>
        </p:nvPicPr>
        <p:blipFill>
          <a:blip r:embed="rId21"/>
          <a:stretch>
            <a:fillRect/>
          </a:stretch>
        </p:blipFill>
        <p:spPr>
          <a:xfrm>
            <a:off x="4848523" y="2422922"/>
            <a:ext cx="278606" cy="309563"/>
          </a:xfrm>
          <a:prstGeom prst="rect">
            <a:avLst/>
          </a:prstGeom>
        </p:spPr>
      </p:pic>
      <p:pic>
        <p:nvPicPr>
          <p:cNvPr id="21" name="Image 19" descr="preencoded.png"/>
          <p:cNvPicPr>
            <a:picLocks noChangeAspect="1"/>
          </p:cNvPicPr>
          <p:nvPr/>
        </p:nvPicPr>
        <p:blipFill>
          <a:blip r:embed="rId22"/>
          <a:stretch>
            <a:fillRect/>
          </a:stretch>
        </p:blipFill>
        <p:spPr>
          <a:xfrm>
            <a:off x="5250954" y="2422922"/>
            <a:ext cx="278606" cy="309563"/>
          </a:xfrm>
          <a:prstGeom prst="rect">
            <a:avLst/>
          </a:prstGeom>
        </p:spPr>
      </p:pic>
      <p:pic>
        <p:nvPicPr>
          <p:cNvPr id="22" name="Image 20" descr="preencoded.png"/>
          <p:cNvPicPr>
            <a:picLocks noChangeAspect="1"/>
          </p:cNvPicPr>
          <p:nvPr/>
        </p:nvPicPr>
        <p:blipFill>
          <a:blip r:embed="rId23"/>
          <a:stretch>
            <a:fillRect/>
          </a:stretch>
        </p:blipFill>
        <p:spPr>
          <a:xfrm>
            <a:off x="3765055" y="3908822"/>
            <a:ext cx="162520" cy="247650"/>
          </a:xfrm>
          <a:prstGeom prst="rect">
            <a:avLst/>
          </a:prstGeom>
        </p:spPr>
      </p:pic>
      <p:pic>
        <p:nvPicPr>
          <p:cNvPr id="23" name="Image 21" descr="preencoded.png"/>
          <p:cNvPicPr>
            <a:picLocks noChangeAspect="1"/>
          </p:cNvPicPr>
          <p:nvPr/>
        </p:nvPicPr>
        <p:blipFill>
          <a:blip r:embed="rId24"/>
          <a:stretch>
            <a:fillRect/>
          </a:stretch>
        </p:blipFill>
        <p:spPr>
          <a:xfrm>
            <a:off x="4736306" y="3908822"/>
            <a:ext cx="185738" cy="247650"/>
          </a:xfrm>
          <a:prstGeom prst="rect">
            <a:avLst/>
          </a:prstGeom>
        </p:spPr>
      </p:pic>
      <p:pic>
        <p:nvPicPr>
          <p:cNvPr id="24" name="Image 22" descr="preencoded.png"/>
          <p:cNvPicPr>
            <a:picLocks noChangeAspect="1"/>
          </p:cNvPicPr>
          <p:nvPr/>
        </p:nvPicPr>
        <p:blipFill>
          <a:blip r:embed="rId25"/>
          <a:stretch>
            <a:fillRect/>
          </a:stretch>
        </p:blipFill>
        <p:spPr>
          <a:xfrm>
            <a:off x="5819775" y="3908822"/>
            <a:ext cx="232172" cy="247650"/>
          </a:xfrm>
          <a:prstGeom prst="rect">
            <a:avLst/>
          </a:prstGeom>
        </p:spPr>
      </p:pic>
      <p:sp>
        <p:nvSpPr>
          <p:cNvPr id="25" name="Text 0"/>
          <p:cNvSpPr/>
          <p:nvPr/>
        </p:nvSpPr>
        <p:spPr>
          <a:xfrm>
            <a:off x="1232867" y="2918222"/>
            <a:ext cx="7386430" cy="371897"/>
          </a:xfrm>
          <a:prstGeom prst="rect">
            <a:avLst/>
          </a:prstGeom>
          <a:noFill/>
          <a:ln/>
        </p:spPr>
        <p:txBody>
          <a:bodyPr wrap="square" lIns="0" tIns="0" rIns="0" bIns="0" rtlCol="0" anchor="t">
            <a:spAutoFit/>
          </a:bodyPr>
          <a:lstStyle/>
          <a:p>
            <a:pPr algn="ctr">
              <a:lnSpc>
                <a:spcPts val="2925"/>
              </a:lnSpc>
            </a:pPr>
            <a:r>
              <a:rPr lang="ko-KR" altLang="en-US" sz="2566" b="1" dirty="0">
                <a:solidFill>
                  <a:srgbClr val="1F2937"/>
                </a:solidFill>
                <a:latin typeface="Noto Serif KR" pitchFamily="34" charset="0"/>
                <a:ea typeface="Noto Serif KR" pitchFamily="34" charset="-122"/>
                <a:cs typeface="Noto Serif KR" pitchFamily="34" charset="-120"/>
              </a:rPr>
              <a:t> 미래 도시 혁신을 위한 스마트 인프라 설계 과정</a:t>
            </a:r>
            <a:endParaRPr lang="en-US" sz="2566" dirty="0"/>
          </a:p>
        </p:txBody>
      </p:sp>
      <p:sp>
        <p:nvSpPr>
          <p:cNvPr id="26" name="Text 1"/>
          <p:cNvSpPr/>
          <p:nvPr/>
        </p:nvSpPr>
        <p:spPr>
          <a:xfrm>
            <a:off x="1850023" y="3413522"/>
            <a:ext cx="6205955" cy="256480"/>
          </a:xfrm>
          <a:prstGeom prst="rect">
            <a:avLst/>
          </a:prstGeom>
          <a:noFill/>
          <a:ln/>
        </p:spPr>
        <p:txBody>
          <a:bodyPr wrap="square" lIns="0" tIns="0" rIns="0" bIns="0" rtlCol="0" anchor="t">
            <a:spAutoFit/>
          </a:bodyPr>
          <a:lstStyle/>
          <a:p>
            <a:pPr algn="ctr">
              <a:lnSpc>
                <a:spcPts val="1950"/>
              </a:lnSpc>
            </a:pPr>
            <a:r>
              <a:rPr lang="en-US" sz="1337" dirty="0">
                <a:solidFill>
                  <a:srgbClr val="4B5563"/>
                </a:solidFill>
                <a:latin typeface="Noto Sans KR" pitchFamily="34" charset="0"/>
                <a:ea typeface="Noto Sans KR" pitchFamily="34" charset="-122"/>
                <a:cs typeface="Noto Sans KR" pitchFamily="34" charset="-120"/>
              </a:rPr>
              <a:t>인공지능을 활용한 </a:t>
            </a:r>
            <a:r>
              <a:rPr lang="en-US" sz="1337" dirty="0" err="1">
                <a:solidFill>
                  <a:srgbClr val="4B5563"/>
                </a:solidFill>
                <a:latin typeface="Noto Sans KR" pitchFamily="34" charset="0"/>
                <a:ea typeface="Noto Sans KR" pitchFamily="34" charset="-122"/>
                <a:cs typeface="Noto Sans KR" pitchFamily="34" charset="-120"/>
              </a:rPr>
              <a:t>도시</a:t>
            </a:r>
            <a:r>
              <a:rPr lang="en-US" sz="1337" dirty="0">
                <a:solidFill>
                  <a:srgbClr val="4B5563"/>
                </a:solidFill>
                <a:latin typeface="Noto Sans KR" pitchFamily="34" charset="0"/>
                <a:ea typeface="Noto Sans KR" pitchFamily="34" charset="-122"/>
                <a:cs typeface="Noto Sans KR" pitchFamily="34" charset="-120"/>
              </a:rPr>
              <a:t> </a:t>
            </a:r>
            <a:r>
              <a:rPr lang="ko-KR" altLang="en-US" sz="1337" dirty="0">
                <a:solidFill>
                  <a:srgbClr val="4B5563"/>
                </a:solidFill>
                <a:latin typeface="Noto Sans KR" pitchFamily="34" charset="0"/>
                <a:ea typeface="Noto Sans KR" pitchFamily="34" charset="-122"/>
                <a:cs typeface="Noto Sans KR" pitchFamily="34" charset="-120"/>
              </a:rPr>
              <a:t>설계 </a:t>
            </a:r>
            <a:r>
              <a:rPr lang="en-US" sz="1337" dirty="0" err="1">
                <a:solidFill>
                  <a:srgbClr val="4B5563"/>
                </a:solidFill>
                <a:latin typeface="Noto Sans KR" pitchFamily="34" charset="0"/>
                <a:ea typeface="Noto Sans KR" pitchFamily="34" charset="-122"/>
                <a:cs typeface="Noto Sans KR" pitchFamily="34" charset="-120"/>
              </a:rPr>
              <a:t>솔루션</a:t>
            </a:r>
            <a:r>
              <a:rPr lang="en-US" sz="1337" dirty="0">
                <a:solidFill>
                  <a:srgbClr val="4B5563"/>
                </a:solidFill>
                <a:latin typeface="Noto Sans KR" pitchFamily="34" charset="0"/>
                <a:ea typeface="Noto Sans KR" pitchFamily="34" charset="-122"/>
                <a:cs typeface="Noto Sans KR" pitchFamily="34" charset="-120"/>
              </a:rPr>
              <a:t> 실무 훈련</a:t>
            </a:r>
            <a:endParaRPr lang="en-US" sz="1337" dirty="0"/>
          </a:p>
        </p:txBody>
      </p:sp>
      <p:sp>
        <p:nvSpPr>
          <p:cNvPr id="27" name="Text 2"/>
          <p:cNvSpPr/>
          <p:nvPr/>
        </p:nvSpPr>
        <p:spPr>
          <a:xfrm>
            <a:off x="3454718" y="4218384"/>
            <a:ext cx="783193" cy="218008"/>
          </a:xfrm>
          <a:prstGeom prst="rect">
            <a:avLst/>
          </a:prstGeom>
          <a:noFill/>
          <a:ln/>
        </p:spPr>
        <p:txBody>
          <a:bodyPr wrap="square" lIns="0" tIns="0" rIns="0" bIns="0" rtlCol="0" anchor="t">
            <a:spAutoFit/>
          </a:bodyPr>
          <a:lstStyle/>
          <a:p>
            <a:pPr algn="ctr">
              <a:lnSpc>
                <a:spcPts val="1706"/>
              </a:lnSpc>
            </a:pPr>
            <a:r>
              <a:rPr lang="en-US" sz="1024" dirty="0">
                <a:solidFill>
                  <a:srgbClr val="4B5563"/>
                </a:solidFill>
                <a:latin typeface="Noto Sans KR" pitchFamily="34" charset="0"/>
                <a:ea typeface="Noto Sans KR" pitchFamily="34" charset="-122"/>
                <a:cs typeface="Noto Sans KR" pitchFamily="34" charset="-120"/>
              </a:rPr>
              <a:t>2025-09-26</a:t>
            </a:r>
            <a:endParaRPr lang="en-US" sz="1024" dirty="0"/>
          </a:p>
        </p:txBody>
      </p:sp>
      <p:sp>
        <p:nvSpPr>
          <p:cNvPr id="28" name="Text 3"/>
          <p:cNvSpPr/>
          <p:nvPr/>
        </p:nvSpPr>
        <p:spPr>
          <a:xfrm>
            <a:off x="4412040" y="4218384"/>
            <a:ext cx="834271" cy="218008"/>
          </a:xfrm>
          <a:prstGeom prst="rect">
            <a:avLst/>
          </a:prstGeom>
          <a:noFill/>
          <a:ln/>
        </p:spPr>
        <p:txBody>
          <a:bodyPr wrap="square" lIns="0" tIns="0" rIns="0" bIns="0" rtlCol="0" anchor="t">
            <a:spAutoFit/>
          </a:bodyPr>
          <a:lstStyle/>
          <a:p>
            <a:pPr algn="ctr">
              <a:lnSpc>
                <a:spcPts val="1706"/>
              </a:lnSpc>
            </a:pPr>
            <a:r>
              <a:rPr lang="en-US" sz="1024" dirty="0">
                <a:solidFill>
                  <a:srgbClr val="4B5563"/>
                </a:solidFill>
                <a:latin typeface="Noto Sans KR" pitchFamily="34" charset="0"/>
                <a:ea typeface="Noto Sans KR" pitchFamily="34" charset="-122"/>
                <a:cs typeface="Noto Sans KR" pitchFamily="34" charset="-120"/>
              </a:rPr>
              <a:t>6일 (48시간)</a:t>
            </a:r>
            <a:endParaRPr lang="en-US" sz="1024" dirty="0"/>
          </a:p>
        </p:txBody>
      </p:sp>
      <p:sp>
        <p:nvSpPr>
          <p:cNvPr id="29" name="Text 4"/>
          <p:cNvSpPr/>
          <p:nvPr/>
        </p:nvSpPr>
        <p:spPr>
          <a:xfrm>
            <a:off x="5408057" y="4218384"/>
            <a:ext cx="1055608" cy="218008"/>
          </a:xfrm>
          <a:prstGeom prst="rect">
            <a:avLst/>
          </a:prstGeom>
          <a:noFill/>
          <a:ln/>
        </p:spPr>
        <p:txBody>
          <a:bodyPr wrap="square" lIns="0" tIns="0" rIns="0" bIns="0" rtlCol="0" anchor="t">
            <a:spAutoFit/>
          </a:bodyPr>
          <a:lstStyle/>
          <a:p>
            <a:pPr algn="ctr">
              <a:lnSpc>
                <a:spcPts val="1706"/>
              </a:lnSpc>
            </a:pPr>
            <a:r>
              <a:rPr lang="en-US" sz="1024" dirty="0">
                <a:solidFill>
                  <a:srgbClr val="4B5563"/>
                </a:solidFill>
                <a:latin typeface="Noto Sans KR" pitchFamily="34" charset="0"/>
                <a:ea typeface="Noto Sans KR" pitchFamily="34" charset="-122"/>
                <a:cs typeface="Noto Sans KR" pitchFamily="34" charset="-120"/>
              </a:rPr>
              <a:t>프로페셔널 실무</a:t>
            </a:r>
            <a:endParaRPr lang="en-US" sz="1024" dirty="0"/>
          </a:p>
        </p:txBody>
      </p:sp>
      <p:sp>
        <p:nvSpPr>
          <p:cNvPr id="30" name="Text 5"/>
          <p:cNvSpPr/>
          <p:nvPr/>
        </p:nvSpPr>
        <p:spPr>
          <a:xfrm>
            <a:off x="-495300" y="5750719"/>
            <a:ext cx="10896600" cy="218008"/>
          </a:xfrm>
          <a:prstGeom prst="rect">
            <a:avLst/>
          </a:prstGeom>
          <a:noFill/>
          <a:ln/>
        </p:spPr>
        <p:txBody>
          <a:bodyPr wrap="square" lIns="0" tIns="0" rIns="0" bIns="0" rtlCol="0" anchor="t">
            <a:spAutoFit/>
          </a:bodyPr>
          <a:lstStyle/>
          <a:p>
            <a:pPr algn="ctr">
              <a:lnSpc>
                <a:spcPts val="1706"/>
              </a:lnSpc>
            </a:pPr>
            <a:r>
              <a:rPr lang="en-US" sz="1121" dirty="0">
                <a:solidFill>
                  <a:srgbClr val="374151"/>
                </a:solidFill>
                <a:latin typeface="Noto Sans KR" pitchFamily="34" charset="0"/>
                <a:ea typeface="Noto Sans KR" pitchFamily="34" charset="-122"/>
                <a:cs typeface="Noto Sans KR" pitchFamily="34" charset="-120"/>
              </a:rPr>
              <a:t>안전한 도시를 위한 인공지능 기술 실무</a:t>
            </a:r>
            <a:endParaRPr lang="en-US" sz="112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FDCB2-B64B-7A33-6FC6-E7ABA7E736A2}"/>
            </a:ext>
          </a:extLst>
        </p:cNvPr>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3A241CCA-4DAE-8C1D-685F-C03D1ED06829}"/>
              </a:ext>
            </a:extLst>
          </p:cNvPr>
          <p:cNvSpPr>
            <a:spLocks noGrp="1"/>
          </p:cNvSpPr>
          <p:nvPr>
            <p:ph type="ftr" sz="quarter" idx="11"/>
          </p:nvPr>
        </p:nvSpPr>
        <p:spPr/>
        <p:txBody>
          <a:bodyPr/>
          <a:lstStyle/>
          <a:p>
            <a:r>
              <a:rPr lang="ko-KR" altLang="en-US"/>
              <a:t>㈜바인드소프트</a:t>
            </a:r>
            <a:endParaRPr lang="en-US" dirty="0"/>
          </a:p>
        </p:txBody>
      </p:sp>
      <p:grpSp>
        <p:nvGrpSpPr>
          <p:cNvPr id="35" name="그룹 34">
            <a:extLst>
              <a:ext uri="{FF2B5EF4-FFF2-40B4-BE49-F238E27FC236}">
                <a16:creationId xmlns:a16="http://schemas.microsoft.com/office/drawing/2014/main" id="{E1058921-81CC-9FCB-CE7E-ED59FCB9143C}"/>
              </a:ext>
            </a:extLst>
          </p:cNvPr>
          <p:cNvGrpSpPr/>
          <p:nvPr/>
        </p:nvGrpSpPr>
        <p:grpSpPr>
          <a:xfrm>
            <a:off x="549101" y="1447656"/>
            <a:ext cx="7713629" cy="758194"/>
            <a:chOff x="506862" y="2143755"/>
            <a:chExt cx="7804138" cy="777337"/>
          </a:xfrm>
        </p:grpSpPr>
        <p:sp>
          <p:nvSpPr>
            <p:cNvPr id="36" name="TextBox 35">
              <a:extLst>
                <a:ext uri="{FF2B5EF4-FFF2-40B4-BE49-F238E27FC236}">
                  <a16:creationId xmlns:a16="http://schemas.microsoft.com/office/drawing/2014/main" id="{B8C80D48-2DE2-6A15-4F98-071C9F8281F3}"/>
                </a:ext>
              </a:extLst>
            </p:cNvPr>
            <p:cNvSpPr txBox="1"/>
            <p:nvPr/>
          </p:nvSpPr>
          <p:spPr>
            <a:xfrm>
              <a:off x="1124461" y="2426287"/>
              <a:ext cx="7186539" cy="416381"/>
            </a:xfrm>
            <a:prstGeom prst="rect">
              <a:avLst/>
            </a:prstGeom>
            <a:noFill/>
          </p:spPr>
          <p:txBody>
            <a:bodyPr wrap="square" lIns="0" tIns="0" rIns="0" bIns="0" rtlCol="0" anchor="ctr" anchorCtr="0">
              <a:spAutoFit/>
            </a:bodyPr>
            <a:lstStyle/>
            <a:p>
              <a:pPr>
                <a:spcBef>
                  <a:spcPts val="867"/>
                </a:spcBef>
              </a:pPr>
              <a:r>
                <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스마트시티 구축 프로젝트 시연 및 평가</a:t>
              </a:r>
            </a:p>
          </p:txBody>
        </p:sp>
        <p:sp>
          <p:nvSpPr>
            <p:cNvPr id="37" name="TextBox 36">
              <a:extLst>
                <a:ext uri="{FF2B5EF4-FFF2-40B4-BE49-F238E27FC236}">
                  <a16:creationId xmlns:a16="http://schemas.microsoft.com/office/drawing/2014/main" id="{EB5F4622-5941-9194-80F7-58462F1D2D56}"/>
                </a:ext>
              </a:extLst>
            </p:cNvPr>
            <p:cNvSpPr txBox="1"/>
            <p:nvPr/>
          </p:nvSpPr>
          <p:spPr>
            <a:xfrm>
              <a:off x="535239" y="2143755"/>
              <a:ext cx="68" cy="173426"/>
            </a:xfrm>
            <a:prstGeom prst="rect">
              <a:avLst/>
            </a:prstGeom>
            <a:noFill/>
          </p:spPr>
          <p:txBody>
            <a:bodyPr wrap="none" lIns="0" tIns="0" rIns="0" bIns="0" rtlCol="0" anchor="ctr" anchorCtr="0">
              <a:spAutoFit/>
            </a:bodyPr>
            <a:lstStyle/>
            <a:p>
              <a:pPr>
                <a:spcBef>
                  <a:spcPts val="867"/>
                </a:spcBef>
              </a:pPr>
              <a:endParaRPr lang="ko-KR" altLang="en-US" sz="1083" spc="-65"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endParaRPr>
            </a:p>
          </p:txBody>
        </p:sp>
        <p:grpSp>
          <p:nvGrpSpPr>
            <p:cNvPr id="38" name="그룹 37">
              <a:extLst>
                <a:ext uri="{FF2B5EF4-FFF2-40B4-BE49-F238E27FC236}">
                  <a16:creationId xmlns:a16="http://schemas.microsoft.com/office/drawing/2014/main" id="{8EB88CD9-4134-E058-386F-7C40571261FE}"/>
                </a:ext>
              </a:extLst>
            </p:cNvPr>
            <p:cNvGrpSpPr/>
            <p:nvPr/>
          </p:nvGrpSpPr>
          <p:grpSpPr>
            <a:xfrm>
              <a:off x="506862" y="2356697"/>
              <a:ext cx="527077" cy="564395"/>
              <a:chOff x="2496339" y="3062826"/>
              <a:chExt cx="527077" cy="564395"/>
            </a:xfrm>
          </p:grpSpPr>
          <p:sp>
            <p:nvSpPr>
              <p:cNvPr id="39" name="사각형: 둥근 위쪽 모서리 38">
                <a:extLst>
                  <a:ext uri="{FF2B5EF4-FFF2-40B4-BE49-F238E27FC236}">
                    <a16:creationId xmlns:a16="http://schemas.microsoft.com/office/drawing/2014/main" id="{A7A97A06-27CA-FFCB-CC37-293346F5472D}"/>
                  </a:ext>
                </a:extLst>
              </p:cNvPr>
              <p:cNvSpPr/>
              <p:nvPr/>
            </p:nvSpPr>
            <p:spPr>
              <a:xfrm>
                <a:off x="2496339" y="3062826"/>
                <a:ext cx="527077" cy="564395"/>
              </a:xfrm>
              <a:prstGeom prst="round2SameRect">
                <a:avLst>
                  <a:gd name="adj1" fmla="val 6547"/>
                  <a:gd name="adj2" fmla="val 0"/>
                </a:avLst>
              </a:prstGeom>
              <a:gradFill>
                <a:gsLst>
                  <a:gs pos="0">
                    <a:srgbClr val="0987B9"/>
                  </a:gs>
                  <a:gs pos="100000">
                    <a:srgbClr val="027F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40" name="사각형: 둥근 위쪽 모서리 39">
                <a:extLst>
                  <a:ext uri="{FF2B5EF4-FFF2-40B4-BE49-F238E27FC236}">
                    <a16:creationId xmlns:a16="http://schemas.microsoft.com/office/drawing/2014/main" id="{D5E5848F-CC88-0450-5178-51E57A5B43F5}"/>
                  </a:ext>
                </a:extLst>
              </p:cNvPr>
              <p:cNvSpPr/>
              <p:nvPr/>
            </p:nvSpPr>
            <p:spPr>
              <a:xfrm flipH="1">
                <a:off x="2496339" y="3062826"/>
                <a:ext cx="527076" cy="564395"/>
              </a:xfrm>
              <a:prstGeom prst="round2SameRect">
                <a:avLst>
                  <a:gd name="adj1" fmla="val 6547"/>
                  <a:gd name="adj2" fmla="val 0"/>
                </a:avLst>
              </a:prstGeom>
              <a:gradFill flip="none" rotWithShape="1">
                <a:gsLst>
                  <a:gs pos="56000">
                    <a:schemeClr val="bg1">
                      <a:alpha val="0"/>
                    </a:schemeClr>
                  </a:gs>
                  <a:gs pos="0">
                    <a:schemeClr val="bg1">
                      <a:alpha val="4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41" name="TextBox 40">
                <a:extLst>
                  <a:ext uri="{FF2B5EF4-FFF2-40B4-BE49-F238E27FC236}">
                    <a16:creationId xmlns:a16="http://schemas.microsoft.com/office/drawing/2014/main" id="{C3DEAEA6-DDE1-6358-E253-756351BE74ED}"/>
                  </a:ext>
                </a:extLst>
              </p:cNvPr>
              <p:cNvSpPr txBox="1"/>
              <p:nvPr/>
            </p:nvSpPr>
            <p:spPr>
              <a:xfrm>
                <a:off x="2635808" y="3071517"/>
                <a:ext cx="248138" cy="547015"/>
              </a:xfrm>
              <a:prstGeom prst="rect">
                <a:avLst/>
              </a:prstGeom>
              <a:noFill/>
            </p:spPr>
            <p:txBody>
              <a:bodyPr wrap="none" lIns="0" tIns="0" rIns="0" bIns="0" rtlCol="0" anchor="ctr" anchorCtr="0">
                <a:spAutoFit/>
              </a:bodyPr>
              <a:lstStyle>
                <a:defPPr>
                  <a:defRPr lang="ko-KR"/>
                </a:defPPr>
                <a:lvl1pPr algn="ctr" latinLnBrk="0">
                  <a:spcBef>
                    <a:spcPts val="800"/>
                  </a:spcBef>
                  <a:defRPr sz="3200">
                    <a:solidFill>
                      <a:prstClr val="white"/>
                    </a:solidFill>
                    <a:latin typeface="KoPub바탕체 Bold" pitchFamily="18" charset="-127"/>
                    <a:ea typeface="KoPub바탕체 Bold" pitchFamily="18" charset="-127"/>
                  </a:defRPr>
                </a:lvl1pPr>
              </a:lstStyle>
              <a:p>
                <a:r>
                  <a:rPr lang="en-US" altLang="ko-KR" sz="3467" dirty="0">
                    <a:ln>
                      <a:solidFill>
                        <a:schemeClr val="bg1">
                          <a:alpha val="0"/>
                        </a:schemeClr>
                      </a:solidFill>
                    </a:ln>
                    <a:latin typeface="맑은 고딕" panose="020B0503020000020004" pitchFamily="50" charset="-127"/>
                    <a:ea typeface="맑은 고딕" panose="020B0503020000020004" pitchFamily="50" charset="-127"/>
                  </a:rPr>
                  <a:t>6</a:t>
                </a:r>
              </a:p>
            </p:txBody>
          </p:sp>
        </p:grpSp>
      </p:grpSp>
      <p:sp>
        <p:nvSpPr>
          <p:cNvPr id="3" name="TextBox 2">
            <a:extLst>
              <a:ext uri="{FF2B5EF4-FFF2-40B4-BE49-F238E27FC236}">
                <a16:creationId xmlns:a16="http://schemas.microsoft.com/office/drawing/2014/main" id="{636B003B-D370-F71D-36A9-20662A6013AC}"/>
              </a:ext>
            </a:extLst>
          </p:cNvPr>
          <p:cNvSpPr txBox="1"/>
          <p:nvPr/>
        </p:nvSpPr>
        <p:spPr>
          <a:xfrm>
            <a:off x="1070065" y="2981738"/>
            <a:ext cx="7319632" cy="1569660"/>
          </a:xfrm>
          <a:prstGeom prst="rect">
            <a:avLst/>
          </a:prstGeom>
          <a:noFill/>
        </p:spPr>
        <p:txBody>
          <a:bodyPr wrap="none" rtlCol="0">
            <a:spAutoFit/>
          </a:bodyPr>
          <a:lstStyle/>
          <a:p>
            <a:pPr fontAlgn="base"/>
            <a:r>
              <a:rPr lang="en-US" altLang="ko-KR" sz="2400" dirty="0"/>
              <a:t>[</a:t>
            </a:r>
            <a:r>
              <a:rPr lang="ko-KR" altLang="en-US" sz="2400" dirty="0"/>
              <a:t>실습</a:t>
            </a:r>
            <a:r>
              <a:rPr lang="en-US" altLang="ko-KR" sz="2400" dirty="0"/>
              <a:t>] </a:t>
            </a:r>
            <a:r>
              <a:rPr lang="ko-KR" altLang="en-US" sz="2400" dirty="0"/>
              <a:t>스마트시티 인프라 구축 프로젝트 시연 및 발표</a:t>
            </a:r>
          </a:p>
          <a:p>
            <a:pPr fontAlgn="base"/>
            <a:r>
              <a:rPr lang="ko-KR" altLang="en-US" sz="2400" dirty="0"/>
              <a:t> </a:t>
            </a:r>
            <a:r>
              <a:rPr lang="en-US" altLang="ko-KR" sz="2400" dirty="0"/>
              <a:t>- </a:t>
            </a:r>
            <a:r>
              <a:rPr lang="ko-KR" altLang="en-US" sz="2400" dirty="0"/>
              <a:t>프로젝트 결과물</a:t>
            </a:r>
            <a:r>
              <a:rPr lang="en-US" altLang="ko-KR" sz="2400" dirty="0"/>
              <a:t>(PPT, </a:t>
            </a:r>
            <a:r>
              <a:rPr lang="ko-KR" altLang="en-US" sz="2400" dirty="0"/>
              <a:t>대시보드</a:t>
            </a:r>
            <a:r>
              <a:rPr lang="en-US" altLang="ko-KR" sz="2400" dirty="0"/>
              <a:t>, </a:t>
            </a:r>
            <a:r>
              <a:rPr lang="ko-KR" altLang="en-US" sz="2400" dirty="0"/>
              <a:t>모델 등</a:t>
            </a:r>
            <a:r>
              <a:rPr lang="en-US" altLang="ko-KR" sz="2400" dirty="0"/>
              <a:t>) </a:t>
            </a:r>
            <a:r>
              <a:rPr lang="ko-KR" altLang="en-US" sz="2400" dirty="0"/>
              <a:t>발표 준비</a:t>
            </a:r>
          </a:p>
          <a:p>
            <a:pPr fontAlgn="base"/>
            <a:r>
              <a:rPr lang="ko-KR" altLang="en-US" sz="2400" dirty="0"/>
              <a:t> </a:t>
            </a:r>
            <a:r>
              <a:rPr lang="en-US" altLang="ko-KR" sz="2400" dirty="0"/>
              <a:t>- </a:t>
            </a:r>
            <a:r>
              <a:rPr lang="ko-KR" altLang="en-US" sz="2400" dirty="0"/>
              <a:t>성능</a:t>
            </a:r>
            <a:r>
              <a:rPr lang="en-US" altLang="ko-KR" sz="2400" dirty="0"/>
              <a:t>·UI/UX </a:t>
            </a:r>
            <a:r>
              <a:rPr lang="ko-KR" altLang="en-US" sz="2400" dirty="0"/>
              <a:t>점검 및 최종 보고 자료 구성</a:t>
            </a:r>
          </a:p>
          <a:p>
            <a:pPr fontAlgn="base"/>
            <a:r>
              <a:rPr lang="ko-KR" altLang="en-US" sz="2400" dirty="0"/>
              <a:t> </a:t>
            </a:r>
            <a:r>
              <a:rPr lang="en-US" altLang="ko-KR" sz="2400" dirty="0"/>
              <a:t>- </a:t>
            </a:r>
            <a:r>
              <a:rPr lang="ko-KR" altLang="en-US" sz="2400" dirty="0"/>
              <a:t>향후 과제</a:t>
            </a:r>
            <a:r>
              <a:rPr lang="en-US" altLang="ko-KR" sz="2400" dirty="0"/>
              <a:t>(RDI) </a:t>
            </a:r>
            <a:r>
              <a:rPr lang="ko-KR" altLang="en-US" sz="2400" dirty="0"/>
              <a:t>및 산업 적용 방안 발표 및 토론</a:t>
            </a:r>
          </a:p>
        </p:txBody>
      </p:sp>
    </p:spTree>
    <p:extLst>
      <p:ext uri="{BB962C8B-B14F-4D97-AF65-F5344CB8AC3E}">
        <p14:creationId xmlns:p14="http://schemas.microsoft.com/office/powerpoint/2010/main" val="8100905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634038"/>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185738" y="1354931"/>
            <a:ext cx="9534525" cy="1021556"/>
          </a:xfrm>
          <a:prstGeom prst="rect">
            <a:avLst/>
          </a:prstGeom>
        </p:spPr>
      </p:pic>
      <p:pic>
        <p:nvPicPr>
          <p:cNvPr id="5" name="Image 3" descr="preencoded.png"/>
          <p:cNvPicPr>
            <a:picLocks noChangeAspect="1"/>
          </p:cNvPicPr>
          <p:nvPr/>
        </p:nvPicPr>
        <p:blipFill>
          <a:blip r:embed="rId6"/>
          <a:stretch>
            <a:fillRect/>
          </a:stretch>
        </p:blipFill>
        <p:spPr>
          <a:xfrm>
            <a:off x="340519" y="1532929"/>
            <a:ext cx="139303" cy="185738"/>
          </a:xfrm>
          <a:prstGeom prst="rect">
            <a:avLst/>
          </a:prstGeom>
        </p:spPr>
      </p:pic>
      <p:pic>
        <p:nvPicPr>
          <p:cNvPr id="6" name="Image 4" descr="preencoded.png"/>
          <p:cNvPicPr>
            <a:picLocks noChangeAspect="1"/>
          </p:cNvPicPr>
          <p:nvPr/>
        </p:nvPicPr>
        <p:blipFill>
          <a:blip r:embed="rId7"/>
          <a:stretch>
            <a:fillRect/>
          </a:stretch>
        </p:blipFill>
        <p:spPr>
          <a:xfrm>
            <a:off x="185737" y="2531269"/>
            <a:ext cx="2290763" cy="2135981"/>
          </a:xfrm>
          <a:prstGeom prst="rect">
            <a:avLst/>
          </a:prstGeom>
        </p:spPr>
      </p:pic>
      <p:pic>
        <p:nvPicPr>
          <p:cNvPr id="7" name="Image 5" descr="preencoded.png"/>
          <p:cNvPicPr>
            <a:picLocks noChangeAspect="1"/>
          </p:cNvPicPr>
          <p:nvPr/>
        </p:nvPicPr>
        <p:blipFill>
          <a:blip r:embed="rId8"/>
          <a:stretch>
            <a:fillRect/>
          </a:stretch>
        </p:blipFill>
        <p:spPr>
          <a:xfrm>
            <a:off x="309563" y="2655094"/>
            <a:ext cx="116086" cy="216694"/>
          </a:xfrm>
          <a:prstGeom prst="rect">
            <a:avLst/>
          </a:prstGeom>
        </p:spPr>
      </p:pic>
      <p:pic>
        <p:nvPicPr>
          <p:cNvPr id="8" name="Image 6" descr="preencoded.png"/>
          <p:cNvPicPr>
            <a:picLocks noChangeAspect="1"/>
          </p:cNvPicPr>
          <p:nvPr/>
        </p:nvPicPr>
        <p:blipFill>
          <a:blip r:embed="rId9"/>
          <a:stretch>
            <a:fillRect/>
          </a:stretch>
        </p:blipFill>
        <p:spPr>
          <a:xfrm>
            <a:off x="309562" y="3367088"/>
            <a:ext cx="2043113" cy="742950"/>
          </a:xfrm>
          <a:prstGeom prst="rect">
            <a:avLst/>
          </a:prstGeom>
        </p:spPr>
      </p:pic>
      <p:pic>
        <p:nvPicPr>
          <p:cNvPr id="9" name="Image 7" descr="preencoded.png"/>
          <p:cNvPicPr>
            <a:picLocks noChangeAspect="1"/>
          </p:cNvPicPr>
          <p:nvPr/>
        </p:nvPicPr>
        <p:blipFill>
          <a:blip r:embed="rId10"/>
          <a:stretch>
            <a:fillRect/>
          </a:stretch>
        </p:blipFill>
        <p:spPr>
          <a:xfrm>
            <a:off x="2600325" y="2531269"/>
            <a:ext cx="2290763" cy="2135981"/>
          </a:xfrm>
          <a:prstGeom prst="rect">
            <a:avLst/>
          </a:prstGeom>
        </p:spPr>
      </p:pic>
      <p:pic>
        <p:nvPicPr>
          <p:cNvPr id="10" name="Image 8" descr="preencoded.png"/>
          <p:cNvPicPr>
            <a:picLocks noChangeAspect="1"/>
          </p:cNvPicPr>
          <p:nvPr/>
        </p:nvPicPr>
        <p:blipFill>
          <a:blip r:embed="rId8"/>
          <a:stretch>
            <a:fillRect/>
          </a:stretch>
        </p:blipFill>
        <p:spPr>
          <a:xfrm>
            <a:off x="2724150" y="2655094"/>
            <a:ext cx="116086" cy="216694"/>
          </a:xfrm>
          <a:prstGeom prst="rect">
            <a:avLst/>
          </a:prstGeom>
        </p:spPr>
      </p:pic>
      <p:pic>
        <p:nvPicPr>
          <p:cNvPr id="11" name="Image 9" descr="preencoded.png"/>
          <p:cNvPicPr>
            <a:picLocks noChangeAspect="1"/>
          </p:cNvPicPr>
          <p:nvPr/>
        </p:nvPicPr>
        <p:blipFill>
          <a:blip r:embed="rId11"/>
          <a:stretch>
            <a:fillRect/>
          </a:stretch>
        </p:blipFill>
        <p:spPr>
          <a:xfrm>
            <a:off x="2724150" y="3521869"/>
            <a:ext cx="2043113" cy="742950"/>
          </a:xfrm>
          <a:prstGeom prst="rect">
            <a:avLst/>
          </a:prstGeom>
        </p:spPr>
      </p:pic>
      <p:pic>
        <p:nvPicPr>
          <p:cNvPr id="12" name="Image 10" descr="preencoded.png"/>
          <p:cNvPicPr>
            <a:picLocks noChangeAspect="1"/>
          </p:cNvPicPr>
          <p:nvPr/>
        </p:nvPicPr>
        <p:blipFill>
          <a:blip r:embed="rId7"/>
          <a:stretch>
            <a:fillRect/>
          </a:stretch>
        </p:blipFill>
        <p:spPr>
          <a:xfrm>
            <a:off x="5014912" y="2531269"/>
            <a:ext cx="2290763" cy="2135981"/>
          </a:xfrm>
          <a:prstGeom prst="rect">
            <a:avLst/>
          </a:prstGeom>
        </p:spPr>
      </p:pic>
      <p:pic>
        <p:nvPicPr>
          <p:cNvPr id="13" name="Image 11" descr="preencoded.png"/>
          <p:cNvPicPr>
            <a:picLocks noChangeAspect="1"/>
          </p:cNvPicPr>
          <p:nvPr/>
        </p:nvPicPr>
        <p:blipFill>
          <a:blip r:embed="rId12"/>
          <a:stretch>
            <a:fillRect/>
          </a:stretch>
        </p:blipFill>
        <p:spPr>
          <a:xfrm>
            <a:off x="5138737" y="3490913"/>
            <a:ext cx="2043113" cy="742950"/>
          </a:xfrm>
          <a:prstGeom prst="rect">
            <a:avLst/>
          </a:prstGeom>
        </p:spPr>
      </p:pic>
      <p:pic>
        <p:nvPicPr>
          <p:cNvPr id="14" name="Image 12" descr="preencoded.png"/>
          <p:cNvPicPr>
            <a:picLocks noChangeAspect="1"/>
          </p:cNvPicPr>
          <p:nvPr/>
        </p:nvPicPr>
        <p:blipFill>
          <a:blip r:embed="rId7"/>
          <a:stretch>
            <a:fillRect/>
          </a:stretch>
        </p:blipFill>
        <p:spPr>
          <a:xfrm>
            <a:off x="7429500" y="2531269"/>
            <a:ext cx="2290763" cy="2135981"/>
          </a:xfrm>
          <a:prstGeom prst="rect">
            <a:avLst/>
          </a:prstGeom>
        </p:spPr>
      </p:pic>
      <p:pic>
        <p:nvPicPr>
          <p:cNvPr id="15" name="Image 13" descr="preencoded.png"/>
          <p:cNvPicPr>
            <a:picLocks noChangeAspect="1"/>
          </p:cNvPicPr>
          <p:nvPr/>
        </p:nvPicPr>
        <p:blipFill>
          <a:blip r:embed="rId13"/>
          <a:stretch>
            <a:fillRect/>
          </a:stretch>
        </p:blipFill>
        <p:spPr>
          <a:xfrm>
            <a:off x="7553325" y="2655094"/>
            <a:ext cx="193477" cy="216694"/>
          </a:xfrm>
          <a:prstGeom prst="rect">
            <a:avLst/>
          </a:prstGeom>
        </p:spPr>
      </p:pic>
      <p:pic>
        <p:nvPicPr>
          <p:cNvPr id="16" name="Image 14" descr="preencoded.png"/>
          <p:cNvPicPr>
            <a:picLocks noChangeAspect="1"/>
          </p:cNvPicPr>
          <p:nvPr/>
        </p:nvPicPr>
        <p:blipFill>
          <a:blip r:embed="rId14"/>
          <a:stretch>
            <a:fillRect/>
          </a:stretch>
        </p:blipFill>
        <p:spPr>
          <a:xfrm>
            <a:off x="7553325" y="3521869"/>
            <a:ext cx="2043113" cy="742950"/>
          </a:xfrm>
          <a:prstGeom prst="rect">
            <a:avLst/>
          </a:prstGeom>
        </p:spPr>
      </p:pic>
      <p:pic>
        <p:nvPicPr>
          <p:cNvPr id="17" name="Image 15" descr="preencoded.png"/>
          <p:cNvPicPr>
            <a:picLocks noChangeAspect="1"/>
          </p:cNvPicPr>
          <p:nvPr/>
        </p:nvPicPr>
        <p:blipFill>
          <a:blip r:embed="rId15"/>
          <a:stretch>
            <a:fillRect/>
          </a:stretch>
        </p:blipFill>
        <p:spPr>
          <a:xfrm>
            <a:off x="185738" y="4822031"/>
            <a:ext cx="9534525" cy="1269206"/>
          </a:xfrm>
          <a:prstGeom prst="rect">
            <a:avLst/>
          </a:prstGeom>
        </p:spPr>
      </p:pic>
      <p:pic>
        <p:nvPicPr>
          <p:cNvPr id="18" name="Image 16" descr="preencoded.png"/>
          <p:cNvPicPr>
            <a:picLocks noChangeAspect="1"/>
          </p:cNvPicPr>
          <p:nvPr/>
        </p:nvPicPr>
        <p:blipFill>
          <a:blip r:embed="rId16"/>
          <a:stretch>
            <a:fillRect/>
          </a:stretch>
        </p:blipFill>
        <p:spPr>
          <a:xfrm>
            <a:off x="340519" y="5000029"/>
            <a:ext cx="185738" cy="185738"/>
          </a:xfrm>
          <a:prstGeom prst="rect">
            <a:avLst/>
          </a:prstGeom>
        </p:spPr>
      </p:pic>
      <p:pic>
        <p:nvPicPr>
          <p:cNvPr id="19" name="Image 17" descr="preencoded.png"/>
          <p:cNvPicPr>
            <a:picLocks noChangeAspect="1"/>
          </p:cNvPicPr>
          <p:nvPr/>
        </p:nvPicPr>
        <p:blipFill>
          <a:blip r:embed="rId17"/>
          <a:stretch>
            <a:fillRect/>
          </a:stretch>
        </p:blipFill>
        <p:spPr>
          <a:xfrm>
            <a:off x="340519" y="5317331"/>
            <a:ext cx="4519613" cy="619125"/>
          </a:xfrm>
          <a:prstGeom prst="rect">
            <a:avLst/>
          </a:prstGeom>
        </p:spPr>
      </p:pic>
      <p:pic>
        <p:nvPicPr>
          <p:cNvPr id="20" name="Image 18" descr="preencoded.png"/>
          <p:cNvPicPr>
            <a:picLocks noChangeAspect="1"/>
          </p:cNvPicPr>
          <p:nvPr/>
        </p:nvPicPr>
        <p:blipFill>
          <a:blip r:embed="rId18"/>
          <a:stretch>
            <a:fillRect/>
          </a:stretch>
        </p:blipFill>
        <p:spPr>
          <a:xfrm>
            <a:off x="464344" y="5464373"/>
            <a:ext cx="123825" cy="123825"/>
          </a:xfrm>
          <a:prstGeom prst="rect">
            <a:avLst/>
          </a:prstGeom>
        </p:spPr>
      </p:pic>
      <p:pic>
        <p:nvPicPr>
          <p:cNvPr id="21" name="Image 19" descr="preencoded.png"/>
          <p:cNvPicPr>
            <a:picLocks noChangeAspect="1"/>
          </p:cNvPicPr>
          <p:nvPr/>
        </p:nvPicPr>
        <p:blipFill>
          <a:blip r:embed="rId19"/>
          <a:stretch>
            <a:fillRect/>
          </a:stretch>
        </p:blipFill>
        <p:spPr>
          <a:xfrm>
            <a:off x="5045869" y="5317331"/>
            <a:ext cx="4519613" cy="619125"/>
          </a:xfrm>
          <a:prstGeom prst="rect">
            <a:avLst/>
          </a:prstGeom>
        </p:spPr>
      </p:pic>
      <p:pic>
        <p:nvPicPr>
          <p:cNvPr id="22" name="Image 20" descr="preencoded.png"/>
          <p:cNvPicPr>
            <a:picLocks noChangeAspect="1"/>
          </p:cNvPicPr>
          <p:nvPr/>
        </p:nvPicPr>
        <p:blipFill>
          <a:blip r:embed="rId20"/>
          <a:stretch>
            <a:fillRect/>
          </a:stretch>
        </p:blipFill>
        <p:spPr>
          <a:xfrm>
            <a:off x="5169694" y="5464373"/>
            <a:ext cx="92869" cy="123825"/>
          </a:xfrm>
          <a:prstGeom prst="rect">
            <a:avLst/>
          </a:prstGeom>
        </p:spPr>
      </p:pic>
      <p:pic>
        <p:nvPicPr>
          <p:cNvPr id="23" name="Image 21" descr="preencoded.png"/>
          <p:cNvPicPr>
            <a:picLocks noChangeAspect="1"/>
          </p:cNvPicPr>
          <p:nvPr/>
        </p:nvPicPr>
        <p:blipFill>
          <a:blip r:embed="rId21"/>
          <a:stretch>
            <a:fillRect/>
          </a:stretch>
        </p:blipFill>
        <p:spPr>
          <a:xfrm>
            <a:off x="0" y="6215062"/>
            <a:ext cx="9906000" cy="61913"/>
          </a:xfrm>
          <a:prstGeom prst="rect">
            <a:avLst/>
          </a:prstGeom>
        </p:spPr>
      </p:pic>
      <p:sp>
        <p:nvSpPr>
          <p:cNvPr id="24"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CNN 활성화 함수의 역할과 비교</a:t>
            </a:r>
            <a:endParaRPr lang="en-US" sz="1828" dirty="0"/>
          </a:p>
        </p:txBody>
      </p:sp>
      <p:sp>
        <p:nvSpPr>
          <p:cNvPr id="25" name="Text 1"/>
          <p:cNvSpPr/>
          <p:nvPr/>
        </p:nvSpPr>
        <p:spPr>
          <a:xfrm>
            <a:off x="541734" y="1509713"/>
            <a:ext cx="9224963"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활성화 함수의 역할</a:t>
            </a:r>
            <a:endParaRPr lang="en-US" sz="1463" dirty="0"/>
          </a:p>
        </p:txBody>
      </p:sp>
      <p:sp>
        <p:nvSpPr>
          <p:cNvPr id="26" name="Text 2"/>
          <p:cNvSpPr/>
          <p:nvPr/>
        </p:nvSpPr>
        <p:spPr>
          <a:xfrm>
            <a:off x="340519" y="1850231"/>
            <a:ext cx="9224963"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신경망에서 활성화 함수는 입력 신호에 </a:t>
            </a:r>
            <a:r>
              <a:rPr lang="en-US" sz="975" b="1" dirty="0">
                <a:solidFill>
                  <a:srgbClr val="374151"/>
                </a:solidFill>
                <a:latin typeface="Roboto" pitchFamily="34" charset="0"/>
                <a:ea typeface="Roboto" pitchFamily="34" charset="-122"/>
                <a:cs typeface="Roboto" pitchFamily="34" charset="-120"/>
              </a:rPr>
              <a:t>비선형성을 부여</a:t>
            </a:r>
            <a:r>
              <a:rPr lang="en-US" sz="975" dirty="0">
                <a:solidFill>
                  <a:srgbClr val="374151"/>
                </a:solidFill>
                <a:latin typeface="Roboto" pitchFamily="34" charset="0"/>
                <a:ea typeface="Roboto" pitchFamily="34" charset="-122"/>
                <a:cs typeface="Roboto" pitchFamily="34" charset="-120"/>
              </a:rPr>
              <a:t>하여 모델이 복잡한 함수를 근사할 수 있게 해줍니다. HPE 기사에 따르면 </a:t>
            </a:r>
            <a:r>
              <a:rPr lang="en-US" sz="975" b="1" dirty="0">
                <a:solidFill>
                  <a:srgbClr val="374151"/>
                </a:solidFill>
                <a:latin typeface="Roboto" pitchFamily="34" charset="0"/>
                <a:ea typeface="Roboto" pitchFamily="34" charset="-122"/>
                <a:cs typeface="Roboto" pitchFamily="34" charset="-120"/>
              </a:rPr>
              <a:t>CNN의 합성곱 층 뒤에는 ReLU와 같은 비선형 활성화 함수가 적용되어 특징 맵을 비선형적으로 변환</a:t>
            </a:r>
            <a:r>
              <a:rPr lang="en-US" sz="975" dirty="0">
                <a:solidFill>
                  <a:srgbClr val="374151"/>
                </a:solidFill>
                <a:latin typeface="Roboto" pitchFamily="34" charset="0"/>
                <a:ea typeface="Roboto" pitchFamily="34" charset="-122"/>
                <a:cs typeface="Roboto" pitchFamily="34" charset="-120"/>
              </a:rPr>
              <a:t>하며, 이를 통해 심층 신경망이 다양한 패턴을 학습할 수 있습니다.</a:t>
            </a:r>
            <a:endParaRPr lang="en-US" sz="975" dirty="0"/>
          </a:p>
        </p:txBody>
      </p:sp>
      <p:sp>
        <p:nvSpPr>
          <p:cNvPr id="27" name="Text 3"/>
          <p:cNvSpPr/>
          <p:nvPr/>
        </p:nvSpPr>
        <p:spPr>
          <a:xfrm>
            <a:off x="487561" y="2670572"/>
            <a:ext cx="36218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ReLU</a:t>
            </a:r>
            <a:endParaRPr lang="en-US" sz="975" dirty="0"/>
          </a:p>
        </p:txBody>
      </p:sp>
      <p:sp>
        <p:nvSpPr>
          <p:cNvPr id="28" name="Text 4"/>
          <p:cNvSpPr/>
          <p:nvPr/>
        </p:nvSpPr>
        <p:spPr>
          <a:xfrm>
            <a:off x="309562" y="2964656"/>
            <a:ext cx="2043113"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입력이 0보다 크면 그대로 출력하고, 0 이하이면 0을 반환하는 단순한 함수입니다.</a:t>
            </a:r>
            <a:endParaRPr lang="en-US" sz="853" dirty="0"/>
          </a:p>
        </p:txBody>
      </p:sp>
      <p:sp>
        <p:nvSpPr>
          <p:cNvPr id="29" name="Text 5"/>
          <p:cNvSpPr/>
          <p:nvPr/>
        </p:nvSpPr>
        <p:spPr>
          <a:xfrm>
            <a:off x="371475" y="4171950"/>
            <a:ext cx="1235154" cy="185738"/>
          </a:xfrm>
          <a:prstGeom prst="rect">
            <a:avLst/>
          </a:prstGeom>
          <a:noFill/>
          <a:ln/>
        </p:spPr>
        <p:txBody>
          <a:bodyPr wrap="square" lIns="0" tIns="0" rIns="0" bIns="0" rtlCol="0" anchor="t"/>
          <a:lstStyle/>
          <a:p>
            <a:pPr>
              <a:lnSpc>
                <a:spcPts val="975"/>
              </a:lnSpc>
            </a:pPr>
            <a:r>
              <a:rPr lang="en-US" sz="731" dirty="0">
                <a:solidFill>
                  <a:srgbClr val="166534"/>
                </a:solidFill>
                <a:highlight>
                  <a:srgbClr val="DCFCE7"/>
                </a:highlight>
                <a:latin typeface="Roboto" pitchFamily="34" charset="0"/>
                <a:ea typeface="Roboto" pitchFamily="34" charset="-122"/>
                <a:cs typeface="Roboto" pitchFamily="34" charset="-120"/>
              </a:rPr>
              <a:t>기울기 소실 문제 완화</a:t>
            </a:r>
            <a:endParaRPr lang="en-US" sz="731" dirty="0"/>
          </a:p>
        </p:txBody>
      </p:sp>
      <p:sp>
        <p:nvSpPr>
          <p:cNvPr id="30" name="Text 6"/>
          <p:cNvSpPr/>
          <p:nvPr/>
        </p:nvSpPr>
        <p:spPr>
          <a:xfrm>
            <a:off x="1454944" y="4171950"/>
            <a:ext cx="622221" cy="185738"/>
          </a:xfrm>
          <a:prstGeom prst="rect">
            <a:avLst/>
          </a:prstGeom>
          <a:noFill/>
          <a:ln/>
        </p:spPr>
        <p:txBody>
          <a:bodyPr wrap="square" lIns="0" tIns="0" rIns="0" bIns="0" rtlCol="0" anchor="t"/>
          <a:lstStyle/>
          <a:p>
            <a:pPr>
              <a:lnSpc>
                <a:spcPts val="975"/>
              </a:lnSpc>
            </a:pPr>
            <a:r>
              <a:rPr lang="ko-KR" altLang="en-US" sz="731">
                <a:solidFill>
                  <a:srgbClr val="1E40AF"/>
                </a:solidFill>
                <a:highlight>
                  <a:srgbClr val="DBEAFE"/>
                </a:highlight>
                <a:latin typeface="Roboto" pitchFamily="34" charset="0"/>
                <a:ea typeface="Roboto" pitchFamily="34" charset="-122"/>
                <a:cs typeface="Roboto" pitchFamily="34" charset="-120"/>
              </a:rPr>
              <a:t>계산</a:t>
            </a:r>
            <a:r>
              <a:rPr lang="en-US" sz="731">
                <a:solidFill>
                  <a:srgbClr val="1E40AF"/>
                </a:solidFill>
                <a:highlight>
                  <a:srgbClr val="DBEAFE"/>
                </a:highlight>
                <a:latin typeface="Roboto" pitchFamily="34" charset="0"/>
                <a:ea typeface="Roboto" pitchFamily="34" charset="-122"/>
                <a:cs typeface="Roboto" pitchFamily="34" charset="-120"/>
              </a:rPr>
              <a:t> </a:t>
            </a:r>
            <a:r>
              <a:rPr lang="en-US" sz="731" dirty="0">
                <a:solidFill>
                  <a:srgbClr val="1E40AF"/>
                </a:solidFill>
                <a:highlight>
                  <a:srgbClr val="DBEAFE"/>
                </a:highlight>
                <a:latin typeface="Roboto" pitchFamily="34" charset="0"/>
                <a:ea typeface="Roboto" pitchFamily="34" charset="-122"/>
                <a:cs typeface="Roboto" pitchFamily="34" charset="-120"/>
              </a:rPr>
              <a:t>간단</a:t>
            </a:r>
            <a:endParaRPr lang="en-US" sz="731" dirty="0"/>
          </a:p>
        </p:txBody>
      </p:sp>
      <p:sp>
        <p:nvSpPr>
          <p:cNvPr id="31" name="Text 7"/>
          <p:cNvSpPr/>
          <p:nvPr/>
        </p:nvSpPr>
        <p:spPr>
          <a:xfrm>
            <a:off x="2902149" y="2670572"/>
            <a:ext cx="80795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Leaky ReLU</a:t>
            </a:r>
            <a:endParaRPr lang="en-US" sz="975" dirty="0"/>
          </a:p>
        </p:txBody>
      </p:sp>
      <p:sp>
        <p:nvSpPr>
          <p:cNvPr id="32" name="Text 8"/>
          <p:cNvSpPr/>
          <p:nvPr/>
        </p:nvSpPr>
        <p:spPr>
          <a:xfrm>
            <a:off x="2724150" y="2964656"/>
            <a:ext cx="2043113"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ReLU의 변형으로, 0 이하의 입력에 대해 작은 기울기를 유지해 죽은 뉴런 문제를 줄입니다.</a:t>
            </a:r>
            <a:endParaRPr lang="en-US" sz="853" dirty="0"/>
          </a:p>
        </p:txBody>
      </p:sp>
      <p:sp>
        <p:nvSpPr>
          <p:cNvPr id="33" name="Text 9"/>
          <p:cNvSpPr/>
          <p:nvPr/>
        </p:nvSpPr>
        <p:spPr>
          <a:xfrm>
            <a:off x="2786063" y="4326731"/>
            <a:ext cx="872966" cy="185738"/>
          </a:xfrm>
          <a:prstGeom prst="rect">
            <a:avLst/>
          </a:prstGeom>
          <a:noFill/>
          <a:ln/>
        </p:spPr>
        <p:txBody>
          <a:bodyPr wrap="square" lIns="0" tIns="0" rIns="0" bIns="0" rtlCol="0" anchor="t"/>
          <a:lstStyle/>
          <a:p>
            <a:pPr>
              <a:lnSpc>
                <a:spcPts val="975"/>
              </a:lnSpc>
            </a:pPr>
            <a:r>
              <a:rPr lang="en-US" sz="731" dirty="0">
                <a:solidFill>
                  <a:srgbClr val="166534"/>
                </a:solidFill>
                <a:highlight>
                  <a:srgbClr val="DCFCE7"/>
                </a:highlight>
                <a:latin typeface="Roboto" pitchFamily="34" charset="0"/>
                <a:ea typeface="Roboto" pitchFamily="34" charset="-122"/>
                <a:cs typeface="Roboto" pitchFamily="34" charset="-120"/>
              </a:rPr>
              <a:t>죽은 뉴런 방지</a:t>
            </a:r>
            <a:endParaRPr lang="en-US" sz="731" dirty="0"/>
          </a:p>
        </p:txBody>
      </p:sp>
      <p:sp>
        <p:nvSpPr>
          <p:cNvPr id="34" name="Text 10"/>
          <p:cNvSpPr/>
          <p:nvPr/>
        </p:nvSpPr>
        <p:spPr>
          <a:xfrm>
            <a:off x="3567708" y="4326731"/>
            <a:ext cx="650081" cy="185738"/>
          </a:xfrm>
          <a:prstGeom prst="rect">
            <a:avLst/>
          </a:prstGeom>
          <a:noFill/>
          <a:ln/>
        </p:spPr>
        <p:txBody>
          <a:bodyPr wrap="square" lIns="0" tIns="0" rIns="0" bIns="0" rtlCol="0" anchor="t"/>
          <a:lstStyle/>
          <a:p>
            <a:pPr>
              <a:lnSpc>
                <a:spcPts val="975"/>
              </a:lnSpc>
            </a:pPr>
            <a:r>
              <a:rPr lang="en-US" sz="731" dirty="0">
                <a:solidFill>
                  <a:srgbClr val="1E40AF"/>
                </a:solidFill>
                <a:highlight>
                  <a:srgbClr val="DBEAFE"/>
                </a:highlight>
                <a:latin typeface="Roboto" pitchFamily="34" charset="0"/>
                <a:ea typeface="Roboto" pitchFamily="34" charset="-122"/>
                <a:cs typeface="Roboto" pitchFamily="34" charset="-120"/>
              </a:rPr>
              <a:t>ReLU 개선</a:t>
            </a:r>
            <a:endParaRPr lang="en-US" sz="731" dirty="0"/>
          </a:p>
        </p:txBody>
      </p:sp>
      <p:sp>
        <p:nvSpPr>
          <p:cNvPr id="35" name="Text 11"/>
          <p:cNvSpPr/>
          <p:nvPr/>
        </p:nvSpPr>
        <p:spPr>
          <a:xfrm>
            <a:off x="5200650" y="2655094"/>
            <a:ext cx="937974"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Sigmoid/Tanh</a:t>
            </a:r>
            <a:endParaRPr lang="en-US" sz="975" dirty="0"/>
          </a:p>
        </p:txBody>
      </p:sp>
      <p:sp>
        <p:nvSpPr>
          <p:cNvPr id="36" name="Text 12"/>
          <p:cNvSpPr/>
          <p:nvPr/>
        </p:nvSpPr>
        <p:spPr>
          <a:xfrm>
            <a:off x="5138737" y="2933700"/>
            <a:ext cx="2043113"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값을 (0,1) 또는 (‑1,1) 범위로 압축하여 확률 출력에 적합하지만, 기울기 소실 문제로 인해 깊은 네트워크에는 적합하지 않습니다.</a:t>
            </a:r>
            <a:endParaRPr lang="en-US" sz="853" dirty="0"/>
          </a:p>
        </p:txBody>
      </p:sp>
      <p:sp>
        <p:nvSpPr>
          <p:cNvPr id="37" name="Text 13"/>
          <p:cNvSpPr/>
          <p:nvPr/>
        </p:nvSpPr>
        <p:spPr>
          <a:xfrm>
            <a:off x="5200650" y="4295775"/>
            <a:ext cx="733663" cy="185738"/>
          </a:xfrm>
          <a:prstGeom prst="rect">
            <a:avLst/>
          </a:prstGeom>
          <a:noFill/>
          <a:ln/>
        </p:spPr>
        <p:txBody>
          <a:bodyPr wrap="square" lIns="0" tIns="0" rIns="0" bIns="0" rtlCol="0" anchor="t"/>
          <a:lstStyle/>
          <a:p>
            <a:pPr>
              <a:lnSpc>
                <a:spcPts val="975"/>
              </a:lnSpc>
            </a:pPr>
            <a:r>
              <a:rPr lang="en-US" sz="731" dirty="0">
                <a:solidFill>
                  <a:srgbClr val="991B1B"/>
                </a:solidFill>
                <a:highlight>
                  <a:srgbClr val="FEE2E2"/>
                </a:highlight>
                <a:latin typeface="Roboto" pitchFamily="34" charset="0"/>
                <a:ea typeface="Roboto" pitchFamily="34" charset="-122"/>
                <a:cs typeface="Roboto" pitchFamily="34" charset="-120"/>
              </a:rPr>
              <a:t>기울기 소실</a:t>
            </a:r>
            <a:endParaRPr lang="en-US" sz="731" dirty="0"/>
          </a:p>
        </p:txBody>
      </p:sp>
      <p:sp>
        <p:nvSpPr>
          <p:cNvPr id="38" name="Text 14"/>
          <p:cNvSpPr/>
          <p:nvPr/>
        </p:nvSpPr>
        <p:spPr>
          <a:xfrm>
            <a:off x="5866209" y="4295775"/>
            <a:ext cx="622221" cy="185738"/>
          </a:xfrm>
          <a:prstGeom prst="rect">
            <a:avLst/>
          </a:prstGeom>
          <a:noFill/>
          <a:ln/>
        </p:spPr>
        <p:txBody>
          <a:bodyPr wrap="square" lIns="0" tIns="0" rIns="0" bIns="0" rtlCol="0" anchor="t"/>
          <a:lstStyle/>
          <a:p>
            <a:pPr>
              <a:lnSpc>
                <a:spcPts val="975"/>
              </a:lnSpc>
            </a:pPr>
            <a:r>
              <a:rPr lang="en-US" sz="731" dirty="0">
                <a:solidFill>
                  <a:srgbClr val="6B21A8"/>
                </a:solidFill>
                <a:highlight>
                  <a:srgbClr val="F3E8FF"/>
                </a:highlight>
                <a:latin typeface="Roboto" pitchFamily="34" charset="0"/>
                <a:ea typeface="Roboto" pitchFamily="34" charset="-122"/>
                <a:cs typeface="Roboto" pitchFamily="34" charset="-120"/>
              </a:rPr>
              <a:t>출력 제한</a:t>
            </a:r>
            <a:endParaRPr lang="en-US" sz="731" dirty="0"/>
          </a:p>
        </p:txBody>
      </p:sp>
      <p:sp>
        <p:nvSpPr>
          <p:cNvPr id="39" name="Text 15"/>
          <p:cNvSpPr/>
          <p:nvPr/>
        </p:nvSpPr>
        <p:spPr>
          <a:xfrm>
            <a:off x="7808714" y="2670572"/>
            <a:ext cx="82653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Swish/GELU</a:t>
            </a:r>
            <a:endParaRPr lang="en-US" sz="975" dirty="0"/>
          </a:p>
        </p:txBody>
      </p:sp>
      <p:sp>
        <p:nvSpPr>
          <p:cNvPr id="40" name="Text 16"/>
          <p:cNvSpPr/>
          <p:nvPr/>
        </p:nvSpPr>
        <p:spPr>
          <a:xfrm>
            <a:off x="7553325" y="2964656"/>
            <a:ext cx="2043113"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최근 연구에서 제안된 활성화 함수로, ReLU보다 매끄러운 곡선을 제공하여 성능 향상에 기여합니다.</a:t>
            </a:r>
            <a:endParaRPr lang="en-US" sz="853" dirty="0"/>
          </a:p>
        </p:txBody>
      </p:sp>
      <p:sp>
        <p:nvSpPr>
          <p:cNvPr id="41" name="Text 17"/>
          <p:cNvSpPr/>
          <p:nvPr/>
        </p:nvSpPr>
        <p:spPr>
          <a:xfrm>
            <a:off x="7615237" y="4326731"/>
            <a:ext cx="845106" cy="185738"/>
          </a:xfrm>
          <a:prstGeom prst="rect">
            <a:avLst/>
          </a:prstGeom>
          <a:noFill/>
          <a:ln/>
        </p:spPr>
        <p:txBody>
          <a:bodyPr wrap="square" lIns="0" tIns="0" rIns="0" bIns="0" rtlCol="0" anchor="t"/>
          <a:lstStyle/>
          <a:p>
            <a:pPr>
              <a:lnSpc>
                <a:spcPts val="975"/>
              </a:lnSpc>
            </a:pPr>
            <a:r>
              <a:rPr lang="en-US" sz="731" dirty="0">
                <a:solidFill>
                  <a:srgbClr val="1E40AF"/>
                </a:solidFill>
                <a:highlight>
                  <a:srgbClr val="DBEAFE"/>
                </a:highlight>
                <a:latin typeface="Roboto" pitchFamily="34" charset="0"/>
                <a:ea typeface="Roboto" pitchFamily="34" charset="-122"/>
                <a:cs typeface="Roboto" pitchFamily="34" charset="-120"/>
              </a:rPr>
              <a:t>매끄러운 곡선</a:t>
            </a:r>
            <a:endParaRPr lang="en-US" sz="731" dirty="0"/>
          </a:p>
        </p:txBody>
      </p:sp>
      <p:sp>
        <p:nvSpPr>
          <p:cNvPr id="42" name="Text 18"/>
          <p:cNvSpPr/>
          <p:nvPr/>
        </p:nvSpPr>
        <p:spPr>
          <a:xfrm>
            <a:off x="8373665" y="4326731"/>
            <a:ext cx="622221" cy="185738"/>
          </a:xfrm>
          <a:prstGeom prst="rect">
            <a:avLst/>
          </a:prstGeom>
          <a:noFill/>
          <a:ln/>
        </p:spPr>
        <p:txBody>
          <a:bodyPr wrap="square" lIns="0" tIns="0" rIns="0" bIns="0" rtlCol="0" anchor="t"/>
          <a:lstStyle/>
          <a:p>
            <a:pPr>
              <a:lnSpc>
                <a:spcPts val="975"/>
              </a:lnSpc>
            </a:pPr>
            <a:r>
              <a:rPr lang="en-US" sz="731" dirty="0">
                <a:solidFill>
                  <a:srgbClr val="3730A3"/>
                </a:solidFill>
                <a:highlight>
                  <a:srgbClr val="E0E7FF"/>
                </a:highlight>
                <a:latin typeface="Roboto" pitchFamily="34" charset="0"/>
                <a:ea typeface="Roboto" pitchFamily="34" charset="-122"/>
                <a:cs typeface="Roboto" pitchFamily="34" charset="-120"/>
              </a:rPr>
              <a:t>성능 향상</a:t>
            </a:r>
            <a:endParaRPr lang="en-US" sz="731" dirty="0"/>
          </a:p>
        </p:txBody>
      </p:sp>
      <p:sp>
        <p:nvSpPr>
          <p:cNvPr id="43" name="Text 19"/>
          <p:cNvSpPr/>
          <p:nvPr/>
        </p:nvSpPr>
        <p:spPr>
          <a:xfrm>
            <a:off x="588169" y="4976813"/>
            <a:ext cx="9224963"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데이터별 성능 차이</a:t>
            </a:r>
            <a:endParaRPr lang="en-US" sz="1463" dirty="0"/>
          </a:p>
        </p:txBody>
      </p:sp>
      <p:sp>
        <p:nvSpPr>
          <p:cNvPr id="44" name="Text 20"/>
          <p:cNvSpPr/>
          <p:nvPr/>
        </p:nvSpPr>
        <p:spPr>
          <a:xfrm>
            <a:off x="650081" y="5441156"/>
            <a:ext cx="4271963"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활성화 함수 선택에 따라 모델 성능이 달라질 수 있습니다. 실험을 통해 다양한 데이터에 대한 정확도 변화를 분석할 수 있습니다.</a:t>
            </a:r>
            <a:endParaRPr lang="en-US" sz="975" dirty="0"/>
          </a:p>
        </p:txBody>
      </p:sp>
      <p:sp>
        <p:nvSpPr>
          <p:cNvPr id="45" name="Text 21"/>
          <p:cNvSpPr/>
          <p:nvPr/>
        </p:nvSpPr>
        <p:spPr>
          <a:xfrm>
            <a:off x="5324475" y="5441156"/>
            <a:ext cx="4271963"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데이터 유형에 따라 ReLU가 항상 최적이 아닐 수 있으며, Swish나 GELU가 성능을 향상시키는 사례를 발견할 수 있습니다.</a:t>
            </a:r>
            <a:endParaRPr lang="en-US" sz="975"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7034808"/>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185737" y="1354931"/>
            <a:ext cx="4674394" cy="1021556"/>
          </a:xfrm>
          <a:prstGeom prst="rect">
            <a:avLst/>
          </a:prstGeom>
        </p:spPr>
      </p:pic>
      <p:pic>
        <p:nvPicPr>
          <p:cNvPr id="5" name="Image 3" descr="preencoded.png"/>
          <p:cNvPicPr>
            <a:picLocks noChangeAspect="1"/>
          </p:cNvPicPr>
          <p:nvPr/>
        </p:nvPicPr>
        <p:blipFill>
          <a:blip r:embed="rId6"/>
          <a:stretch>
            <a:fillRect/>
          </a:stretch>
        </p:blipFill>
        <p:spPr>
          <a:xfrm>
            <a:off x="309563" y="1478756"/>
            <a:ext cx="162520" cy="247650"/>
          </a:xfrm>
          <a:prstGeom prst="rect">
            <a:avLst/>
          </a:prstGeom>
        </p:spPr>
      </p:pic>
      <p:pic>
        <p:nvPicPr>
          <p:cNvPr id="6" name="Image 4" descr="preencoded.png"/>
          <p:cNvPicPr>
            <a:picLocks noChangeAspect="1"/>
          </p:cNvPicPr>
          <p:nvPr/>
        </p:nvPicPr>
        <p:blipFill>
          <a:blip r:embed="rId7"/>
          <a:stretch>
            <a:fillRect/>
          </a:stretch>
        </p:blipFill>
        <p:spPr>
          <a:xfrm>
            <a:off x="5045869" y="1354931"/>
            <a:ext cx="4674394" cy="1021556"/>
          </a:xfrm>
          <a:prstGeom prst="rect">
            <a:avLst/>
          </a:prstGeom>
        </p:spPr>
      </p:pic>
      <p:pic>
        <p:nvPicPr>
          <p:cNvPr id="7" name="Image 5" descr="preencoded.png"/>
          <p:cNvPicPr>
            <a:picLocks noChangeAspect="1"/>
          </p:cNvPicPr>
          <p:nvPr/>
        </p:nvPicPr>
        <p:blipFill>
          <a:blip r:embed="rId8"/>
          <a:stretch>
            <a:fillRect/>
          </a:stretch>
        </p:blipFill>
        <p:spPr>
          <a:xfrm>
            <a:off x="5169694" y="1478756"/>
            <a:ext cx="162520" cy="247650"/>
          </a:xfrm>
          <a:prstGeom prst="rect">
            <a:avLst/>
          </a:prstGeom>
        </p:spPr>
      </p:pic>
      <p:pic>
        <p:nvPicPr>
          <p:cNvPr id="8" name="Image 6" descr="preencoded.png"/>
          <p:cNvPicPr>
            <a:picLocks noChangeAspect="1"/>
          </p:cNvPicPr>
          <p:nvPr/>
        </p:nvPicPr>
        <p:blipFill>
          <a:blip r:embed="rId9"/>
          <a:stretch>
            <a:fillRect/>
          </a:stretch>
        </p:blipFill>
        <p:spPr>
          <a:xfrm>
            <a:off x="185738" y="2562225"/>
            <a:ext cx="9534525" cy="2786063"/>
          </a:xfrm>
          <a:prstGeom prst="rect">
            <a:avLst/>
          </a:prstGeom>
        </p:spPr>
      </p:pic>
      <p:pic>
        <p:nvPicPr>
          <p:cNvPr id="9" name="Image 7" descr="preencoded.png"/>
          <p:cNvPicPr>
            <a:picLocks noChangeAspect="1"/>
          </p:cNvPicPr>
          <p:nvPr/>
        </p:nvPicPr>
        <p:blipFill>
          <a:blip r:embed="rId10"/>
          <a:stretch>
            <a:fillRect/>
          </a:stretch>
        </p:blipFill>
        <p:spPr>
          <a:xfrm>
            <a:off x="309563" y="2717006"/>
            <a:ext cx="193477" cy="154781"/>
          </a:xfrm>
          <a:prstGeom prst="rect">
            <a:avLst/>
          </a:prstGeom>
        </p:spPr>
      </p:pic>
      <p:pic>
        <p:nvPicPr>
          <p:cNvPr id="10" name="Image 8" descr="preencoded.png"/>
          <p:cNvPicPr>
            <a:picLocks noChangeAspect="1"/>
          </p:cNvPicPr>
          <p:nvPr/>
        </p:nvPicPr>
        <p:blipFill>
          <a:blip r:embed="rId11"/>
          <a:stretch>
            <a:fillRect/>
          </a:stretch>
        </p:blipFill>
        <p:spPr>
          <a:xfrm>
            <a:off x="309563" y="2995612"/>
            <a:ext cx="9286875" cy="309563"/>
          </a:xfrm>
          <a:prstGeom prst="rect">
            <a:avLst/>
          </a:prstGeom>
        </p:spPr>
      </p:pic>
      <p:pic>
        <p:nvPicPr>
          <p:cNvPr id="11" name="Image 9" descr="preencoded.png"/>
          <p:cNvPicPr>
            <a:picLocks noChangeAspect="1"/>
          </p:cNvPicPr>
          <p:nvPr/>
        </p:nvPicPr>
        <p:blipFill>
          <a:blip r:embed="rId12"/>
          <a:stretch>
            <a:fillRect/>
          </a:stretch>
        </p:blipFill>
        <p:spPr>
          <a:xfrm>
            <a:off x="309563" y="2995612"/>
            <a:ext cx="1601139" cy="309563"/>
          </a:xfrm>
          <a:prstGeom prst="rect">
            <a:avLst/>
          </a:prstGeom>
        </p:spPr>
      </p:pic>
      <p:pic>
        <p:nvPicPr>
          <p:cNvPr id="12" name="Image 10" descr="preencoded.png"/>
          <p:cNvPicPr>
            <a:picLocks noChangeAspect="1"/>
          </p:cNvPicPr>
          <p:nvPr/>
        </p:nvPicPr>
        <p:blipFill>
          <a:blip r:embed="rId13"/>
          <a:stretch>
            <a:fillRect/>
          </a:stretch>
        </p:blipFill>
        <p:spPr>
          <a:xfrm>
            <a:off x="1910702" y="2995612"/>
            <a:ext cx="3842807" cy="309563"/>
          </a:xfrm>
          <a:prstGeom prst="rect">
            <a:avLst/>
          </a:prstGeom>
        </p:spPr>
      </p:pic>
      <p:pic>
        <p:nvPicPr>
          <p:cNvPr id="13" name="Image 11" descr="preencoded.png"/>
          <p:cNvPicPr>
            <a:picLocks noChangeAspect="1"/>
          </p:cNvPicPr>
          <p:nvPr/>
        </p:nvPicPr>
        <p:blipFill>
          <a:blip r:embed="rId14"/>
          <a:stretch>
            <a:fillRect/>
          </a:stretch>
        </p:blipFill>
        <p:spPr>
          <a:xfrm>
            <a:off x="2003571" y="3088481"/>
            <a:ext cx="108347" cy="123825"/>
          </a:xfrm>
          <a:prstGeom prst="rect">
            <a:avLst/>
          </a:prstGeom>
        </p:spPr>
      </p:pic>
      <p:pic>
        <p:nvPicPr>
          <p:cNvPr id="14" name="Image 12" descr="preencoded.png"/>
          <p:cNvPicPr>
            <a:picLocks noChangeAspect="1"/>
          </p:cNvPicPr>
          <p:nvPr/>
        </p:nvPicPr>
        <p:blipFill>
          <a:blip r:embed="rId13"/>
          <a:stretch>
            <a:fillRect/>
          </a:stretch>
        </p:blipFill>
        <p:spPr>
          <a:xfrm>
            <a:off x="5753509" y="2995612"/>
            <a:ext cx="3842928" cy="309563"/>
          </a:xfrm>
          <a:prstGeom prst="rect">
            <a:avLst/>
          </a:prstGeom>
        </p:spPr>
      </p:pic>
      <p:pic>
        <p:nvPicPr>
          <p:cNvPr id="15" name="Image 13" descr="preencoded.png"/>
          <p:cNvPicPr>
            <a:picLocks noChangeAspect="1"/>
          </p:cNvPicPr>
          <p:nvPr/>
        </p:nvPicPr>
        <p:blipFill>
          <a:blip r:embed="rId15"/>
          <a:stretch>
            <a:fillRect/>
          </a:stretch>
        </p:blipFill>
        <p:spPr>
          <a:xfrm>
            <a:off x="5846378" y="3088481"/>
            <a:ext cx="108347" cy="123825"/>
          </a:xfrm>
          <a:prstGeom prst="rect">
            <a:avLst/>
          </a:prstGeom>
        </p:spPr>
      </p:pic>
      <p:pic>
        <p:nvPicPr>
          <p:cNvPr id="16" name="Image 14" descr="preencoded.png"/>
          <p:cNvPicPr>
            <a:picLocks noChangeAspect="1"/>
          </p:cNvPicPr>
          <p:nvPr/>
        </p:nvPicPr>
        <p:blipFill>
          <a:blip r:embed="rId12"/>
          <a:stretch>
            <a:fillRect/>
          </a:stretch>
        </p:blipFill>
        <p:spPr>
          <a:xfrm>
            <a:off x="309563" y="3305175"/>
            <a:ext cx="1601139" cy="309563"/>
          </a:xfrm>
          <a:prstGeom prst="rect">
            <a:avLst/>
          </a:prstGeom>
        </p:spPr>
      </p:pic>
      <p:pic>
        <p:nvPicPr>
          <p:cNvPr id="17" name="Image 15" descr="preencoded.png"/>
          <p:cNvPicPr>
            <a:picLocks noChangeAspect="1"/>
          </p:cNvPicPr>
          <p:nvPr/>
        </p:nvPicPr>
        <p:blipFill>
          <a:blip r:embed="rId13"/>
          <a:stretch>
            <a:fillRect/>
          </a:stretch>
        </p:blipFill>
        <p:spPr>
          <a:xfrm>
            <a:off x="1910702" y="3305175"/>
            <a:ext cx="3842807" cy="309563"/>
          </a:xfrm>
          <a:prstGeom prst="rect">
            <a:avLst/>
          </a:prstGeom>
        </p:spPr>
      </p:pic>
      <p:pic>
        <p:nvPicPr>
          <p:cNvPr id="18" name="Image 16" descr="preencoded.png"/>
          <p:cNvPicPr>
            <a:picLocks noChangeAspect="1"/>
          </p:cNvPicPr>
          <p:nvPr/>
        </p:nvPicPr>
        <p:blipFill>
          <a:blip r:embed="rId13"/>
          <a:stretch>
            <a:fillRect/>
          </a:stretch>
        </p:blipFill>
        <p:spPr>
          <a:xfrm>
            <a:off x="5753509" y="3305175"/>
            <a:ext cx="3842928" cy="309563"/>
          </a:xfrm>
          <a:prstGeom prst="rect">
            <a:avLst/>
          </a:prstGeom>
        </p:spPr>
      </p:pic>
      <p:pic>
        <p:nvPicPr>
          <p:cNvPr id="19" name="Image 17" descr="preencoded.png"/>
          <p:cNvPicPr>
            <a:picLocks noChangeAspect="1"/>
          </p:cNvPicPr>
          <p:nvPr/>
        </p:nvPicPr>
        <p:blipFill>
          <a:blip r:embed="rId12"/>
          <a:stretch>
            <a:fillRect/>
          </a:stretch>
        </p:blipFill>
        <p:spPr>
          <a:xfrm>
            <a:off x="309563" y="3614737"/>
            <a:ext cx="1601139" cy="309563"/>
          </a:xfrm>
          <a:prstGeom prst="rect">
            <a:avLst/>
          </a:prstGeom>
        </p:spPr>
      </p:pic>
      <p:pic>
        <p:nvPicPr>
          <p:cNvPr id="20" name="Image 18" descr="preencoded.png"/>
          <p:cNvPicPr>
            <a:picLocks noChangeAspect="1"/>
          </p:cNvPicPr>
          <p:nvPr/>
        </p:nvPicPr>
        <p:blipFill>
          <a:blip r:embed="rId13"/>
          <a:stretch>
            <a:fillRect/>
          </a:stretch>
        </p:blipFill>
        <p:spPr>
          <a:xfrm>
            <a:off x="1910702" y="3614737"/>
            <a:ext cx="3842807" cy="309563"/>
          </a:xfrm>
          <a:prstGeom prst="rect">
            <a:avLst/>
          </a:prstGeom>
        </p:spPr>
      </p:pic>
      <p:pic>
        <p:nvPicPr>
          <p:cNvPr id="21" name="Image 19" descr="preencoded.png"/>
          <p:cNvPicPr>
            <a:picLocks noChangeAspect="1"/>
          </p:cNvPicPr>
          <p:nvPr/>
        </p:nvPicPr>
        <p:blipFill>
          <a:blip r:embed="rId13"/>
          <a:stretch>
            <a:fillRect/>
          </a:stretch>
        </p:blipFill>
        <p:spPr>
          <a:xfrm>
            <a:off x="5753509" y="3614737"/>
            <a:ext cx="3842928" cy="309563"/>
          </a:xfrm>
          <a:prstGeom prst="rect">
            <a:avLst/>
          </a:prstGeom>
        </p:spPr>
      </p:pic>
      <p:pic>
        <p:nvPicPr>
          <p:cNvPr id="22" name="Image 20" descr="preencoded.png"/>
          <p:cNvPicPr>
            <a:picLocks noChangeAspect="1"/>
          </p:cNvPicPr>
          <p:nvPr/>
        </p:nvPicPr>
        <p:blipFill>
          <a:blip r:embed="rId16"/>
          <a:stretch>
            <a:fillRect/>
          </a:stretch>
        </p:blipFill>
        <p:spPr>
          <a:xfrm>
            <a:off x="309563" y="3924300"/>
            <a:ext cx="1601139" cy="495300"/>
          </a:xfrm>
          <a:prstGeom prst="rect">
            <a:avLst/>
          </a:prstGeom>
        </p:spPr>
      </p:pic>
      <p:pic>
        <p:nvPicPr>
          <p:cNvPr id="23" name="Image 21" descr="preencoded.png"/>
          <p:cNvPicPr>
            <a:picLocks noChangeAspect="1"/>
          </p:cNvPicPr>
          <p:nvPr/>
        </p:nvPicPr>
        <p:blipFill>
          <a:blip r:embed="rId17"/>
          <a:stretch>
            <a:fillRect/>
          </a:stretch>
        </p:blipFill>
        <p:spPr>
          <a:xfrm>
            <a:off x="1910702" y="3924300"/>
            <a:ext cx="3842807" cy="495300"/>
          </a:xfrm>
          <a:prstGeom prst="rect">
            <a:avLst/>
          </a:prstGeom>
        </p:spPr>
      </p:pic>
      <p:pic>
        <p:nvPicPr>
          <p:cNvPr id="24" name="Image 22" descr="preencoded.png"/>
          <p:cNvPicPr>
            <a:picLocks noChangeAspect="1"/>
          </p:cNvPicPr>
          <p:nvPr/>
        </p:nvPicPr>
        <p:blipFill>
          <a:blip r:embed="rId17"/>
          <a:stretch>
            <a:fillRect/>
          </a:stretch>
        </p:blipFill>
        <p:spPr>
          <a:xfrm>
            <a:off x="5753509" y="3924300"/>
            <a:ext cx="3842928" cy="495300"/>
          </a:xfrm>
          <a:prstGeom prst="rect">
            <a:avLst/>
          </a:prstGeom>
        </p:spPr>
      </p:pic>
      <p:pic>
        <p:nvPicPr>
          <p:cNvPr id="25" name="Image 23" descr="preencoded.png"/>
          <p:cNvPicPr>
            <a:picLocks noChangeAspect="1"/>
          </p:cNvPicPr>
          <p:nvPr/>
        </p:nvPicPr>
        <p:blipFill>
          <a:blip r:embed="rId16"/>
          <a:stretch>
            <a:fillRect/>
          </a:stretch>
        </p:blipFill>
        <p:spPr>
          <a:xfrm>
            <a:off x="309563" y="4419600"/>
            <a:ext cx="1601139" cy="495300"/>
          </a:xfrm>
          <a:prstGeom prst="rect">
            <a:avLst/>
          </a:prstGeom>
        </p:spPr>
      </p:pic>
      <p:pic>
        <p:nvPicPr>
          <p:cNvPr id="26" name="Image 24" descr="preencoded.png"/>
          <p:cNvPicPr>
            <a:picLocks noChangeAspect="1"/>
          </p:cNvPicPr>
          <p:nvPr/>
        </p:nvPicPr>
        <p:blipFill>
          <a:blip r:embed="rId17"/>
          <a:stretch>
            <a:fillRect/>
          </a:stretch>
        </p:blipFill>
        <p:spPr>
          <a:xfrm>
            <a:off x="1910702" y="4419600"/>
            <a:ext cx="3842807" cy="495300"/>
          </a:xfrm>
          <a:prstGeom prst="rect">
            <a:avLst/>
          </a:prstGeom>
        </p:spPr>
      </p:pic>
      <p:pic>
        <p:nvPicPr>
          <p:cNvPr id="27" name="Image 25" descr="preencoded.png"/>
          <p:cNvPicPr>
            <a:picLocks noChangeAspect="1"/>
          </p:cNvPicPr>
          <p:nvPr/>
        </p:nvPicPr>
        <p:blipFill>
          <a:blip r:embed="rId17"/>
          <a:stretch>
            <a:fillRect/>
          </a:stretch>
        </p:blipFill>
        <p:spPr>
          <a:xfrm>
            <a:off x="5753509" y="4419600"/>
            <a:ext cx="3842928" cy="495300"/>
          </a:xfrm>
          <a:prstGeom prst="rect">
            <a:avLst/>
          </a:prstGeom>
        </p:spPr>
      </p:pic>
      <p:pic>
        <p:nvPicPr>
          <p:cNvPr id="28" name="Image 26" descr="preencoded.png"/>
          <p:cNvPicPr>
            <a:picLocks noChangeAspect="1"/>
          </p:cNvPicPr>
          <p:nvPr/>
        </p:nvPicPr>
        <p:blipFill>
          <a:blip r:embed="rId18"/>
          <a:stretch>
            <a:fillRect/>
          </a:stretch>
        </p:blipFill>
        <p:spPr>
          <a:xfrm>
            <a:off x="185738" y="5534025"/>
            <a:ext cx="9534525" cy="1919288"/>
          </a:xfrm>
          <a:prstGeom prst="rect">
            <a:avLst/>
          </a:prstGeom>
        </p:spPr>
      </p:pic>
      <p:pic>
        <p:nvPicPr>
          <p:cNvPr id="29" name="Image 27" descr="preencoded.png"/>
          <p:cNvPicPr>
            <a:picLocks noChangeAspect="1"/>
          </p:cNvPicPr>
          <p:nvPr/>
        </p:nvPicPr>
        <p:blipFill>
          <a:blip r:embed="rId19"/>
          <a:stretch>
            <a:fillRect/>
          </a:stretch>
        </p:blipFill>
        <p:spPr>
          <a:xfrm>
            <a:off x="309563" y="5688806"/>
            <a:ext cx="154781" cy="154781"/>
          </a:xfrm>
          <a:prstGeom prst="rect">
            <a:avLst/>
          </a:prstGeom>
        </p:spPr>
      </p:pic>
      <p:pic>
        <p:nvPicPr>
          <p:cNvPr id="30" name="Image 28" descr="preencoded.png"/>
          <p:cNvPicPr>
            <a:picLocks noChangeAspect="1"/>
          </p:cNvPicPr>
          <p:nvPr/>
        </p:nvPicPr>
        <p:blipFill>
          <a:blip r:embed="rId20"/>
          <a:stretch>
            <a:fillRect/>
          </a:stretch>
        </p:blipFill>
        <p:spPr>
          <a:xfrm>
            <a:off x="309563" y="5967413"/>
            <a:ext cx="4581525" cy="1362075"/>
          </a:xfrm>
          <a:prstGeom prst="rect">
            <a:avLst/>
          </a:prstGeom>
        </p:spPr>
      </p:pic>
      <p:pic>
        <p:nvPicPr>
          <p:cNvPr id="31" name="Image 29" descr="preencoded.png"/>
          <p:cNvPicPr>
            <a:picLocks noChangeAspect="1"/>
          </p:cNvPicPr>
          <p:nvPr/>
        </p:nvPicPr>
        <p:blipFill>
          <a:blip r:embed="rId21"/>
          <a:stretch>
            <a:fillRect/>
          </a:stretch>
        </p:blipFill>
        <p:spPr>
          <a:xfrm>
            <a:off x="402431" y="6091238"/>
            <a:ext cx="154781" cy="123825"/>
          </a:xfrm>
          <a:prstGeom prst="rect">
            <a:avLst/>
          </a:prstGeom>
        </p:spPr>
      </p:pic>
      <p:pic>
        <p:nvPicPr>
          <p:cNvPr id="32" name="Image 30" descr="preencoded.png"/>
          <p:cNvPicPr>
            <a:picLocks noChangeAspect="1"/>
          </p:cNvPicPr>
          <p:nvPr/>
        </p:nvPicPr>
        <p:blipFill>
          <a:blip r:embed="rId20"/>
          <a:stretch>
            <a:fillRect/>
          </a:stretch>
        </p:blipFill>
        <p:spPr>
          <a:xfrm>
            <a:off x="5014913" y="5967413"/>
            <a:ext cx="4581525" cy="1362075"/>
          </a:xfrm>
          <a:prstGeom prst="rect">
            <a:avLst/>
          </a:prstGeom>
        </p:spPr>
      </p:pic>
      <p:pic>
        <p:nvPicPr>
          <p:cNvPr id="33" name="Image 31" descr="preencoded.png"/>
          <p:cNvPicPr>
            <a:picLocks noChangeAspect="1"/>
          </p:cNvPicPr>
          <p:nvPr/>
        </p:nvPicPr>
        <p:blipFill>
          <a:blip r:embed="rId21"/>
          <a:stretch>
            <a:fillRect/>
          </a:stretch>
        </p:blipFill>
        <p:spPr>
          <a:xfrm>
            <a:off x="5107781" y="6091238"/>
            <a:ext cx="154781" cy="123825"/>
          </a:xfrm>
          <a:prstGeom prst="rect">
            <a:avLst/>
          </a:prstGeom>
        </p:spPr>
      </p:pic>
      <p:pic>
        <p:nvPicPr>
          <p:cNvPr id="34" name="Image 32" descr="preencoded.png"/>
          <p:cNvPicPr>
            <a:picLocks noChangeAspect="1"/>
          </p:cNvPicPr>
          <p:nvPr/>
        </p:nvPicPr>
        <p:blipFill>
          <a:blip r:embed="rId22"/>
          <a:stretch>
            <a:fillRect/>
          </a:stretch>
        </p:blipFill>
        <p:spPr>
          <a:xfrm>
            <a:off x="0" y="8258770"/>
            <a:ext cx="9906000" cy="61913"/>
          </a:xfrm>
          <a:prstGeom prst="rect">
            <a:avLst/>
          </a:prstGeom>
        </p:spPr>
      </p:pic>
      <p:sp>
        <p:nvSpPr>
          <p:cNvPr id="35"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TensorFlow와 PyTorch 비교</a:t>
            </a:r>
            <a:endParaRPr lang="en-US" sz="1828" dirty="0"/>
          </a:p>
        </p:txBody>
      </p:sp>
      <p:sp>
        <p:nvSpPr>
          <p:cNvPr id="36" name="Text 1"/>
          <p:cNvSpPr/>
          <p:nvPr/>
        </p:nvSpPr>
        <p:spPr>
          <a:xfrm>
            <a:off x="533995" y="1494234"/>
            <a:ext cx="95654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TensorFlow</a:t>
            </a:r>
            <a:endParaRPr lang="en-US" sz="1219" dirty="0"/>
          </a:p>
        </p:txBody>
      </p:sp>
      <p:sp>
        <p:nvSpPr>
          <p:cNvPr id="37" name="Text 2"/>
          <p:cNvSpPr/>
          <p:nvPr/>
        </p:nvSpPr>
        <p:spPr>
          <a:xfrm>
            <a:off x="309562" y="1788319"/>
            <a:ext cx="4426744"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Google Brain 팀에서 개발한 오픈소스 소프트웨어 라이브러리로, 머신러닝과 인공지능을 위한 소프트웨어 라이브러리입니다. 주로 신경망 학습과 추론에 사용되며, 다양한 프로그래밍 언어와 플랫폼을 지원하는 유연한 아키텍처를 제공합니다.</a:t>
            </a:r>
            <a:endParaRPr lang="en-US" sz="853" dirty="0"/>
          </a:p>
        </p:txBody>
      </p:sp>
      <p:sp>
        <p:nvSpPr>
          <p:cNvPr id="38" name="Text 3"/>
          <p:cNvSpPr/>
          <p:nvPr/>
        </p:nvSpPr>
        <p:spPr>
          <a:xfrm>
            <a:off x="5394127" y="1494234"/>
            <a:ext cx="66865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PyTorch</a:t>
            </a:r>
            <a:endParaRPr lang="en-US" sz="1219" dirty="0"/>
          </a:p>
        </p:txBody>
      </p:sp>
      <p:sp>
        <p:nvSpPr>
          <p:cNvPr id="39" name="Text 4"/>
          <p:cNvSpPr/>
          <p:nvPr/>
        </p:nvSpPr>
        <p:spPr>
          <a:xfrm>
            <a:off x="5169694" y="1788319"/>
            <a:ext cx="4426744"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Torch 라이브러리를 기반으로 하는 오픈소스 머신러닝 라이브러리로, 컴퓨터 비전과 자연어 처리 연구에 널리 활용됩니다. 동적 연산 그래프와 직관적인 Python 인터페이스, 자동 미분 기능을 통해 모델 학습을 간소화합니다.</a:t>
            </a:r>
            <a:endParaRPr lang="en-US" sz="853" dirty="0"/>
          </a:p>
        </p:txBody>
      </p:sp>
      <p:sp>
        <p:nvSpPr>
          <p:cNvPr id="40" name="Text 5"/>
          <p:cNvSpPr/>
          <p:nvPr/>
        </p:nvSpPr>
        <p:spPr>
          <a:xfrm>
            <a:off x="564952" y="2686050"/>
            <a:ext cx="92868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두 프레임워크 비교</a:t>
            </a:r>
            <a:endParaRPr lang="en-US" sz="1219" dirty="0"/>
          </a:p>
        </p:txBody>
      </p:sp>
      <p:sp>
        <p:nvSpPr>
          <p:cNvPr id="41" name="Text 6"/>
          <p:cNvSpPr/>
          <p:nvPr/>
        </p:nvSpPr>
        <p:spPr>
          <a:xfrm>
            <a:off x="402432" y="2995612"/>
            <a:ext cx="1601139"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항목</a:t>
            </a:r>
            <a:endParaRPr lang="en-US" sz="975" dirty="0"/>
          </a:p>
        </p:txBody>
      </p:sp>
      <p:sp>
        <p:nvSpPr>
          <p:cNvPr id="42" name="Text 7"/>
          <p:cNvSpPr/>
          <p:nvPr/>
        </p:nvSpPr>
        <p:spPr>
          <a:xfrm>
            <a:off x="2142874" y="3057525"/>
            <a:ext cx="3657070" cy="185738"/>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TensorFlow</a:t>
            </a:r>
            <a:endParaRPr lang="en-US" sz="975" dirty="0"/>
          </a:p>
        </p:txBody>
      </p:sp>
      <p:sp>
        <p:nvSpPr>
          <p:cNvPr id="43" name="Text 8"/>
          <p:cNvSpPr/>
          <p:nvPr/>
        </p:nvSpPr>
        <p:spPr>
          <a:xfrm>
            <a:off x="5985681" y="3057525"/>
            <a:ext cx="3657191" cy="185738"/>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PyTorch</a:t>
            </a:r>
            <a:endParaRPr lang="en-US" sz="975" dirty="0"/>
          </a:p>
        </p:txBody>
      </p:sp>
      <p:sp>
        <p:nvSpPr>
          <p:cNvPr id="44" name="Text 9"/>
          <p:cNvSpPr/>
          <p:nvPr/>
        </p:nvSpPr>
        <p:spPr>
          <a:xfrm>
            <a:off x="402432" y="3305175"/>
            <a:ext cx="160113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라이선스</a:t>
            </a:r>
            <a:endParaRPr lang="en-US" sz="975" dirty="0"/>
          </a:p>
        </p:txBody>
      </p:sp>
      <p:sp>
        <p:nvSpPr>
          <p:cNvPr id="45" name="Text 10"/>
          <p:cNvSpPr/>
          <p:nvPr/>
        </p:nvSpPr>
        <p:spPr>
          <a:xfrm>
            <a:off x="2003571" y="3305175"/>
            <a:ext cx="461136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Apache License 2.0 – 무료 오픈소스 소프트웨어</a:t>
            </a:r>
            <a:endParaRPr lang="en-US" sz="975" dirty="0"/>
          </a:p>
        </p:txBody>
      </p:sp>
      <p:sp>
        <p:nvSpPr>
          <p:cNvPr id="46" name="Text 11"/>
          <p:cNvSpPr/>
          <p:nvPr/>
        </p:nvSpPr>
        <p:spPr>
          <a:xfrm>
            <a:off x="5846378" y="3305175"/>
            <a:ext cx="384292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BSD 라이선스 – 무료 오픈소스 라이브러리</a:t>
            </a:r>
            <a:endParaRPr lang="en-US" sz="975" dirty="0"/>
          </a:p>
        </p:txBody>
      </p:sp>
      <p:sp>
        <p:nvSpPr>
          <p:cNvPr id="47" name="Text 12"/>
          <p:cNvSpPr/>
          <p:nvPr/>
        </p:nvSpPr>
        <p:spPr>
          <a:xfrm>
            <a:off x="402432" y="3614737"/>
            <a:ext cx="160113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개발사/커뮤니티</a:t>
            </a:r>
            <a:endParaRPr lang="en-US" sz="975" dirty="0"/>
          </a:p>
        </p:txBody>
      </p:sp>
      <p:sp>
        <p:nvSpPr>
          <p:cNvPr id="48" name="Text 13"/>
          <p:cNvSpPr/>
          <p:nvPr/>
        </p:nvSpPr>
        <p:spPr>
          <a:xfrm>
            <a:off x="2003571" y="3614737"/>
            <a:ext cx="461136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Google Brain이 개발, 대형 생태계와 다양한 언어 지원</a:t>
            </a:r>
            <a:endParaRPr lang="en-US" sz="975" dirty="0"/>
          </a:p>
        </p:txBody>
      </p:sp>
      <p:sp>
        <p:nvSpPr>
          <p:cNvPr id="49" name="Text 14"/>
          <p:cNvSpPr/>
          <p:nvPr/>
        </p:nvSpPr>
        <p:spPr>
          <a:xfrm>
            <a:off x="5846378" y="3614737"/>
            <a:ext cx="4611514"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Meta AI 개발, 연구자와 개발자 커뮤니티에서 널리 사용</a:t>
            </a:r>
            <a:endParaRPr lang="en-US" sz="975" dirty="0"/>
          </a:p>
        </p:txBody>
      </p:sp>
      <p:sp>
        <p:nvSpPr>
          <p:cNvPr id="50" name="Text 15"/>
          <p:cNvSpPr/>
          <p:nvPr/>
        </p:nvSpPr>
        <p:spPr>
          <a:xfrm>
            <a:off x="402432" y="3924300"/>
            <a:ext cx="1601139"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그래프 방식</a:t>
            </a:r>
            <a:endParaRPr lang="en-US" sz="975" dirty="0"/>
          </a:p>
        </p:txBody>
      </p:sp>
      <p:sp>
        <p:nvSpPr>
          <p:cNvPr id="51" name="Text 16"/>
          <p:cNvSpPr/>
          <p:nvPr/>
        </p:nvSpPr>
        <p:spPr>
          <a:xfrm>
            <a:off x="2003571" y="3924300"/>
            <a:ext cx="4611369"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정적/동적 그래프 모두 지원, 데이터플로 그래프 기반</a:t>
            </a:r>
            <a:endParaRPr lang="en-US" sz="975" dirty="0"/>
          </a:p>
        </p:txBody>
      </p:sp>
      <p:sp>
        <p:nvSpPr>
          <p:cNvPr id="52" name="Text 17"/>
          <p:cNvSpPr/>
          <p:nvPr/>
        </p:nvSpPr>
        <p:spPr>
          <a:xfrm>
            <a:off x="5846378" y="3924300"/>
            <a:ext cx="3842928"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동적 그래프 – 실행 시점에 그래프를 생성하여 직관적 코드 작성 가능</a:t>
            </a:r>
            <a:endParaRPr lang="en-US" sz="975" dirty="0"/>
          </a:p>
        </p:txBody>
      </p:sp>
      <p:sp>
        <p:nvSpPr>
          <p:cNvPr id="53" name="Text 18"/>
          <p:cNvSpPr/>
          <p:nvPr/>
        </p:nvSpPr>
        <p:spPr>
          <a:xfrm>
            <a:off x="402432" y="4419600"/>
            <a:ext cx="1601139"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장점</a:t>
            </a:r>
            <a:endParaRPr lang="en-US" sz="975" dirty="0"/>
          </a:p>
        </p:txBody>
      </p:sp>
      <p:sp>
        <p:nvSpPr>
          <p:cNvPr id="54" name="Text 19"/>
          <p:cNvSpPr/>
          <p:nvPr/>
        </p:nvSpPr>
        <p:spPr>
          <a:xfrm>
            <a:off x="2003571" y="4419600"/>
            <a:ext cx="4611369"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대규모 배포용 도구와 풍부한 생태계, TPU 지원</a:t>
            </a:r>
            <a:endParaRPr lang="en-US" sz="975" dirty="0"/>
          </a:p>
        </p:txBody>
      </p:sp>
      <p:sp>
        <p:nvSpPr>
          <p:cNvPr id="55" name="Text 20"/>
          <p:cNvSpPr/>
          <p:nvPr/>
        </p:nvSpPr>
        <p:spPr>
          <a:xfrm>
            <a:off x="5846378" y="4419600"/>
            <a:ext cx="3842928" cy="495300"/>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직관적 인터페이스, 연구용 프로토타이핑에 적합, Autograd 자동 미분</a:t>
            </a:r>
            <a:endParaRPr lang="en-US" sz="975" dirty="0"/>
          </a:p>
        </p:txBody>
      </p:sp>
      <p:sp>
        <p:nvSpPr>
          <p:cNvPr id="56" name="Text 21"/>
          <p:cNvSpPr/>
          <p:nvPr/>
        </p:nvSpPr>
        <p:spPr>
          <a:xfrm>
            <a:off x="402432" y="4914900"/>
            <a:ext cx="160113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단점</a:t>
            </a:r>
            <a:endParaRPr lang="en-US" sz="975" dirty="0"/>
          </a:p>
        </p:txBody>
      </p:sp>
      <p:sp>
        <p:nvSpPr>
          <p:cNvPr id="57" name="Text 22"/>
          <p:cNvSpPr/>
          <p:nvPr/>
        </p:nvSpPr>
        <p:spPr>
          <a:xfrm>
            <a:off x="2003571" y="4914900"/>
            <a:ext cx="3842807"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코드가 다소 복잡할 수 있음, 초기 학습 곡선</a:t>
            </a:r>
            <a:endParaRPr lang="en-US" sz="975" dirty="0"/>
          </a:p>
        </p:txBody>
      </p:sp>
      <p:sp>
        <p:nvSpPr>
          <p:cNvPr id="58" name="Text 23"/>
          <p:cNvSpPr/>
          <p:nvPr/>
        </p:nvSpPr>
        <p:spPr>
          <a:xfrm>
            <a:off x="5846378" y="4914900"/>
            <a:ext cx="4611514"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대규모 배포 도구가 부족, 생태계가 TensorFlow보다 작음</a:t>
            </a:r>
            <a:endParaRPr lang="en-US" sz="975" dirty="0"/>
          </a:p>
        </p:txBody>
      </p:sp>
      <p:sp>
        <p:nvSpPr>
          <p:cNvPr id="59" name="Text 24"/>
          <p:cNvSpPr/>
          <p:nvPr/>
        </p:nvSpPr>
        <p:spPr>
          <a:xfrm>
            <a:off x="526256" y="5657850"/>
            <a:ext cx="92868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피해 규모 예측 모델 설계</a:t>
            </a:r>
            <a:endParaRPr lang="en-US" sz="1219" dirty="0"/>
          </a:p>
        </p:txBody>
      </p:sp>
      <p:sp>
        <p:nvSpPr>
          <p:cNvPr id="60" name="Text 25"/>
          <p:cNvSpPr/>
          <p:nvPr/>
        </p:nvSpPr>
        <p:spPr>
          <a:xfrm>
            <a:off x="619125" y="6060281"/>
            <a:ext cx="78009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TensorFlow</a:t>
            </a:r>
            <a:endParaRPr lang="en-US" sz="975" dirty="0"/>
          </a:p>
        </p:txBody>
      </p:sp>
      <p:sp>
        <p:nvSpPr>
          <p:cNvPr id="61" name="Text 26"/>
          <p:cNvSpPr/>
          <p:nvPr/>
        </p:nvSpPr>
        <p:spPr>
          <a:xfrm>
            <a:off x="402431" y="6296162"/>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데이터 준비: 사고 데이터셋에서 레이블 추출</a:t>
            </a:r>
            <a:endParaRPr lang="en-US" sz="853" dirty="0"/>
          </a:p>
        </p:txBody>
      </p:sp>
      <p:sp>
        <p:nvSpPr>
          <p:cNvPr id="62" name="Text 27"/>
          <p:cNvSpPr/>
          <p:nvPr/>
        </p:nvSpPr>
        <p:spPr>
          <a:xfrm>
            <a:off x="402431" y="6450943"/>
            <a:ext cx="5274945"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모델 정의: tf.keras API를 활용한 MLP 또는 CNN 기반 회귀 모델</a:t>
            </a:r>
            <a:endParaRPr lang="en-US" sz="853" dirty="0"/>
          </a:p>
        </p:txBody>
      </p:sp>
      <p:sp>
        <p:nvSpPr>
          <p:cNvPr id="63" name="Text 28"/>
          <p:cNvSpPr/>
          <p:nvPr/>
        </p:nvSpPr>
        <p:spPr>
          <a:xfrm>
            <a:off x="402431" y="6605724"/>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손실함수: MSE 또는 MAE</a:t>
            </a:r>
            <a:endParaRPr lang="en-US" sz="853" dirty="0"/>
          </a:p>
        </p:txBody>
      </p:sp>
      <p:sp>
        <p:nvSpPr>
          <p:cNvPr id="64" name="Text 29"/>
          <p:cNvSpPr/>
          <p:nvPr/>
        </p:nvSpPr>
        <p:spPr>
          <a:xfrm>
            <a:off x="402431" y="6760506"/>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학습: model.fit() 메서드</a:t>
            </a:r>
            <a:endParaRPr lang="en-US" sz="853" dirty="0"/>
          </a:p>
        </p:txBody>
      </p:sp>
      <p:sp>
        <p:nvSpPr>
          <p:cNvPr id="65" name="Text 30"/>
          <p:cNvSpPr/>
          <p:nvPr/>
        </p:nvSpPr>
        <p:spPr>
          <a:xfrm>
            <a:off x="402431" y="6915287"/>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평가: RMSE와 MAE로 테스트 세트 평가</a:t>
            </a:r>
            <a:endParaRPr lang="en-US" sz="853" dirty="0"/>
          </a:p>
        </p:txBody>
      </p:sp>
      <p:sp>
        <p:nvSpPr>
          <p:cNvPr id="66" name="Text 31"/>
          <p:cNvSpPr/>
          <p:nvPr/>
        </p:nvSpPr>
        <p:spPr>
          <a:xfrm>
            <a:off x="402431" y="7070068"/>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저장: SavedModel 형식이나 HDF5 형식</a:t>
            </a:r>
            <a:endParaRPr lang="en-US" sz="853" dirty="0"/>
          </a:p>
        </p:txBody>
      </p:sp>
      <p:sp>
        <p:nvSpPr>
          <p:cNvPr id="67" name="Text 32"/>
          <p:cNvSpPr/>
          <p:nvPr/>
        </p:nvSpPr>
        <p:spPr>
          <a:xfrm>
            <a:off x="5324475" y="6060281"/>
            <a:ext cx="547926"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PyTorch</a:t>
            </a:r>
            <a:endParaRPr lang="en-US" sz="975" dirty="0"/>
          </a:p>
        </p:txBody>
      </p:sp>
      <p:sp>
        <p:nvSpPr>
          <p:cNvPr id="68" name="Text 33"/>
          <p:cNvSpPr/>
          <p:nvPr/>
        </p:nvSpPr>
        <p:spPr>
          <a:xfrm>
            <a:off x="5107781" y="6296162"/>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데이터 준비: 사고 데이터셋에서 레이블 추출</a:t>
            </a:r>
            <a:endParaRPr lang="en-US" sz="853" dirty="0"/>
          </a:p>
        </p:txBody>
      </p:sp>
      <p:sp>
        <p:nvSpPr>
          <p:cNvPr id="69" name="Text 34"/>
          <p:cNvSpPr/>
          <p:nvPr/>
        </p:nvSpPr>
        <p:spPr>
          <a:xfrm>
            <a:off x="5107781" y="6450943"/>
            <a:ext cx="5274945"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모델 정의: torch.nn.Module을 상속한 클래스로 MLP 또는 CNN</a:t>
            </a:r>
            <a:endParaRPr lang="en-US" sz="853" dirty="0"/>
          </a:p>
        </p:txBody>
      </p:sp>
      <p:sp>
        <p:nvSpPr>
          <p:cNvPr id="70" name="Text 35"/>
          <p:cNvSpPr/>
          <p:nvPr/>
        </p:nvSpPr>
        <p:spPr>
          <a:xfrm>
            <a:off x="5107781" y="6605724"/>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손실함수: criterion = nn.MSELoss()</a:t>
            </a:r>
            <a:endParaRPr lang="en-US" sz="853" dirty="0"/>
          </a:p>
        </p:txBody>
      </p:sp>
      <p:sp>
        <p:nvSpPr>
          <p:cNvPr id="71" name="Text 36"/>
          <p:cNvSpPr/>
          <p:nvPr/>
        </p:nvSpPr>
        <p:spPr>
          <a:xfrm>
            <a:off x="5107781" y="6760506"/>
            <a:ext cx="5274945"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옵티마이저: optimizer = torch.optim.Adam()</a:t>
            </a:r>
            <a:endParaRPr lang="en-US" sz="853" dirty="0"/>
          </a:p>
        </p:txBody>
      </p:sp>
      <p:sp>
        <p:nvSpPr>
          <p:cNvPr id="72" name="Text 37"/>
          <p:cNvSpPr/>
          <p:nvPr/>
        </p:nvSpPr>
        <p:spPr>
          <a:xfrm>
            <a:off x="5107781" y="6915287"/>
            <a:ext cx="4395788"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학습: 순전파·역전파·옵티마이저 스텝</a:t>
            </a:r>
            <a:endParaRPr lang="en-US" sz="853" dirty="0"/>
          </a:p>
        </p:txBody>
      </p:sp>
      <p:sp>
        <p:nvSpPr>
          <p:cNvPr id="73" name="Text 38"/>
          <p:cNvSpPr/>
          <p:nvPr/>
        </p:nvSpPr>
        <p:spPr>
          <a:xfrm>
            <a:off x="5107781" y="7070068"/>
            <a:ext cx="5274945"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374151"/>
                </a:solidFill>
                <a:latin typeface="Roboto" pitchFamily="34" charset="0"/>
                <a:ea typeface="Roboto" pitchFamily="34" charset="-122"/>
                <a:cs typeface="Roboto" pitchFamily="34" charset="-120"/>
              </a:rPr>
              <a:t>저장: model.state_dict()로 .pt 파일 저장</a:t>
            </a:r>
            <a:endParaRPr lang="en-US" sz="853"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686550"/>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581525" cy="2971800"/>
          </a:xfrm>
          <a:prstGeom prst="rect">
            <a:avLst/>
          </a:prstGeom>
        </p:spPr>
      </p:pic>
      <p:pic>
        <p:nvPicPr>
          <p:cNvPr id="5" name="Image 3" descr="preencoded.png"/>
          <p:cNvPicPr>
            <a:picLocks noChangeAspect="1"/>
          </p:cNvPicPr>
          <p:nvPr/>
        </p:nvPicPr>
        <p:blipFill>
          <a:blip r:embed="rId6"/>
          <a:stretch>
            <a:fillRect/>
          </a:stretch>
        </p:blipFill>
        <p:spPr>
          <a:xfrm>
            <a:off x="433387" y="1625798"/>
            <a:ext cx="185738" cy="185738"/>
          </a:xfrm>
          <a:prstGeom prst="rect">
            <a:avLst/>
          </a:prstGeom>
        </p:spPr>
      </p:pic>
      <p:pic>
        <p:nvPicPr>
          <p:cNvPr id="6" name="Image 4" descr="preencoded.png"/>
          <p:cNvPicPr>
            <a:picLocks noChangeAspect="1"/>
          </p:cNvPicPr>
          <p:nvPr/>
        </p:nvPicPr>
        <p:blipFill>
          <a:blip r:embed="rId7"/>
          <a:stretch>
            <a:fillRect/>
          </a:stretch>
        </p:blipFill>
        <p:spPr>
          <a:xfrm>
            <a:off x="433388" y="2655094"/>
            <a:ext cx="4210050" cy="804863"/>
          </a:xfrm>
          <a:prstGeom prst="rect">
            <a:avLst/>
          </a:prstGeom>
        </p:spPr>
      </p:pic>
      <p:pic>
        <p:nvPicPr>
          <p:cNvPr id="7" name="Image 5" descr="preencoded.png"/>
          <p:cNvPicPr>
            <a:picLocks noChangeAspect="1"/>
          </p:cNvPicPr>
          <p:nvPr/>
        </p:nvPicPr>
        <p:blipFill>
          <a:blip r:embed="rId8"/>
          <a:stretch>
            <a:fillRect/>
          </a:stretch>
        </p:blipFill>
        <p:spPr>
          <a:xfrm>
            <a:off x="557213" y="2809875"/>
            <a:ext cx="116086" cy="216694"/>
          </a:xfrm>
          <a:prstGeom prst="rect">
            <a:avLst/>
          </a:prstGeom>
        </p:spPr>
      </p:pic>
      <p:pic>
        <p:nvPicPr>
          <p:cNvPr id="8" name="Image 6" descr="preencoded.png"/>
          <p:cNvPicPr>
            <a:picLocks noChangeAspect="1"/>
          </p:cNvPicPr>
          <p:nvPr/>
        </p:nvPicPr>
        <p:blipFill>
          <a:blip r:embed="rId9"/>
          <a:stretch>
            <a:fillRect/>
          </a:stretch>
        </p:blipFill>
        <p:spPr>
          <a:xfrm>
            <a:off x="433388" y="3614738"/>
            <a:ext cx="123825" cy="123825"/>
          </a:xfrm>
          <a:prstGeom prst="rect">
            <a:avLst/>
          </a:prstGeom>
        </p:spPr>
      </p:pic>
      <p:pic>
        <p:nvPicPr>
          <p:cNvPr id="9" name="Image 7" descr="preencoded.png"/>
          <p:cNvPicPr>
            <a:picLocks noChangeAspect="1"/>
          </p:cNvPicPr>
          <p:nvPr/>
        </p:nvPicPr>
        <p:blipFill>
          <a:blip r:embed="rId10"/>
          <a:stretch>
            <a:fillRect/>
          </a:stretch>
        </p:blipFill>
        <p:spPr>
          <a:xfrm>
            <a:off x="433387" y="3955256"/>
            <a:ext cx="92869" cy="123825"/>
          </a:xfrm>
          <a:prstGeom prst="rect">
            <a:avLst/>
          </a:prstGeom>
        </p:spPr>
      </p:pic>
      <p:pic>
        <p:nvPicPr>
          <p:cNvPr id="10" name="Image 8" descr="preencoded.png"/>
          <p:cNvPicPr>
            <a:picLocks noChangeAspect="1"/>
          </p:cNvPicPr>
          <p:nvPr/>
        </p:nvPicPr>
        <p:blipFill>
          <a:blip r:embed="rId11"/>
          <a:stretch>
            <a:fillRect/>
          </a:stretch>
        </p:blipFill>
        <p:spPr>
          <a:xfrm>
            <a:off x="247650" y="4574381"/>
            <a:ext cx="4581525" cy="2507456"/>
          </a:xfrm>
          <a:prstGeom prst="rect">
            <a:avLst/>
          </a:prstGeom>
        </p:spPr>
      </p:pic>
      <p:pic>
        <p:nvPicPr>
          <p:cNvPr id="11" name="Image 9" descr="preencoded.png"/>
          <p:cNvPicPr>
            <a:picLocks noChangeAspect="1"/>
          </p:cNvPicPr>
          <p:nvPr/>
        </p:nvPicPr>
        <p:blipFill>
          <a:blip r:embed="rId12"/>
          <a:stretch>
            <a:fillRect/>
          </a:stretch>
        </p:blipFill>
        <p:spPr>
          <a:xfrm>
            <a:off x="433387" y="4783336"/>
            <a:ext cx="185738" cy="185738"/>
          </a:xfrm>
          <a:prstGeom prst="rect">
            <a:avLst/>
          </a:prstGeom>
        </p:spPr>
      </p:pic>
      <p:pic>
        <p:nvPicPr>
          <p:cNvPr id="12" name="Image 10" descr="preencoded.png"/>
          <p:cNvPicPr>
            <a:picLocks noChangeAspect="1"/>
          </p:cNvPicPr>
          <p:nvPr/>
        </p:nvPicPr>
        <p:blipFill>
          <a:blip r:embed="rId13"/>
          <a:stretch>
            <a:fillRect/>
          </a:stretch>
        </p:blipFill>
        <p:spPr>
          <a:xfrm>
            <a:off x="433388" y="5131594"/>
            <a:ext cx="4210050" cy="804863"/>
          </a:xfrm>
          <a:prstGeom prst="rect">
            <a:avLst/>
          </a:prstGeom>
        </p:spPr>
      </p:pic>
      <p:pic>
        <p:nvPicPr>
          <p:cNvPr id="13" name="Image 11" descr="preencoded.png"/>
          <p:cNvPicPr>
            <a:picLocks noChangeAspect="1"/>
          </p:cNvPicPr>
          <p:nvPr/>
        </p:nvPicPr>
        <p:blipFill>
          <a:blip r:embed="rId14"/>
          <a:stretch>
            <a:fillRect/>
          </a:stretch>
        </p:blipFill>
        <p:spPr>
          <a:xfrm>
            <a:off x="433387" y="6060281"/>
            <a:ext cx="2043113" cy="711994"/>
          </a:xfrm>
          <a:prstGeom prst="rect">
            <a:avLst/>
          </a:prstGeom>
        </p:spPr>
      </p:pic>
      <p:pic>
        <p:nvPicPr>
          <p:cNvPr id="14" name="Image 12" descr="preencoded.png"/>
          <p:cNvPicPr>
            <a:picLocks noChangeAspect="1"/>
          </p:cNvPicPr>
          <p:nvPr/>
        </p:nvPicPr>
        <p:blipFill>
          <a:blip r:embed="rId15"/>
          <a:stretch>
            <a:fillRect/>
          </a:stretch>
        </p:blipFill>
        <p:spPr>
          <a:xfrm>
            <a:off x="526256" y="6184106"/>
            <a:ext cx="123825" cy="123825"/>
          </a:xfrm>
          <a:prstGeom prst="rect">
            <a:avLst/>
          </a:prstGeom>
        </p:spPr>
      </p:pic>
      <p:pic>
        <p:nvPicPr>
          <p:cNvPr id="15" name="Image 13" descr="preencoded.png"/>
          <p:cNvPicPr>
            <a:picLocks noChangeAspect="1"/>
          </p:cNvPicPr>
          <p:nvPr/>
        </p:nvPicPr>
        <p:blipFill>
          <a:blip r:embed="rId16"/>
          <a:stretch>
            <a:fillRect/>
          </a:stretch>
        </p:blipFill>
        <p:spPr>
          <a:xfrm>
            <a:off x="2600325" y="6060281"/>
            <a:ext cx="2043113" cy="711994"/>
          </a:xfrm>
          <a:prstGeom prst="rect">
            <a:avLst/>
          </a:prstGeom>
        </p:spPr>
      </p:pic>
      <p:pic>
        <p:nvPicPr>
          <p:cNvPr id="16" name="Image 14" descr="preencoded.png"/>
          <p:cNvPicPr>
            <a:picLocks noChangeAspect="1"/>
          </p:cNvPicPr>
          <p:nvPr/>
        </p:nvPicPr>
        <p:blipFill>
          <a:blip r:embed="rId17"/>
          <a:stretch>
            <a:fillRect/>
          </a:stretch>
        </p:blipFill>
        <p:spPr>
          <a:xfrm>
            <a:off x="2693194" y="6184106"/>
            <a:ext cx="123825" cy="123825"/>
          </a:xfrm>
          <a:prstGeom prst="rect">
            <a:avLst/>
          </a:prstGeom>
        </p:spPr>
      </p:pic>
      <p:pic>
        <p:nvPicPr>
          <p:cNvPr id="17" name="Image 15" descr="preencoded.png"/>
          <p:cNvPicPr>
            <a:picLocks noChangeAspect="1"/>
          </p:cNvPicPr>
          <p:nvPr/>
        </p:nvPicPr>
        <p:blipFill>
          <a:blip r:embed="rId18"/>
          <a:stretch>
            <a:fillRect/>
          </a:stretch>
        </p:blipFill>
        <p:spPr>
          <a:xfrm>
            <a:off x="5076825" y="1416844"/>
            <a:ext cx="4581525" cy="5664994"/>
          </a:xfrm>
          <a:prstGeom prst="rect">
            <a:avLst/>
          </a:prstGeom>
        </p:spPr>
      </p:pic>
      <p:pic>
        <p:nvPicPr>
          <p:cNvPr id="18" name="Image 16" descr="preencoded.png"/>
          <p:cNvPicPr>
            <a:picLocks noChangeAspect="1"/>
          </p:cNvPicPr>
          <p:nvPr/>
        </p:nvPicPr>
        <p:blipFill>
          <a:blip r:embed="rId19"/>
          <a:stretch>
            <a:fillRect/>
          </a:stretch>
        </p:blipFill>
        <p:spPr>
          <a:xfrm>
            <a:off x="6222206" y="1625798"/>
            <a:ext cx="232172" cy="185738"/>
          </a:xfrm>
          <a:prstGeom prst="rect">
            <a:avLst/>
          </a:prstGeom>
        </p:spPr>
      </p:pic>
      <p:pic>
        <p:nvPicPr>
          <p:cNvPr id="19" name="Image 17" descr="preencoded.png"/>
          <p:cNvPicPr>
            <a:picLocks noChangeAspect="1"/>
          </p:cNvPicPr>
          <p:nvPr/>
        </p:nvPicPr>
        <p:blipFill>
          <a:blip r:embed="rId20"/>
          <a:stretch>
            <a:fillRect/>
          </a:stretch>
        </p:blipFill>
        <p:spPr>
          <a:xfrm>
            <a:off x="5262563" y="1974056"/>
            <a:ext cx="4210050" cy="510778"/>
          </a:xfrm>
          <a:prstGeom prst="rect">
            <a:avLst/>
          </a:prstGeom>
        </p:spPr>
      </p:pic>
      <p:pic>
        <p:nvPicPr>
          <p:cNvPr id="20" name="Image 18" descr="preencoded.png"/>
          <p:cNvPicPr>
            <a:picLocks noChangeAspect="1"/>
          </p:cNvPicPr>
          <p:nvPr/>
        </p:nvPicPr>
        <p:blipFill>
          <a:blip r:embed="rId21"/>
          <a:stretch>
            <a:fillRect/>
          </a:stretch>
        </p:blipFill>
        <p:spPr>
          <a:xfrm>
            <a:off x="5386388" y="2035969"/>
            <a:ext cx="247650" cy="247650"/>
          </a:xfrm>
          <a:prstGeom prst="rect">
            <a:avLst/>
          </a:prstGeom>
        </p:spPr>
      </p:pic>
      <p:pic>
        <p:nvPicPr>
          <p:cNvPr id="21" name="Image 19" descr="preencoded.png"/>
          <p:cNvPicPr>
            <a:picLocks noChangeAspect="1"/>
          </p:cNvPicPr>
          <p:nvPr/>
        </p:nvPicPr>
        <p:blipFill>
          <a:blip r:embed="rId22"/>
          <a:stretch>
            <a:fillRect/>
          </a:stretch>
        </p:blipFill>
        <p:spPr>
          <a:xfrm>
            <a:off x="6168033" y="2283619"/>
            <a:ext cx="1297381" cy="123825"/>
          </a:xfrm>
          <a:prstGeom prst="rect">
            <a:avLst/>
          </a:prstGeom>
        </p:spPr>
      </p:pic>
      <p:sp>
        <p:nvSpPr>
          <p:cNvPr id="22"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ONNX를 활용한 모델 배포</a:t>
            </a:r>
            <a:endParaRPr lang="en-US" sz="1828" dirty="0"/>
          </a:p>
        </p:txBody>
      </p:sp>
      <p:sp>
        <p:nvSpPr>
          <p:cNvPr id="23" name="Text 1"/>
          <p:cNvSpPr/>
          <p:nvPr/>
        </p:nvSpPr>
        <p:spPr>
          <a:xfrm>
            <a:off x="681038" y="1602581"/>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ONNX의 개념과 목적</a:t>
            </a:r>
            <a:endParaRPr lang="en-US" sz="1463" dirty="0"/>
          </a:p>
        </p:txBody>
      </p:sp>
      <p:sp>
        <p:nvSpPr>
          <p:cNvPr id="24" name="Text 2"/>
          <p:cNvSpPr/>
          <p:nvPr/>
        </p:nvSpPr>
        <p:spPr>
          <a:xfrm>
            <a:off x="433388" y="1974056"/>
            <a:ext cx="4210050" cy="557213"/>
          </a:xfrm>
          <a:prstGeom prst="rect">
            <a:avLst/>
          </a:prstGeom>
          <a:noFill/>
          <a:ln/>
        </p:spPr>
        <p:txBody>
          <a:bodyPr wrap="square" lIns="0" tIns="0" rIns="0" bIns="0" rtlCol="0" anchor="t"/>
          <a:lstStyle/>
          <a:p>
            <a:pPr>
              <a:lnSpc>
                <a:spcPts val="1463"/>
              </a:lnSpc>
            </a:pPr>
            <a:r>
              <a:rPr lang="en-US" sz="975" b="1" dirty="0">
                <a:solidFill>
                  <a:srgbClr val="FFA500"/>
                </a:solidFill>
                <a:latin typeface="Roboto" pitchFamily="34" charset="0"/>
                <a:ea typeface="Roboto" pitchFamily="34" charset="-122"/>
                <a:cs typeface="Roboto" pitchFamily="34" charset="-120"/>
              </a:rPr>
              <a:t>ONNX(Open Neural Network Exchange)</a:t>
            </a:r>
            <a:r>
              <a:rPr lang="en-US" sz="975" dirty="0">
                <a:solidFill>
                  <a:srgbClr val="374151"/>
                </a:solidFill>
                <a:latin typeface="Roboto" pitchFamily="34" charset="0"/>
                <a:ea typeface="Roboto" pitchFamily="34" charset="-122"/>
                <a:cs typeface="Roboto" pitchFamily="34" charset="-120"/>
              </a:rPr>
              <a:t>는 머신러닝 알고리즘과 도구를 표준화하여 다양한 프레임워크 간 모델 호환성을 제공하는 오픈소스 AI 생태계입니다.</a:t>
            </a:r>
            <a:endParaRPr lang="en-US" sz="975" dirty="0"/>
          </a:p>
        </p:txBody>
      </p:sp>
      <p:sp>
        <p:nvSpPr>
          <p:cNvPr id="25" name="Text 3"/>
          <p:cNvSpPr/>
          <p:nvPr/>
        </p:nvSpPr>
        <p:spPr>
          <a:xfrm>
            <a:off x="766168" y="2778919"/>
            <a:ext cx="3753445" cy="557213"/>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주요 목적:</a:t>
            </a:r>
            <a:r>
              <a:rPr lang="en-US" sz="975" dirty="0">
                <a:solidFill>
                  <a:srgbClr val="374151"/>
                </a:solidFill>
                <a:latin typeface="Roboto" pitchFamily="34" charset="0"/>
                <a:ea typeface="Roboto" pitchFamily="34" charset="-122"/>
                <a:cs typeface="Roboto" pitchFamily="34" charset="-120"/>
              </a:rPr>
              <a:t> 프레임워크 상호운용성을 개선하여 개발자가 특정 프레임워크에서 훈련한 모델을 다른 프레임워크나 하드웨어에서 쉽게 배포할 수 있도록 하는 것입니다.</a:t>
            </a:r>
            <a:endParaRPr lang="en-US" sz="975" dirty="0"/>
          </a:p>
        </p:txBody>
      </p:sp>
      <p:sp>
        <p:nvSpPr>
          <p:cNvPr id="26" name="Text 4"/>
          <p:cNvSpPr/>
          <p:nvPr/>
        </p:nvSpPr>
        <p:spPr>
          <a:xfrm>
            <a:off x="619125" y="3583781"/>
            <a:ext cx="4401979" cy="185738"/>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발표:</a:t>
            </a:r>
            <a:r>
              <a:rPr lang="en-US" sz="975" dirty="0">
                <a:solidFill>
                  <a:srgbClr val="374151"/>
                </a:solidFill>
                <a:latin typeface="Roboto" pitchFamily="34" charset="0"/>
                <a:ea typeface="Roboto" pitchFamily="34" charset="-122"/>
                <a:cs typeface="Roboto" pitchFamily="34" charset="-120"/>
              </a:rPr>
              <a:t> Facebook과 Microsoft가 2017년에 주도하여 발표되었습니다.</a:t>
            </a:r>
            <a:endParaRPr lang="en-US" sz="975" dirty="0"/>
          </a:p>
        </p:txBody>
      </p:sp>
      <p:sp>
        <p:nvSpPr>
          <p:cNvPr id="27" name="Text 5"/>
          <p:cNvSpPr/>
          <p:nvPr/>
        </p:nvSpPr>
        <p:spPr>
          <a:xfrm>
            <a:off x="588169" y="3831431"/>
            <a:ext cx="4055269" cy="371475"/>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표준 포맷:</a:t>
            </a:r>
            <a:r>
              <a:rPr lang="en-US" sz="975" dirty="0">
                <a:solidFill>
                  <a:srgbClr val="374151"/>
                </a:solidFill>
                <a:latin typeface="Roboto" pitchFamily="34" charset="0"/>
                <a:ea typeface="Roboto" pitchFamily="34" charset="-122"/>
                <a:cs typeface="Roboto" pitchFamily="34" charset="-120"/>
              </a:rPr>
              <a:t> .onnx 파일 형식으로 모델을 저장하고, 각 프레임워크에서 이를 내보내고 가져오는 기능을 제공합니다.</a:t>
            </a:r>
            <a:endParaRPr lang="en-US" sz="975" dirty="0"/>
          </a:p>
        </p:txBody>
      </p:sp>
      <p:sp>
        <p:nvSpPr>
          <p:cNvPr id="28" name="Text 6"/>
          <p:cNvSpPr/>
          <p:nvPr/>
        </p:nvSpPr>
        <p:spPr>
          <a:xfrm>
            <a:off x="681038" y="4760119"/>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ONNX Runtime의 역할</a:t>
            </a:r>
            <a:endParaRPr lang="en-US" sz="1463" dirty="0"/>
          </a:p>
        </p:txBody>
      </p:sp>
      <p:sp>
        <p:nvSpPr>
          <p:cNvPr id="29" name="Text 7"/>
          <p:cNvSpPr/>
          <p:nvPr/>
        </p:nvSpPr>
        <p:spPr>
          <a:xfrm>
            <a:off x="557213" y="5255419"/>
            <a:ext cx="3962400"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ONNX Runtime은 ONNX 포맷 모델을 GPU, CPU, 모바일 장치, FPGA 등 다양한 하드웨어 환경에서 </a:t>
            </a:r>
            <a:r>
              <a:rPr lang="en-US" sz="975" b="1" dirty="0">
                <a:solidFill>
                  <a:srgbClr val="374151"/>
                </a:solidFill>
                <a:latin typeface="Roboto" pitchFamily="34" charset="0"/>
                <a:ea typeface="Roboto" pitchFamily="34" charset="-122"/>
                <a:cs typeface="Roboto" pitchFamily="34" charset="-120"/>
              </a:rPr>
              <a:t>고성능으로 빠르게 실행</a:t>
            </a:r>
            <a:r>
              <a:rPr lang="en-US" sz="975" dirty="0">
                <a:solidFill>
                  <a:srgbClr val="374151"/>
                </a:solidFill>
                <a:latin typeface="Roboto" pitchFamily="34" charset="0"/>
                <a:ea typeface="Roboto" pitchFamily="34" charset="-122"/>
                <a:cs typeface="Roboto" pitchFamily="34" charset="-120"/>
              </a:rPr>
              <a:t>하기 위한 추론 엔진입니다.</a:t>
            </a:r>
            <a:endParaRPr lang="en-US" sz="975" dirty="0"/>
          </a:p>
        </p:txBody>
      </p:sp>
      <p:sp>
        <p:nvSpPr>
          <p:cNvPr id="30" name="Text 8"/>
          <p:cNvSpPr/>
          <p:nvPr/>
        </p:nvSpPr>
        <p:spPr>
          <a:xfrm>
            <a:off x="711994" y="6153150"/>
            <a:ext cx="29718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장점</a:t>
            </a:r>
            <a:endParaRPr lang="en-US" sz="975" dirty="0"/>
          </a:p>
        </p:txBody>
      </p:sp>
      <p:sp>
        <p:nvSpPr>
          <p:cNvPr id="31" name="Text 9"/>
          <p:cNvSpPr/>
          <p:nvPr/>
        </p:nvSpPr>
        <p:spPr>
          <a:xfrm>
            <a:off x="526256" y="7012781"/>
            <a:ext cx="1857375"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프레임워크 종속성을 제거하고 경량화된 배포가 가능합니다.</a:t>
            </a:r>
            <a:endParaRPr lang="en-US" sz="853" dirty="0"/>
          </a:p>
        </p:txBody>
      </p:sp>
      <p:sp>
        <p:nvSpPr>
          <p:cNvPr id="32" name="Text 10"/>
          <p:cNvSpPr/>
          <p:nvPr/>
        </p:nvSpPr>
        <p:spPr>
          <a:xfrm>
            <a:off x="2878931" y="6153150"/>
            <a:ext cx="29718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제약</a:t>
            </a:r>
            <a:endParaRPr lang="en-US" sz="975" dirty="0"/>
          </a:p>
        </p:txBody>
      </p:sp>
      <p:sp>
        <p:nvSpPr>
          <p:cNvPr id="33" name="Text 11"/>
          <p:cNvSpPr/>
          <p:nvPr/>
        </p:nvSpPr>
        <p:spPr>
          <a:xfrm>
            <a:off x="2693194" y="7012781"/>
            <a:ext cx="1857375"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일부 고급 기능은 지원되지 않을 수 있습니다.</a:t>
            </a:r>
            <a:endParaRPr lang="en-US" sz="853" dirty="0"/>
          </a:p>
        </p:txBody>
      </p:sp>
      <p:sp>
        <p:nvSpPr>
          <p:cNvPr id="34" name="Text 12"/>
          <p:cNvSpPr/>
          <p:nvPr/>
        </p:nvSpPr>
        <p:spPr>
          <a:xfrm>
            <a:off x="5262563" y="1602581"/>
            <a:ext cx="4210050" cy="247650"/>
          </a:xfrm>
          <a:prstGeom prst="rect">
            <a:avLst/>
          </a:prstGeom>
          <a:noFill/>
          <a:ln/>
        </p:spPr>
        <p:txBody>
          <a:bodyPr wrap="square" lIns="0" tIns="0" rIns="0" bIns="0" rtlCol="0" anchor="t"/>
          <a:lstStyle/>
          <a:p>
            <a:pPr algn="ctr">
              <a:lnSpc>
                <a:spcPts val="1950"/>
              </a:lnSpc>
            </a:pPr>
            <a:r>
              <a:rPr lang="en-US" sz="1463" b="1" dirty="0">
                <a:solidFill>
                  <a:srgbClr val="1F2937"/>
                </a:solidFill>
                <a:latin typeface="Roboto" pitchFamily="34" charset="0"/>
                <a:ea typeface="Roboto" pitchFamily="34" charset="-122"/>
                <a:cs typeface="Roboto" pitchFamily="34" charset="-120"/>
              </a:rPr>
              <a:t>ONNX 변환 및 배포 절차</a:t>
            </a:r>
            <a:endParaRPr lang="en-US" sz="1463" dirty="0"/>
          </a:p>
        </p:txBody>
      </p:sp>
      <p:sp>
        <p:nvSpPr>
          <p:cNvPr id="35" name="Text 13"/>
          <p:cNvSpPr/>
          <p:nvPr/>
        </p:nvSpPr>
        <p:spPr>
          <a:xfrm>
            <a:off x="5475387" y="2066925"/>
            <a:ext cx="8358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Roboto" pitchFamily="34" charset="0"/>
                <a:ea typeface="Roboto" pitchFamily="34" charset="-122"/>
                <a:cs typeface="Roboto" pitchFamily="34" charset="-120"/>
              </a:rPr>
              <a:t>1</a:t>
            </a:r>
            <a:endParaRPr lang="en-US" sz="975" dirty="0"/>
          </a:p>
        </p:txBody>
      </p:sp>
      <p:sp>
        <p:nvSpPr>
          <p:cNvPr id="36" name="Text 14"/>
          <p:cNvSpPr/>
          <p:nvPr/>
        </p:nvSpPr>
        <p:spPr>
          <a:xfrm>
            <a:off x="5726906" y="2035969"/>
            <a:ext cx="173850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모델 내보내기</a:t>
            </a:r>
            <a:endParaRPr lang="en-US" sz="975" dirty="0"/>
          </a:p>
        </p:txBody>
      </p:sp>
      <p:sp>
        <p:nvSpPr>
          <p:cNvPr id="37" name="Text 15"/>
          <p:cNvSpPr/>
          <p:nvPr/>
        </p:nvSpPr>
        <p:spPr>
          <a:xfrm>
            <a:off x="5726906" y="2252663"/>
            <a:ext cx="1738508" cy="170259"/>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PyTorch: torch.onnx.export()</a:t>
            </a:r>
            <a:endParaRPr lang="en-US" sz="853"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788319"/>
            <a:ext cx="3013034" cy="1702594"/>
          </a:xfrm>
          <a:prstGeom prst="rect">
            <a:avLst/>
          </a:prstGeom>
        </p:spPr>
      </p:pic>
      <p:pic>
        <p:nvPicPr>
          <p:cNvPr id="5" name="Image 3" descr="preencoded.png"/>
          <p:cNvPicPr>
            <a:picLocks noChangeAspect="1"/>
          </p:cNvPicPr>
          <p:nvPr/>
        </p:nvPicPr>
        <p:blipFill>
          <a:blip r:embed="rId6"/>
          <a:stretch>
            <a:fillRect/>
          </a:stretch>
        </p:blipFill>
        <p:spPr>
          <a:xfrm>
            <a:off x="402431" y="1943100"/>
            <a:ext cx="278606" cy="278606"/>
          </a:xfrm>
          <a:prstGeom prst="rect">
            <a:avLst/>
          </a:prstGeom>
        </p:spPr>
      </p:pic>
      <p:pic>
        <p:nvPicPr>
          <p:cNvPr id="6" name="Image 4" descr="preencoded.png"/>
          <p:cNvPicPr>
            <a:picLocks noChangeAspect="1"/>
          </p:cNvPicPr>
          <p:nvPr/>
        </p:nvPicPr>
        <p:blipFill>
          <a:blip r:embed="rId7"/>
          <a:stretch>
            <a:fillRect/>
          </a:stretch>
        </p:blipFill>
        <p:spPr>
          <a:xfrm>
            <a:off x="402431" y="2345531"/>
            <a:ext cx="108347" cy="108347"/>
          </a:xfrm>
          <a:prstGeom prst="rect">
            <a:avLst/>
          </a:prstGeom>
        </p:spPr>
      </p:pic>
      <p:pic>
        <p:nvPicPr>
          <p:cNvPr id="7" name="Image 5" descr="preencoded.png"/>
          <p:cNvPicPr>
            <a:picLocks noChangeAspect="1"/>
          </p:cNvPicPr>
          <p:nvPr/>
        </p:nvPicPr>
        <p:blipFill>
          <a:blip r:embed="rId7"/>
          <a:stretch>
            <a:fillRect/>
          </a:stretch>
        </p:blipFill>
        <p:spPr>
          <a:xfrm>
            <a:off x="402431" y="2562225"/>
            <a:ext cx="108347" cy="108347"/>
          </a:xfrm>
          <a:prstGeom prst="rect">
            <a:avLst/>
          </a:prstGeom>
        </p:spPr>
      </p:pic>
      <p:pic>
        <p:nvPicPr>
          <p:cNvPr id="8" name="Image 6" descr="preencoded.png"/>
          <p:cNvPicPr>
            <a:picLocks noChangeAspect="1"/>
          </p:cNvPicPr>
          <p:nvPr/>
        </p:nvPicPr>
        <p:blipFill>
          <a:blip r:embed="rId7"/>
          <a:stretch>
            <a:fillRect/>
          </a:stretch>
        </p:blipFill>
        <p:spPr>
          <a:xfrm>
            <a:off x="402431" y="2778919"/>
            <a:ext cx="108347" cy="108347"/>
          </a:xfrm>
          <a:prstGeom prst="rect">
            <a:avLst/>
          </a:prstGeom>
        </p:spPr>
      </p:pic>
      <p:pic>
        <p:nvPicPr>
          <p:cNvPr id="9" name="Image 7" descr="preencoded.png"/>
          <p:cNvPicPr>
            <a:picLocks noChangeAspect="1"/>
          </p:cNvPicPr>
          <p:nvPr/>
        </p:nvPicPr>
        <p:blipFill>
          <a:blip r:embed="rId7"/>
          <a:stretch>
            <a:fillRect/>
          </a:stretch>
        </p:blipFill>
        <p:spPr>
          <a:xfrm>
            <a:off x="402431" y="2995612"/>
            <a:ext cx="108347" cy="108347"/>
          </a:xfrm>
          <a:prstGeom prst="rect">
            <a:avLst/>
          </a:prstGeom>
        </p:spPr>
      </p:pic>
      <p:pic>
        <p:nvPicPr>
          <p:cNvPr id="10" name="Image 8" descr="preencoded.png"/>
          <p:cNvPicPr>
            <a:picLocks noChangeAspect="1"/>
          </p:cNvPicPr>
          <p:nvPr/>
        </p:nvPicPr>
        <p:blipFill>
          <a:blip r:embed="rId8"/>
          <a:stretch>
            <a:fillRect/>
          </a:stretch>
        </p:blipFill>
        <p:spPr>
          <a:xfrm>
            <a:off x="402431" y="3227784"/>
            <a:ext cx="69652" cy="92869"/>
          </a:xfrm>
          <a:prstGeom prst="rect">
            <a:avLst/>
          </a:prstGeom>
        </p:spPr>
      </p:pic>
      <p:pic>
        <p:nvPicPr>
          <p:cNvPr id="11" name="Image 9" descr="preencoded.png"/>
          <p:cNvPicPr>
            <a:picLocks noChangeAspect="1"/>
          </p:cNvPicPr>
          <p:nvPr/>
        </p:nvPicPr>
        <p:blipFill>
          <a:blip r:embed="rId9"/>
          <a:stretch>
            <a:fillRect/>
          </a:stretch>
        </p:blipFill>
        <p:spPr>
          <a:xfrm>
            <a:off x="3446422" y="1788319"/>
            <a:ext cx="3013034" cy="1702594"/>
          </a:xfrm>
          <a:prstGeom prst="rect">
            <a:avLst/>
          </a:prstGeom>
        </p:spPr>
      </p:pic>
      <p:pic>
        <p:nvPicPr>
          <p:cNvPr id="12" name="Image 10" descr="preencoded.png"/>
          <p:cNvPicPr>
            <a:picLocks noChangeAspect="1"/>
          </p:cNvPicPr>
          <p:nvPr/>
        </p:nvPicPr>
        <p:blipFill>
          <a:blip r:embed="rId10"/>
          <a:stretch>
            <a:fillRect/>
          </a:stretch>
        </p:blipFill>
        <p:spPr>
          <a:xfrm>
            <a:off x="3601203" y="1943100"/>
            <a:ext cx="278606" cy="278606"/>
          </a:xfrm>
          <a:prstGeom prst="rect">
            <a:avLst/>
          </a:prstGeom>
        </p:spPr>
      </p:pic>
      <p:pic>
        <p:nvPicPr>
          <p:cNvPr id="13" name="Image 11" descr="preencoded.png"/>
          <p:cNvPicPr>
            <a:picLocks noChangeAspect="1"/>
          </p:cNvPicPr>
          <p:nvPr/>
        </p:nvPicPr>
        <p:blipFill>
          <a:blip r:embed="rId11"/>
          <a:stretch>
            <a:fillRect/>
          </a:stretch>
        </p:blipFill>
        <p:spPr>
          <a:xfrm>
            <a:off x="3601203" y="2345531"/>
            <a:ext cx="108347" cy="108347"/>
          </a:xfrm>
          <a:prstGeom prst="rect">
            <a:avLst/>
          </a:prstGeom>
        </p:spPr>
      </p:pic>
      <p:pic>
        <p:nvPicPr>
          <p:cNvPr id="14" name="Image 12" descr="preencoded.png"/>
          <p:cNvPicPr>
            <a:picLocks noChangeAspect="1"/>
          </p:cNvPicPr>
          <p:nvPr/>
        </p:nvPicPr>
        <p:blipFill>
          <a:blip r:embed="rId11"/>
          <a:stretch>
            <a:fillRect/>
          </a:stretch>
        </p:blipFill>
        <p:spPr>
          <a:xfrm>
            <a:off x="3601203" y="2562225"/>
            <a:ext cx="108347" cy="108347"/>
          </a:xfrm>
          <a:prstGeom prst="rect">
            <a:avLst/>
          </a:prstGeom>
        </p:spPr>
      </p:pic>
      <p:pic>
        <p:nvPicPr>
          <p:cNvPr id="15" name="Image 13" descr="preencoded.png"/>
          <p:cNvPicPr>
            <a:picLocks noChangeAspect="1"/>
          </p:cNvPicPr>
          <p:nvPr/>
        </p:nvPicPr>
        <p:blipFill>
          <a:blip r:embed="rId11"/>
          <a:stretch>
            <a:fillRect/>
          </a:stretch>
        </p:blipFill>
        <p:spPr>
          <a:xfrm>
            <a:off x="3601203" y="2778919"/>
            <a:ext cx="108347" cy="108347"/>
          </a:xfrm>
          <a:prstGeom prst="rect">
            <a:avLst/>
          </a:prstGeom>
        </p:spPr>
      </p:pic>
      <p:pic>
        <p:nvPicPr>
          <p:cNvPr id="16" name="Image 14" descr="preencoded.png"/>
          <p:cNvPicPr>
            <a:picLocks noChangeAspect="1"/>
          </p:cNvPicPr>
          <p:nvPr/>
        </p:nvPicPr>
        <p:blipFill>
          <a:blip r:embed="rId11"/>
          <a:stretch>
            <a:fillRect/>
          </a:stretch>
        </p:blipFill>
        <p:spPr>
          <a:xfrm>
            <a:off x="3601203" y="2995612"/>
            <a:ext cx="108347" cy="108347"/>
          </a:xfrm>
          <a:prstGeom prst="rect">
            <a:avLst/>
          </a:prstGeom>
        </p:spPr>
      </p:pic>
      <p:pic>
        <p:nvPicPr>
          <p:cNvPr id="17" name="Image 15" descr="preencoded.png"/>
          <p:cNvPicPr>
            <a:picLocks noChangeAspect="1"/>
          </p:cNvPicPr>
          <p:nvPr/>
        </p:nvPicPr>
        <p:blipFill>
          <a:blip r:embed="rId8"/>
          <a:stretch>
            <a:fillRect/>
          </a:stretch>
        </p:blipFill>
        <p:spPr>
          <a:xfrm>
            <a:off x="3601203" y="3227784"/>
            <a:ext cx="69652" cy="92869"/>
          </a:xfrm>
          <a:prstGeom prst="rect">
            <a:avLst/>
          </a:prstGeom>
        </p:spPr>
      </p:pic>
      <p:pic>
        <p:nvPicPr>
          <p:cNvPr id="18" name="Image 16" descr="preencoded.png"/>
          <p:cNvPicPr>
            <a:picLocks noChangeAspect="1"/>
          </p:cNvPicPr>
          <p:nvPr/>
        </p:nvPicPr>
        <p:blipFill>
          <a:blip r:embed="rId12"/>
          <a:stretch>
            <a:fillRect/>
          </a:stretch>
        </p:blipFill>
        <p:spPr>
          <a:xfrm>
            <a:off x="6645195" y="1788319"/>
            <a:ext cx="3013155" cy="1702594"/>
          </a:xfrm>
          <a:prstGeom prst="rect">
            <a:avLst/>
          </a:prstGeom>
        </p:spPr>
      </p:pic>
      <p:pic>
        <p:nvPicPr>
          <p:cNvPr id="19" name="Image 17" descr="preencoded.png"/>
          <p:cNvPicPr>
            <a:picLocks noChangeAspect="1"/>
          </p:cNvPicPr>
          <p:nvPr/>
        </p:nvPicPr>
        <p:blipFill>
          <a:blip r:embed="rId13"/>
          <a:stretch>
            <a:fillRect/>
          </a:stretch>
        </p:blipFill>
        <p:spPr>
          <a:xfrm>
            <a:off x="6799976" y="1943100"/>
            <a:ext cx="278606" cy="278606"/>
          </a:xfrm>
          <a:prstGeom prst="rect">
            <a:avLst/>
          </a:prstGeom>
        </p:spPr>
      </p:pic>
      <p:pic>
        <p:nvPicPr>
          <p:cNvPr id="20" name="Image 18" descr="preencoded.png"/>
          <p:cNvPicPr>
            <a:picLocks noChangeAspect="1"/>
          </p:cNvPicPr>
          <p:nvPr/>
        </p:nvPicPr>
        <p:blipFill>
          <a:blip r:embed="rId14"/>
          <a:stretch>
            <a:fillRect/>
          </a:stretch>
        </p:blipFill>
        <p:spPr>
          <a:xfrm>
            <a:off x="6799976" y="2345531"/>
            <a:ext cx="108347" cy="108347"/>
          </a:xfrm>
          <a:prstGeom prst="rect">
            <a:avLst/>
          </a:prstGeom>
        </p:spPr>
      </p:pic>
      <p:pic>
        <p:nvPicPr>
          <p:cNvPr id="21" name="Image 19" descr="preencoded.png"/>
          <p:cNvPicPr>
            <a:picLocks noChangeAspect="1"/>
          </p:cNvPicPr>
          <p:nvPr/>
        </p:nvPicPr>
        <p:blipFill>
          <a:blip r:embed="rId14"/>
          <a:stretch>
            <a:fillRect/>
          </a:stretch>
        </p:blipFill>
        <p:spPr>
          <a:xfrm>
            <a:off x="6799976" y="2562225"/>
            <a:ext cx="108347" cy="108347"/>
          </a:xfrm>
          <a:prstGeom prst="rect">
            <a:avLst/>
          </a:prstGeom>
        </p:spPr>
      </p:pic>
      <p:pic>
        <p:nvPicPr>
          <p:cNvPr id="22" name="Image 20" descr="preencoded.png"/>
          <p:cNvPicPr>
            <a:picLocks noChangeAspect="1"/>
          </p:cNvPicPr>
          <p:nvPr/>
        </p:nvPicPr>
        <p:blipFill>
          <a:blip r:embed="rId14"/>
          <a:stretch>
            <a:fillRect/>
          </a:stretch>
        </p:blipFill>
        <p:spPr>
          <a:xfrm>
            <a:off x="6799976" y="2778919"/>
            <a:ext cx="108347" cy="108347"/>
          </a:xfrm>
          <a:prstGeom prst="rect">
            <a:avLst/>
          </a:prstGeom>
        </p:spPr>
      </p:pic>
      <p:pic>
        <p:nvPicPr>
          <p:cNvPr id="23" name="Image 21" descr="preencoded.png"/>
          <p:cNvPicPr>
            <a:picLocks noChangeAspect="1"/>
          </p:cNvPicPr>
          <p:nvPr/>
        </p:nvPicPr>
        <p:blipFill>
          <a:blip r:embed="rId14"/>
          <a:stretch>
            <a:fillRect/>
          </a:stretch>
        </p:blipFill>
        <p:spPr>
          <a:xfrm>
            <a:off x="6799976" y="2995612"/>
            <a:ext cx="108347" cy="108347"/>
          </a:xfrm>
          <a:prstGeom prst="rect">
            <a:avLst/>
          </a:prstGeom>
        </p:spPr>
      </p:pic>
      <p:pic>
        <p:nvPicPr>
          <p:cNvPr id="24" name="Image 22" descr="preencoded.png"/>
          <p:cNvPicPr>
            <a:picLocks noChangeAspect="1"/>
          </p:cNvPicPr>
          <p:nvPr/>
        </p:nvPicPr>
        <p:blipFill>
          <a:blip r:embed="rId8"/>
          <a:stretch>
            <a:fillRect/>
          </a:stretch>
        </p:blipFill>
        <p:spPr>
          <a:xfrm>
            <a:off x="6799976" y="3227784"/>
            <a:ext cx="69652" cy="92869"/>
          </a:xfrm>
          <a:prstGeom prst="rect">
            <a:avLst/>
          </a:prstGeom>
        </p:spPr>
      </p:pic>
      <p:pic>
        <p:nvPicPr>
          <p:cNvPr id="25" name="Image 23" descr="preencoded.png"/>
          <p:cNvPicPr>
            <a:picLocks noChangeAspect="1"/>
          </p:cNvPicPr>
          <p:nvPr/>
        </p:nvPicPr>
        <p:blipFill>
          <a:blip r:embed="rId15"/>
          <a:stretch>
            <a:fillRect/>
          </a:stretch>
        </p:blipFill>
        <p:spPr>
          <a:xfrm>
            <a:off x="247650" y="3676650"/>
            <a:ext cx="4612481" cy="1547813"/>
          </a:xfrm>
          <a:prstGeom prst="rect">
            <a:avLst/>
          </a:prstGeom>
        </p:spPr>
      </p:pic>
      <p:pic>
        <p:nvPicPr>
          <p:cNvPr id="26" name="Image 24" descr="preencoded.png"/>
          <p:cNvPicPr>
            <a:picLocks noChangeAspect="1"/>
          </p:cNvPicPr>
          <p:nvPr/>
        </p:nvPicPr>
        <p:blipFill>
          <a:blip r:embed="rId16"/>
          <a:stretch>
            <a:fillRect/>
          </a:stretch>
        </p:blipFill>
        <p:spPr>
          <a:xfrm>
            <a:off x="402431" y="3831431"/>
            <a:ext cx="278606" cy="278606"/>
          </a:xfrm>
          <a:prstGeom prst="rect">
            <a:avLst/>
          </a:prstGeom>
        </p:spPr>
      </p:pic>
      <p:pic>
        <p:nvPicPr>
          <p:cNvPr id="27" name="Image 25" descr="preencoded.png"/>
          <p:cNvPicPr>
            <a:picLocks noChangeAspect="1"/>
          </p:cNvPicPr>
          <p:nvPr/>
        </p:nvPicPr>
        <p:blipFill>
          <a:blip r:embed="rId17"/>
          <a:stretch>
            <a:fillRect/>
          </a:stretch>
        </p:blipFill>
        <p:spPr>
          <a:xfrm>
            <a:off x="402431" y="4481512"/>
            <a:ext cx="108347" cy="108347"/>
          </a:xfrm>
          <a:prstGeom prst="rect">
            <a:avLst/>
          </a:prstGeom>
        </p:spPr>
      </p:pic>
      <p:pic>
        <p:nvPicPr>
          <p:cNvPr id="28" name="Image 26" descr="preencoded.png"/>
          <p:cNvPicPr>
            <a:picLocks noChangeAspect="1"/>
          </p:cNvPicPr>
          <p:nvPr/>
        </p:nvPicPr>
        <p:blipFill>
          <a:blip r:embed="rId17"/>
          <a:stretch>
            <a:fillRect/>
          </a:stretch>
        </p:blipFill>
        <p:spPr>
          <a:xfrm>
            <a:off x="402431" y="4667250"/>
            <a:ext cx="108347" cy="108347"/>
          </a:xfrm>
          <a:prstGeom prst="rect">
            <a:avLst/>
          </a:prstGeom>
        </p:spPr>
      </p:pic>
      <p:pic>
        <p:nvPicPr>
          <p:cNvPr id="29" name="Image 27" descr="preencoded.png"/>
          <p:cNvPicPr>
            <a:picLocks noChangeAspect="1"/>
          </p:cNvPicPr>
          <p:nvPr/>
        </p:nvPicPr>
        <p:blipFill>
          <a:blip r:embed="rId17"/>
          <a:stretch>
            <a:fillRect/>
          </a:stretch>
        </p:blipFill>
        <p:spPr>
          <a:xfrm>
            <a:off x="2615803" y="4481512"/>
            <a:ext cx="108347" cy="108347"/>
          </a:xfrm>
          <a:prstGeom prst="rect">
            <a:avLst/>
          </a:prstGeom>
        </p:spPr>
      </p:pic>
      <p:pic>
        <p:nvPicPr>
          <p:cNvPr id="30" name="Image 28" descr="preencoded.png"/>
          <p:cNvPicPr>
            <a:picLocks noChangeAspect="1"/>
          </p:cNvPicPr>
          <p:nvPr/>
        </p:nvPicPr>
        <p:blipFill>
          <a:blip r:embed="rId17"/>
          <a:stretch>
            <a:fillRect/>
          </a:stretch>
        </p:blipFill>
        <p:spPr>
          <a:xfrm>
            <a:off x="2615803" y="4667250"/>
            <a:ext cx="108347" cy="108347"/>
          </a:xfrm>
          <a:prstGeom prst="rect">
            <a:avLst/>
          </a:prstGeom>
        </p:spPr>
      </p:pic>
      <p:pic>
        <p:nvPicPr>
          <p:cNvPr id="31" name="Image 29" descr="preencoded.png"/>
          <p:cNvPicPr>
            <a:picLocks noChangeAspect="1"/>
          </p:cNvPicPr>
          <p:nvPr/>
        </p:nvPicPr>
        <p:blipFill>
          <a:blip r:embed="rId18"/>
          <a:stretch>
            <a:fillRect/>
          </a:stretch>
        </p:blipFill>
        <p:spPr>
          <a:xfrm>
            <a:off x="402431" y="4938117"/>
            <a:ext cx="108347" cy="108347"/>
          </a:xfrm>
          <a:prstGeom prst="rect">
            <a:avLst/>
          </a:prstGeom>
        </p:spPr>
      </p:pic>
      <p:pic>
        <p:nvPicPr>
          <p:cNvPr id="32" name="Image 30" descr="preencoded.png"/>
          <p:cNvPicPr>
            <a:picLocks noChangeAspect="1"/>
          </p:cNvPicPr>
          <p:nvPr/>
        </p:nvPicPr>
        <p:blipFill>
          <a:blip r:embed="rId19"/>
          <a:stretch>
            <a:fillRect/>
          </a:stretch>
        </p:blipFill>
        <p:spPr>
          <a:xfrm>
            <a:off x="5045869" y="3676650"/>
            <a:ext cx="4612481" cy="1547813"/>
          </a:xfrm>
          <a:prstGeom prst="rect">
            <a:avLst/>
          </a:prstGeom>
        </p:spPr>
      </p:pic>
      <p:pic>
        <p:nvPicPr>
          <p:cNvPr id="33" name="Image 31" descr="preencoded.png"/>
          <p:cNvPicPr>
            <a:picLocks noChangeAspect="1"/>
          </p:cNvPicPr>
          <p:nvPr/>
        </p:nvPicPr>
        <p:blipFill>
          <a:blip r:embed="rId20"/>
          <a:stretch>
            <a:fillRect/>
          </a:stretch>
        </p:blipFill>
        <p:spPr>
          <a:xfrm>
            <a:off x="5200650" y="3831431"/>
            <a:ext cx="278606" cy="278606"/>
          </a:xfrm>
          <a:prstGeom prst="rect">
            <a:avLst/>
          </a:prstGeom>
        </p:spPr>
      </p:pic>
      <p:pic>
        <p:nvPicPr>
          <p:cNvPr id="34" name="Image 32" descr="preencoded.png"/>
          <p:cNvPicPr>
            <a:picLocks noChangeAspect="1"/>
          </p:cNvPicPr>
          <p:nvPr/>
        </p:nvPicPr>
        <p:blipFill>
          <a:blip r:embed="rId21"/>
          <a:stretch>
            <a:fillRect/>
          </a:stretch>
        </p:blipFill>
        <p:spPr>
          <a:xfrm>
            <a:off x="5200650" y="4233862"/>
            <a:ext cx="108347" cy="108347"/>
          </a:xfrm>
          <a:prstGeom prst="rect">
            <a:avLst/>
          </a:prstGeom>
        </p:spPr>
      </p:pic>
      <p:pic>
        <p:nvPicPr>
          <p:cNvPr id="35" name="Image 33" descr="preencoded.png"/>
          <p:cNvPicPr>
            <a:picLocks noChangeAspect="1"/>
          </p:cNvPicPr>
          <p:nvPr/>
        </p:nvPicPr>
        <p:blipFill>
          <a:blip r:embed="rId21"/>
          <a:stretch>
            <a:fillRect/>
          </a:stretch>
        </p:blipFill>
        <p:spPr>
          <a:xfrm>
            <a:off x="5200650" y="4450556"/>
            <a:ext cx="108347" cy="108347"/>
          </a:xfrm>
          <a:prstGeom prst="rect">
            <a:avLst/>
          </a:prstGeom>
        </p:spPr>
      </p:pic>
      <p:pic>
        <p:nvPicPr>
          <p:cNvPr id="36" name="Image 34" descr="preencoded.png"/>
          <p:cNvPicPr>
            <a:picLocks noChangeAspect="1"/>
          </p:cNvPicPr>
          <p:nvPr/>
        </p:nvPicPr>
        <p:blipFill>
          <a:blip r:embed="rId21"/>
          <a:stretch>
            <a:fillRect/>
          </a:stretch>
        </p:blipFill>
        <p:spPr>
          <a:xfrm>
            <a:off x="5200650" y="4667250"/>
            <a:ext cx="108347" cy="108347"/>
          </a:xfrm>
          <a:prstGeom prst="rect">
            <a:avLst/>
          </a:prstGeom>
        </p:spPr>
      </p:pic>
      <p:pic>
        <p:nvPicPr>
          <p:cNvPr id="37" name="Image 35" descr="preencoded.png"/>
          <p:cNvPicPr>
            <a:picLocks noChangeAspect="1"/>
          </p:cNvPicPr>
          <p:nvPr/>
        </p:nvPicPr>
        <p:blipFill>
          <a:blip r:embed="rId18"/>
          <a:stretch>
            <a:fillRect/>
          </a:stretch>
        </p:blipFill>
        <p:spPr>
          <a:xfrm>
            <a:off x="5200650" y="4907161"/>
            <a:ext cx="108347" cy="108347"/>
          </a:xfrm>
          <a:prstGeom prst="rect">
            <a:avLst/>
          </a:prstGeom>
        </p:spPr>
      </p:pic>
      <p:pic>
        <p:nvPicPr>
          <p:cNvPr id="38" name="Image 36" descr="preencoded.png"/>
          <p:cNvPicPr>
            <a:picLocks noChangeAspect="1"/>
          </p:cNvPicPr>
          <p:nvPr/>
        </p:nvPicPr>
        <p:blipFill>
          <a:blip r:embed="rId22"/>
          <a:stretch>
            <a:fillRect/>
          </a:stretch>
        </p:blipFill>
        <p:spPr>
          <a:xfrm>
            <a:off x="247650" y="5410200"/>
            <a:ext cx="9410700" cy="773906"/>
          </a:xfrm>
          <a:prstGeom prst="rect">
            <a:avLst/>
          </a:prstGeom>
        </p:spPr>
      </p:pic>
      <p:pic>
        <p:nvPicPr>
          <p:cNvPr id="39" name="Image 37" descr="preencoded.png"/>
          <p:cNvPicPr>
            <a:picLocks noChangeAspect="1"/>
          </p:cNvPicPr>
          <p:nvPr/>
        </p:nvPicPr>
        <p:blipFill>
          <a:blip r:embed="rId23"/>
          <a:stretch>
            <a:fillRect/>
          </a:stretch>
        </p:blipFill>
        <p:spPr>
          <a:xfrm>
            <a:off x="371475" y="5673328"/>
            <a:ext cx="208955" cy="247650"/>
          </a:xfrm>
          <a:prstGeom prst="rect">
            <a:avLst/>
          </a:prstGeom>
        </p:spPr>
      </p:pic>
      <p:pic>
        <p:nvPicPr>
          <p:cNvPr id="40" name="Image 38" descr="preencoded.png"/>
          <p:cNvPicPr>
            <a:picLocks noChangeAspect="1"/>
          </p:cNvPicPr>
          <p:nvPr/>
        </p:nvPicPr>
        <p:blipFill>
          <a:blip r:embed="rId24"/>
          <a:stretch>
            <a:fillRect/>
          </a:stretch>
        </p:blipFill>
        <p:spPr>
          <a:xfrm>
            <a:off x="0" y="6442830"/>
            <a:ext cx="9906000" cy="61913"/>
          </a:xfrm>
          <a:prstGeom prst="rect">
            <a:avLst/>
          </a:prstGeom>
        </p:spPr>
      </p:pic>
      <p:sp>
        <p:nvSpPr>
          <p:cNvPr id="41"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실습 및 프로젝트 수행 계획</a:t>
            </a:r>
            <a:endParaRPr lang="en-US" sz="1828" dirty="0"/>
          </a:p>
        </p:txBody>
      </p:sp>
      <p:sp>
        <p:nvSpPr>
          <p:cNvPr id="42" name="Text 1"/>
          <p:cNvSpPr/>
          <p:nvPr/>
        </p:nvSpPr>
        <p:spPr>
          <a:xfrm>
            <a:off x="247650" y="1416844"/>
            <a:ext cx="11292840"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이 세션에서는 이론을 바탕으로 실질적인 프로젝트를 수행하여 딥러닝 기술을 스마트시티 안전 관리에 적용하는 방법을 익히겠습니다.</a:t>
            </a:r>
            <a:endParaRPr lang="en-US" sz="975" dirty="0"/>
          </a:p>
        </p:txBody>
      </p:sp>
      <p:sp>
        <p:nvSpPr>
          <p:cNvPr id="43" name="Text 2"/>
          <p:cNvSpPr/>
          <p:nvPr/>
        </p:nvSpPr>
        <p:spPr>
          <a:xfrm>
            <a:off x="506909" y="1943100"/>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1</a:t>
            </a:r>
            <a:endParaRPr lang="en-US" sz="975" dirty="0"/>
          </a:p>
        </p:txBody>
      </p:sp>
      <p:sp>
        <p:nvSpPr>
          <p:cNvPr id="44" name="Text 3"/>
          <p:cNvSpPr/>
          <p:nvPr/>
        </p:nvSpPr>
        <p:spPr>
          <a:xfrm>
            <a:off x="773906" y="1974056"/>
            <a:ext cx="140231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CNN 이미지 분류</a:t>
            </a:r>
            <a:endParaRPr lang="en-US" sz="1219" dirty="0"/>
          </a:p>
        </p:txBody>
      </p:sp>
      <p:sp>
        <p:nvSpPr>
          <p:cNvPr id="45" name="Text 4"/>
          <p:cNvSpPr/>
          <p:nvPr/>
        </p:nvSpPr>
        <p:spPr>
          <a:xfrm>
            <a:off x="572690" y="2314575"/>
            <a:ext cx="1885236"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데이터셋 준비(CIFAR-10, MNIST)</a:t>
            </a:r>
            <a:endParaRPr lang="en-US" sz="853" dirty="0"/>
          </a:p>
        </p:txBody>
      </p:sp>
      <p:sp>
        <p:nvSpPr>
          <p:cNvPr id="46" name="Text 5"/>
          <p:cNvSpPr/>
          <p:nvPr/>
        </p:nvSpPr>
        <p:spPr>
          <a:xfrm>
            <a:off x="572691" y="2531269"/>
            <a:ext cx="160662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데이터 전처리(정규화, 증강)</a:t>
            </a:r>
            <a:endParaRPr lang="en-US" sz="853" dirty="0"/>
          </a:p>
        </p:txBody>
      </p:sp>
      <p:sp>
        <p:nvSpPr>
          <p:cNvPr id="47" name="Text 6"/>
          <p:cNvSpPr/>
          <p:nvPr/>
        </p:nvSpPr>
        <p:spPr>
          <a:xfrm>
            <a:off x="572691" y="2747963"/>
            <a:ext cx="1708785"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모델 설계(합성곱, 풀링, ReLU)</a:t>
            </a:r>
            <a:endParaRPr lang="en-US" sz="853" dirty="0"/>
          </a:p>
        </p:txBody>
      </p:sp>
      <p:sp>
        <p:nvSpPr>
          <p:cNvPr id="48" name="Text 7"/>
          <p:cNvSpPr/>
          <p:nvPr/>
        </p:nvSpPr>
        <p:spPr>
          <a:xfrm>
            <a:off x="572691" y="2964656"/>
            <a:ext cx="1764506"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학습 및 평가(정확도, 혼동행렬)</a:t>
            </a:r>
            <a:endParaRPr lang="en-US" sz="853" dirty="0"/>
          </a:p>
        </p:txBody>
      </p:sp>
      <p:sp>
        <p:nvSpPr>
          <p:cNvPr id="49" name="Text 8"/>
          <p:cNvSpPr/>
          <p:nvPr/>
        </p:nvSpPr>
        <p:spPr>
          <a:xfrm>
            <a:off x="503039" y="3212306"/>
            <a:ext cx="2703472" cy="123825"/>
          </a:xfrm>
          <a:prstGeom prst="rect">
            <a:avLst/>
          </a:prstGeom>
          <a:noFill/>
          <a:ln/>
        </p:spPr>
        <p:txBody>
          <a:bodyPr wrap="square" lIns="0" tIns="0" rIns="0" bIns="0" rtlCol="0" anchor="t"/>
          <a:lstStyle/>
          <a:p>
            <a:pPr>
              <a:lnSpc>
                <a:spcPts val="975"/>
              </a:lnSpc>
            </a:pPr>
            <a:r>
              <a:rPr lang="en-US" sz="731" i="1" dirty="0">
                <a:solidFill>
                  <a:srgbClr val="6B7280"/>
                </a:solidFill>
                <a:latin typeface="Roboto" pitchFamily="34" charset="0"/>
                <a:ea typeface="Roboto" pitchFamily="34" charset="-122"/>
                <a:cs typeface="Roboto" pitchFamily="34" charset="-120"/>
              </a:rPr>
              <a:t> 목표: 기본 CNN 아키텍처 이해</a:t>
            </a:r>
            <a:endParaRPr lang="en-US" sz="731" dirty="0"/>
          </a:p>
        </p:txBody>
      </p:sp>
      <p:sp>
        <p:nvSpPr>
          <p:cNvPr id="50" name="Text 9"/>
          <p:cNvSpPr/>
          <p:nvPr/>
        </p:nvSpPr>
        <p:spPr>
          <a:xfrm>
            <a:off x="3705681" y="1943100"/>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2</a:t>
            </a:r>
            <a:endParaRPr lang="en-US" sz="975" dirty="0"/>
          </a:p>
        </p:txBody>
      </p:sp>
      <p:sp>
        <p:nvSpPr>
          <p:cNvPr id="51" name="Text 10"/>
          <p:cNvSpPr/>
          <p:nvPr/>
        </p:nvSpPr>
        <p:spPr>
          <a:xfrm>
            <a:off x="3972678" y="1974056"/>
            <a:ext cx="154162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YOLO v8 객체 검출</a:t>
            </a:r>
            <a:endParaRPr lang="en-US" sz="1219" dirty="0"/>
          </a:p>
        </p:txBody>
      </p:sp>
      <p:sp>
        <p:nvSpPr>
          <p:cNvPr id="52" name="Text 11"/>
          <p:cNvSpPr/>
          <p:nvPr/>
        </p:nvSpPr>
        <p:spPr>
          <a:xfrm>
            <a:off x="3771462" y="2314575"/>
            <a:ext cx="1894523"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환경 설정(가상환경, 패키지 설치)</a:t>
            </a:r>
            <a:endParaRPr lang="en-US" sz="853" dirty="0"/>
          </a:p>
        </p:txBody>
      </p:sp>
      <p:sp>
        <p:nvSpPr>
          <p:cNvPr id="53" name="Text 12"/>
          <p:cNvSpPr/>
          <p:nvPr/>
        </p:nvSpPr>
        <p:spPr>
          <a:xfrm>
            <a:off x="3771462" y="2531269"/>
            <a:ext cx="1513761"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데이터 준비 및 어노테이션</a:t>
            </a:r>
            <a:endParaRPr lang="en-US" sz="853" dirty="0"/>
          </a:p>
        </p:txBody>
      </p:sp>
      <p:sp>
        <p:nvSpPr>
          <p:cNvPr id="54" name="Text 13"/>
          <p:cNvSpPr/>
          <p:nvPr/>
        </p:nvSpPr>
        <p:spPr>
          <a:xfrm>
            <a:off x="3771462" y="2747963"/>
            <a:ext cx="1569482"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구성 파일 작성 및 모델 학습</a:t>
            </a:r>
            <a:endParaRPr lang="en-US" sz="853" dirty="0"/>
          </a:p>
        </p:txBody>
      </p:sp>
      <p:sp>
        <p:nvSpPr>
          <p:cNvPr id="55" name="Text 14"/>
          <p:cNvSpPr/>
          <p:nvPr/>
        </p:nvSpPr>
        <p:spPr>
          <a:xfrm>
            <a:off x="3771462" y="2964656"/>
            <a:ext cx="2265998"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평가(IoU, mAP) 및 하이퍼파라미터 튜닝</a:t>
            </a:r>
            <a:endParaRPr lang="en-US" sz="853" dirty="0"/>
          </a:p>
        </p:txBody>
      </p:sp>
      <p:sp>
        <p:nvSpPr>
          <p:cNvPr id="56" name="Text 15"/>
          <p:cNvSpPr/>
          <p:nvPr/>
        </p:nvSpPr>
        <p:spPr>
          <a:xfrm>
            <a:off x="3701811" y="3212306"/>
            <a:ext cx="2703472" cy="123825"/>
          </a:xfrm>
          <a:prstGeom prst="rect">
            <a:avLst/>
          </a:prstGeom>
          <a:noFill/>
          <a:ln/>
        </p:spPr>
        <p:txBody>
          <a:bodyPr wrap="square" lIns="0" tIns="0" rIns="0" bIns="0" rtlCol="0" anchor="t"/>
          <a:lstStyle/>
          <a:p>
            <a:pPr>
              <a:lnSpc>
                <a:spcPts val="975"/>
              </a:lnSpc>
            </a:pPr>
            <a:r>
              <a:rPr lang="en-US" sz="731" i="1" dirty="0">
                <a:solidFill>
                  <a:srgbClr val="6B7280"/>
                </a:solidFill>
                <a:latin typeface="Roboto" pitchFamily="34" charset="0"/>
                <a:ea typeface="Roboto" pitchFamily="34" charset="-122"/>
                <a:cs typeface="Roboto" pitchFamily="34" charset="-120"/>
              </a:rPr>
              <a:t> 목표: 실시간 객체 검출 구현</a:t>
            </a:r>
            <a:endParaRPr lang="en-US" sz="731" dirty="0"/>
          </a:p>
        </p:txBody>
      </p:sp>
      <p:sp>
        <p:nvSpPr>
          <p:cNvPr id="57" name="Text 16"/>
          <p:cNvSpPr/>
          <p:nvPr/>
        </p:nvSpPr>
        <p:spPr>
          <a:xfrm>
            <a:off x="6904453" y="1943100"/>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3</a:t>
            </a:r>
            <a:endParaRPr lang="en-US" sz="975" dirty="0"/>
          </a:p>
        </p:txBody>
      </p:sp>
      <p:sp>
        <p:nvSpPr>
          <p:cNvPr id="58" name="Text 17"/>
          <p:cNvSpPr/>
          <p:nvPr/>
        </p:nvSpPr>
        <p:spPr>
          <a:xfrm>
            <a:off x="7171451" y="1974056"/>
            <a:ext cx="181094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데이터 수집 및 전처리</a:t>
            </a:r>
            <a:endParaRPr lang="en-US" sz="1219" dirty="0"/>
          </a:p>
        </p:txBody>
      </p:sp>
      <p:sp>
        <p:nvSpPr>
          <p:cNvPr id="59" name="Text 18"/>
          <p:cNvSpPr/>
          <p:nvPr/>
        </p:nvSpPr>
        <p:spPr>
          <a:xfrm>
            <a:off x="6970235" y="2314575"/>
            <a:ext cx="1671638"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싱크홀/공사현장 데이터 수집</a:t>
            </a:r>
            <a:endParaRPr lang="en-US" sz="853" dirty="0"/>
          </a:p>
        </p:txBody>
      </p:sp>
      <p:sp>
        <p:nvSpPr>
          <p:cNvPr id="60" name="Text 19"/>
          <p:cNvSpPr/>
          <p:nvPr/>
        </p:nvSpPr>
        <p:spPr>
          <a:xfrm>
            <a:off x="6970235" y="2531269"/>
            <a:ext cx="130944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샘플링, 변환, 잡음 제거</a:t>
            </a:r>
            <a:endParaRPr lang="en-US" sz="853" dirty="0"/>
          </a:p>
        </p:txBody>
      </p:sp>
      <p:sp>
        <p:nvSpPr>
          <p:cNvPr id="61" name="Text 20"/>
          <p:cNvSpPr/>
          <p:nvPr/>
        </p:nvSpPr>
        <p:spPr>
          <a:xfrm>
            <a:off x="6970235" y="2747963"/>
            <a:ext cx="128158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결측치 보정, 특징 추출</a:t>
            </a:r>
            <a:endParaRPr lang="en-US" sz="853" dirty="0"/>
          </a:p>
        </p:txBody>
      </p:sp>
      <p:sp>
        <p:nvSpPr>
          <p:cNvPr id="62" name="Text 21"/>
          <p:cNvSpPr/>
          <p:nvPr/>
        </p:nvSpPr>
        <p:spPr>
          <a:xfrm>
            <a:off x="6970235" y="2964656"/>
            <a:ext cx="1253728"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라벨링 및 데이터 증강</a:t>
            </a:r>
            <a:endParaRPr lang="en-US" sz="853" dirty="0"/>
          </a:p>
        </p:txBody>
      </p:sp>
      <p:sp>
        <p:nvSpPr>
          <p:cNvPr id="63" name="Text 22"/>
          <p:cNvSpPr/>
          <p:nvPr/>
        </p:nvSpPr>
        <p:spPr>
          <a:xfrm>
            <a:off x="6900584" y="3212306"/>
            <a:ext cx="2703593" cy="123825"/>
          </a:xfrm>
          <a:prstGeom prst="rect">
            <a:avLst/>
          </a:prstGeom>
          <a:noFill/>
          <a:ln/>
        </p:spPr>
        <p:txBody>
          <a:bodyPr wrap="square" lIns="0" tIns="0" rIns="0" bIns="0" rtlCol="0" anchor="t"/>
          <a:lstStyle/>
          <a:p>
            <a:pPr>
              <a:lnSpc>
                <a:spcPts val="975"/>
              </a:lnSpc>
            </a:pPr>
            <a:r>
              <a:rPr lang="en-US" sz="731" i="1" dirty="0">
                <a:solidFill>
                  <a:srgbClr val="6B7280"/>
                </a:solidFill>
                <a:latin typeface="Roboto" pitchFamily="34" charset="0"/>
                <a:ea typeface="Roboto" pitchFamily="34" charset="-122"/>
                <a:cs typeface="Roboto" pitchFamily="34" charset="-120"/>
              </a:rPr>
              <a:t> 목표: 실용 데이터 준비 기술</a:t>
            </a:r>
            <a:endParaRPr lang="en-US" sz="731" dirty="0"/>
          </a:p>
        </p:txBody>
      </p:sp>
      <p:sp>
        <p:nvSpPr>
          <p:cNvPr id="64" name="Text 23"/>
          <p:cNvSpPr/>
          <p:nvPr/>
        </p:nvSpPr>
        <p:spPr>
          <a:xfrm>
            <a:off x="506909" y="3831431"/>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4</a:t>
            </a:r>
            <a:endParaRPr lang="en-US" sz="975" dirty="0"/>
          </a:p>
        </p:txBody>
      </p:sp>
      <p:sp>
        <p:nvSpPr>
          <p:cNvPr id="65" name="Text 24"/>
          <p:cNvSpPr/>
          <p:nvPr/>
        </p:nvSpPr>
        <p:spPr>
          <a:xfrm>
            <a:off x="773906" y="3862387"/>
            <a:ext cx="1346597"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프레임워크 비교</a:t>
            </a:r>
            <a:endParaRPr lang="en-US" sz="1219" dirty="0"/>
          </a:p>
        </p:txBody>
      </p:sp>
      <p:sp>
        <p:nvSpPr>
          <p:cNvPr id="66" name="Text 25"/>
          <p:cNvSpPr/>
          <p:nvPr/>
        </p:nvSpPr>
        <p:spPr>
          <a:xfrm>
            <a:off x="402431" y="4202906"/>
            <a:ext cx="2089547" cy="185738"/>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TensorFlow</a:t>
            </a:r>
            <a:endParaRPr lang="en-US" sz="975" dirty="0"/>
          </a:p>
        </p:txBody>
      </p:sp>
      <p:sp>
        <p:nvSpPr>
          <p:cNvPr id="67" name="Text 26"/>
          <p:cNvSpPr/>
          <p:nvPr/>
        </p:nvSpPr>
        <p:spPr>
          <a:xfrm>
            <a:off x="572691" y="4450556"/>
            <a:ext cx="130944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Static/Dynamic 그래프</a:t>
            </a:r>
            <a:endParaRPr lang="en-US" sz="853" dirty="0"/>
          </a:p>
        </p:txBody>
      </p:sp>
      <p:sp>
        <p:nvSpPr>
          <p:cNvPr id="68" name="Text 27"/>
          <p:cNvSpPr/>
          <p:nvPr/>
        </p:nvSpPr>
        <p:spPr>
          <a:xfrm>
            <a:off x="572691" y="4636294"/>
            <a:ext cx="965835"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대규모 배포 도구</a:t>
            </a:r>
            <a:endParaRPr lang="en-US" sz="853" dirty="0"/>
          </a:p>
        </p:txBody>
      </p:sp>
      <p:sp>
        <p:nvSpPr>
          <p:cNvPr id="69" name="Text 28"/>
          <p:cNvSpPr/>
          <p:nvPr/>
        </p:nvSpPr>
        <p:spPr>
          <a:xfrm>
            <a:off x="2615803" y="4202906"/>
            <a:ext cx="2089547" cy="185738"/>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PyTorch</a:t>
            </a:r>
            <a:endParaRPr lang="en-US" sz="975" dirty="0"/>
          </a:p>
        </p:txBody>
      </p:sp>
      <p:sp>
        <p:nvSpPr>
          <p:cNvPr id="70" name="Text 29"/>
          <p:cNvSpPr/>
          <p:nvPr/>
        </p:nvSpPr>
        <p:spPr>
          <a:xfrm>
            <a:off x="2786062" y="4450556"/>
            <a:ext cx="919401"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Dynamic 그래프</a:t>
            </a:r>
            <a:endParaRPr lang="en-US" sz="853" dirty="0"/>
          </a:p>
        </p:txBody>
      </p:sp>
      <p:sp>
        <p:nvSpPr>
          <p:cNvPr id="71" name="Text 30"/>
          <p:cNvSpPr/>
          <p:nvPr/>
        </p:nvSpPr>
        <p:spPr>
          <a:xfrm>
            <a:off x="2786062" y="4636294"/>
            <a:ext cx="1123712"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Autograd 자동 미분</a:t>
            </a:r>
            <a:endParaRPr lang="en-US" sz="853" dirty="0"/>
          </a:p>
        </p:txBody>
      </p:sp>
      <p:sp>
        <p:nvSpPr>
          <p:cNvPr id="72" name="Text 31"/>
          <p:cNvSpPr/>
          <p:nvPr/>
        </p:nvSpPr>
        <p:spPr>
          <a:xfrm>
            <a:off x="595908" y="4914900"/>
            <a:ext cx="4302919" cy="154781"/>
          </a:xfrm>
          <a:prstGeom prst="rect">
            <a:avLst/>
          </a:prstGeom>
          <a:noFill/>
          <a:ln/>
        </p:spPr>
        <p:txBody>
          <a:bodyPr wrap="square" lIns="0" tIns="0" rIns="0" bIns="0" rtlCol="0" anchor="t"/>
          <a:lstStyle/>
          <a:p>
            <a:pPr>
              <a:lnSpc>
                <a:spcPts val="1219"/>
              </a:lnSpc>
            </a:pPr>
            <a:r>
              <a:rPr lang="en-US" sz="853" b="1" dirty="0">
                <a:solidFill>
                  <a:srgbClr val="FFA500"/>
                </a:solidFill>
                <a:latin typeface="Roboto" pitchFamily="34" charset="0"/>
                <a:ea typeface="Roboto" pitchFamily="34" charset="-122"/>
                <a:cs typeface="Roboto" pitchFamily="34" charset="-120"/>
              </a:rPr>
              <a:t>실습:</a:t>
            </a:r>
            <a:r>
              <a:rPr lang="en-US" sz="853" dirty="0">
                <a:solidFill>
                  <a:srgbClr val="374151"/>
                </a:solidFill>
                <a:latin typeface="Roboto" pitchFamily="34" charset="0"/>
                <a:ea typeface="Roboto" pitchFamily="34" charset="-122"/>
                <a:cs typeface="Roboto" pitchFamily="34" charset="-120"/>
              </a:rPr>
              <a:t> 두 프레임워크로 피해 규모 예측 모델 구현 및 비교</a:t>
            </a:r>
            <a:endParaRPr lang="en-US" sz="853" dirty="0"/>
          </a:p>
        </p:txBody>
      </p:sp>
      <p:sp>
        <p:nvSpPr>
          <p:cNvPr id="73" name="Text 32"/>
          <p:cNvSpPr/>
          <p:nvPr/>
        </p:nvSpPr>
        <p:spPr>
          <a:xfrm>
            <a:off x="5305128" y="3831431"/>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5</a:t>
            </a:r>
            <a:endParaRPr lang="en-US" sz="975" dirty="0"/>
          </a:p>
        </p:txBody>
      </p:sp>
      <p:sp>
        <p:nvSpPr>
          <p:cNvPr id="74" name="Text 33"/>
          <p:cNvSpPr/>
          <p:nvPr/>
        </p:nvSpPr>
        <p:spPr>
          <a:xfrm>
            <a:off x="5572125" y="3862387"/>
            <a:ext cx="9286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ONNX 배포</a:t>
            </a:r>
            <a:endParaRPr lang="en-US" sz="1219" dirty="0"/>
          </a:p>
        </p:txBody>
      </p:sp>
      <p:sp>
        <p:nvSpPr>
          <p:cNvPr id="75" name="Text 34"/>
          <p:cNvSpPr/>
          <p:nvPr/>
        </p:nvSpPr>
        <p:spPr>
          <a:xfrm>
            <a:off x="5370909" y="4202906"/>
            <a:ext cx="232171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PyTorch/TensorFlow 모델 → ONNX 변환</a:t>
            </a:r>
            <a:endParaRPr lang="en-US" sz="853" dirty="0"/>
          </a:p>
        </p:txBody>
      </p:sp>
      <p:sp>
        <p:nvSpPr>
          <p:cNvPr id="76" name="Text 35"/>
          <p:cNvSpPr/>
          <p:nvPr/>
        </p:nvSpPr>
        <p:spPr>
          <a:xfrm>
            <a:off x="5370910" y="4419600"/>
            <a:ext cx="1606629"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ONNX Runtime 설치 및 추론</a:t>
            </a:r>
            <a:endParaRPr lang="en-US" sz="853" dirty="0"/>
          </a:p>
        </p:txBody>
      </p:sp>
      <p:sp>
        <p:nvSpPr>
          <p:cNvPr id="77" name="Text 36"/>
          <p:cNvSpPr/>
          <p:nvPr/>
        </p:nvSpPr>
        <p:spPr>
          <a:xfrm>
            <a:off x="5370910" y="4636294"/>
            <a:ext cx="1764506"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성능 최적화(양자화, 배치 처리)</a:t>
            </a:r>
            <a:endParaRPr lang="en-US" sz="853" dirty="0"/>
          </a:p>
        </p:txBody>
      </p:sp>
      <p:sp>
        <p:nvSpPr>
          <p:cNvPr id="78" name="Text 37"/>
          <p:cNvSpPr/>
          <p:nvPr/>
        </p:nvSpPr>
        <p:spPr>
          <a:xfrm>
            <a:off x="5394126" y="4883944"/>
            <a:ext cx="5163503" cy="154781"/>
          </a:xfrm>
          <a:prstGeom prst="rect">
            <a:avLst/>
          </a:prstGeom>
          <a:noFill/>
          <a:ln/>
        </p:spPr>
        <p:txBody>
          <a:bodyPr wrap="square" lIns="0" tIns="0" rIns="0" bIns="0" rtlCol="0" anchor="t"/>
          <a:lstStyle/>
          <a:p>
            <a:pPr>
              <a:lnSpc>
                <a:spcPts val="1219"/>
              </a:lnSpc>
            </a:pPr>
            <a:r>
              <a:rPr lang="en-US" sz="853" b="1" dirty="0">
                <a:solidFill>
                  <a:srgbClr val="FFA500"/>
                </a:solidFill>
                <a:latin typeface="Roboto" pitchFamily="34" charset="0"/>
                <a:ea typeface="Roboto" pitchFamily="34" charset="-122"/>
                <a:cs typeface="Roboto" pitchFamily="34" charset="-120"/>
              </a:rPr>
              <a:t>실습:</a:t>
            </a:r>
            <a:r>
              <a:rPr lang="en-US" sz="853" dirty="0">
                <a:solidFill>
                  <a:srgbClr val="374151"/>
                </a:solidFill>
                <a:latin typeface="Roboto" pitchFamily="34" charset="0"/>
                <a:ea typeface="Roboto" pitchFamily="34" charset="-122"/>
                <a:cs typeface="Roboto" pitchFamily="34" charset="-120"/>
              </a:rPr>
              <a:t> ONNX Runtime을 이용한 모바일/웹 서비스 배포</a:t>
            </a:r>
            <a:endParaRPr lang="en-US" sz="853" dirty="0"/>
          </a:p>
        </p:txBody>
      </p:sp>
      <p:sp>
        <p:nvSpPr>
          <p:cNvPr id="79" name="Text 38"/>
          <p:cNvSpPr/>
          <p:nvPr/>
        </p:nvSpPr>
        <p:spPr>
          <a:xfrm>
            <a:off x="704255" y="5534025"/>
            <a:ext cx="883027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프로젝트 수행 방식</a:t>
            </a:r>
            <a:endParaRPr lang="en-US" sz="975" dirty="0"/>
          </a:p>
        </p:txBody>
      </p:sp>
      <p:sp>
        <p:nvSpPr>
          <p:cNvPr id="80" name="Text 39"/>
          <p:cNvSpPr/>
          <p:nvPr/>
        </p:nvSpPr>
        <p:spPr>
          <a:xfrm>
            <a:off x="704255" y="5750719"/>
            <a:ext cx="8830270"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각 팀은 5개의 실습 프로젝트를 순서대로 수행하며, 각 단계별로 결과를 기록하고 분석합니다. 최종적으로 모든 프로젝트를 연동하여 스마트시티 안전 예측 시스템의 전체 흐름을 이해하고, 개선 방안을 제안하는 보고서를 작성합니다.</a:t>
            </a:r>
            <a:endParaRPr lang="en-US" sz="853"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05660-529E-AC8D-C889-4E1763A5B3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4C26F5A-FF7B-30E0-685D-EE97770E78FF}"/>
              </a:ext>
            </a:extLst>
          </p:cNvPr>
          <p:cNvPicPr>
            <a:picLocks noChangeAspect="1"/>
          </p:cNvPicPr>
          <p:nvPr/>
        </p:nvPicPr>
        <p:blipFill>
          <a:blip r:embed="rId3"/>
          <a:stretch>
            <a:fillRect/>
          </a:stretch>
        </p:blipFill>
        <p:spPr>
          <a:xfrm>
            <a:off x="6191250" y="642938"/>
            <a:ext cx="3714750" cy="5572125"/>
          </a:xfrm>
          <a:prstGeom prst="rect">
            <a:avLst/>
          </a:prstGeom>
        </p:spPr>
      </p:pic>
      <p:sp>
        <p:nvSpPr>
          <p:cNvPr id="3" name="Text 0">
            <a:extLst>
              <a:ext uri="{FF2B5EF4-FFF2-40B4-BE49-F238E27FC236}">
                <a16:creationId xmlns:a16="http://schemas.microsoft.com/office/drawing/2014/main" id="{8EEDD88C-7466-2C76-F045-3D88EC10D3C2}"/>
              </a:ext>
            </a:extLst>
          </p:cNvPr>
          <p:cNvSpPr/>
          <p:nvPr/>
        </p:nvSpPr>
        <p:spPr>
          <a:xfrm>
            <a:off x="567210" y="2291885"/>
            <a:ext cx="4988860" cy="476678"/>
          </a:xfrm>
          <a:prstGeom prst="rect">
            <a:avLst/>
          </a:prstGeom>
          <a:noFill/>
          <a:ln/>
        </p:spPr>
        <p:txBody>
          <a:bodyPr wrap="none" lIns="0" tIns="0" rIns="0" bIns="0" rtlCol="0" anchor="t"/>
          <a:lstStyle/>
          <a:p>
            <a:pPr fontAlgn="base"/>
            <a:r>
              <a:rPr lang="ko-KR" altLang="en-US" sz="2600" dirty="0"/>
              <a:t>스마트시티 구축 </a:t>
            </a:r>
            <a:r>
              <a:rPr lang="ko-KR" altLang="en-US" sz="2600"/>
              <a:t>프로젝트 기획</a:t>
            </a:r>
            <a:endParaRPr lang="en-US" altLang="ko-KR" sz="2600"/>
          </a:p>
          <a:p>
            <a:pPr fontAlgn="base"/>
            <a:r>
              <a:rPr lang="en-US" altLang="ko-KR" sz="2600"/>
              <a:t> </a:t>
            </a:r>
            <a:r>
              <a:rPr lang="ko-KR" altLang="en-US" sz="2600"/>
              <a:t>실습 </a:t>
            </a:r>
            <a:r>
              <a:rPr lang="ko-KR" altLang="en-US" sz="2600" dirty="0"/>
              <a:t>및 구현</a:t>
            </a:r>
          </a:p>
        </p:txBody>
      </p:sp>
      <p:sp>
        <p:nvSpPr>
          <p:cNvPr id="4" name="Text 1">
            <a:extLst>
              <a:ext uri="{FF2B5EF4-FFF2-40B4-BE49-F238E27FC236}">
                <a16:creationId xmlns:a16="http://schemas.microsoft.com/office/drawing/2014/main" id="{1D45AA62-2C7D-95AC-9CB4-734D4A6FB571}"/>
              </a:ext>
            </a:extLst>
          </p:cNvPr>
          <p:cNvSpPr/>
          <p:nvPr/>
        </p:nvSpPr>
        <p:spPr>
          <a:xfrm>
            <a:off x="567209" y="3529528"/>
            <a:ext cx="5056833" cy="518678"/>
          </a:xfrm>
          <a:prstGeom prst="rect">
            <a:avLst/>
          </a:prstGeom>
          <a:noFill/>
          <a:ln/>
        </p:spPr>
        <p:txBody>
          <a:bodyPr wrap="square" lIns="0" tIns="0" rIns="0" bIns="0" rtlCol="0" anchor="t"/>
          <a:lstStyle/>
          <a:p>
            <a:pPr fontAlgn="base"/>
            <a:r>
              <a:rPr lang="ko-KR" altLang="en-US" sz="1463" dirty="0"/>
              <a:t>스마트시티 구축 프로젝트 기획 실습 및 구현 </a:t>
            </a:r>
            <a:r>
              <a:rPr lang="en-US" altLang="ko-KR" sz="1463" dirty="0"/>
              <a:t>BM </a:t>
            </a:r>
            <a:r>
              <a:rPr lang="ko-KR" altLang="en-US" sz="1463" dirty="0"/>
              <a:t>모델 실습</a:t>
            </a:r>
          </a:p>
        </p:txBody>
      </p:sp>
    </p:spTree>
    <p:extLst>
      <p:ext uri="{BB962C8B-B14F-4D97-AF65-F5344CB8AC3E}">
        <p14:creationId xmlns:p14="http://schemas.microsoft.com/office/powerpoint/2010/main" val="198288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46603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7739062" y="2314575"/>
            <a:ext cx="2166938" cy="2476500"/>
          </a:xfrm>
          <a:prstGeom prst="rect">
            <a:avLst/>
          </a:prstGeom>
        </p:spPr>
      </p:pic>
      <p:pic>
        <p:nvPicPr>
          <p:cNvPr id="6" name="Image 4" descr="preencoded.png"/>
          <p:cNvPicPr>
            <a:picLocks noChangeAspect="1"/>
          </p:cNvPicPr>
          <p:nvPr/>
        </p:nvPicPr>
        <p:blipFill>
          <a:blip r:embed="rId7"/>
          <a:stretch>
            <a:fillRect/>
          </a:stretch>
        </p:blipFill>
        <p:spPr>
          <a:xfrm>
            <a:off x="0" y="642937"/>
            <a:ext cx="9906000" cy="804863"/>
          </a:xfrm>
          <a:prstGeom prst="rect">
            <a:avLst/>
          </a:prstGeom>
        </p:spPr>
      </p:pic>
      <p:pic>
        <p:nvPicPr>
          <p:cNvPr id="7" name="Image 5" descr="preencoded.png"/>
          <p:cNvPicPr>
            <a:picLocks noChangeAspect="1"/>
          </p:cNvPicPr>
          <p:nvPr/>
        </p:nvPicPr>
        <p:blipFill>
          <a:blip r:embed="rId8"/>
          <a:stretch>
            <a:fillRect/>
          </a:stretch>
        </p:blipFill>
        <p:spPr>
          <a:xfrm>
            <a:off x="1871281" y="2097881"/>
            <a:ext cx="417909" cy="371475"/>
          </a:xfrm>
          <a:prstGeom prst="rect">
            <a:avLst/>
          </a:prstGeom>
        </p:spPr>
      </p:pic>
      <p:pic>
        <p:nvPicPr>
          <p:cNvPr id="8" name="Image 6" descr="preencoded.png"/>
          <p:cNvPicPr>
            <a:picLocks noChangeAspect="1"/>
          </p:cNvPicPr>
          <p:nvPr/>
        </p:nvPicPr>
        <p:blipFill>
          <a:blip r:embed="rId9"/>
          <a:stretch>
            <a:fillRect/>
          </a:stretch>
        </p:blipFill>
        <p:spPr>
          <a:xfrm>
            <a:off x="3330820" y="2097881"/>
            <a:ext cx="371475" cy="371475"/>
          </a:xfrm>
          <a:prstGeom prst="rect">
            <a:avLst/>
          </a:prstGeom>
        </p:spPr>
      </p:pic>
      <p:pic>
        <p:nvPicPr>
          <p:cNvPr id="9" name="Image 7" descr="preencoded.png"/>
          <p:cNvPicPr>
            <a:picLocks noChangeAspect="1"/>
          </p:cNvPicPr>
          <p:nvPr/>
        </p:nvPicPr>
        <p:blipFill>
          <a:blip r:embed="rId10"/>
          <a:stretch>
            <a:fillRect/>
          </a:stretch>
        </p:blipFill>
        <p:spPr>
          <a:xfrm>
            <a:off x="4720707" y="2097881"/>
            <a:ext cx="464344" cy="371475"/>
          </a:xfrm>
          <a:prstGeom prst="rect">
            <a:avLst/>
          </a:prstGeom>
        </p:spPr>
      </p:pic>
      <p:pic>
        <p:nvPicPr>
          <p:cNvPr id="10" name="Image 8" descr="preencoded.png"/>
          <p:cNvPicPr>
            <a:picLocks noChangeAspect="1"/>
          </p:cNvPicPr>
          <p:nvPr/>
        </p:nvPicPr>
        <p:blipFill>
          <a:blip r:embed="rId11"/>
          <a:stretch>
            <a:fillRect/>
          </a:stretch>
        </p:blipFill>
        <p:spPr>
          <a:xfrm>
            <a:off x="6157149" y="2097881"/>
            <a:ext cx="464344" cy="371475"/>
          </a:xfrm>
          <a:prstGeom prst="rect">
            <a:avLst/>
          </a:prstGeom>
        </p:spPr>
      </p:pic>
      <p:pic>
        <p:nvPicPr>
          <p:cNvPr id="11" name="Image 9" descr="preencoded.png"/>
          <p:cNvPicPr>
            <a:picLocks noChangeAspect="1"/>
          </p:cNvPicPr>
          <p:nvPr/>
        </p:nvPicPr>
        <p:blipFill>
          <a:blip r:embed="rId12"/>
          <a:stretch>
            <a:fillRect/>
          </a:stretch>
        </p:blipFill>
        <p:spPr>
          <a:xfrm>
            <a:off x="7639906" y="2097881"/>
            <a:ext cx="371475" cy="371475"/>
          </a:xfrm>
          <a:prstGeom prst="rect">
            <a:avLst/>
          </a:prstGeom>
        </p:spPr>
      </p:pic>
      <p:pic>
        <p:nvPicPr>
          <p:cNvPr id="12" name="Image 10" descr="preencoded.png"/>
          <p:cNvPicPr>
            <a:picLocks noChangeAspect="1"/>
          </p:cNvPicPr>
          <p:nvPr/>
        </p:nvPicPr>
        <p:blipFill>
          <a:blip r:embed="rId13"/>
          <a:stretch>
            <a:fillRect/>
          </a:stretch>
        </p:blipFill>
        <p:spPr>
          <a:xfrm>
            <a:off x="1894498" y="2933700"/>
            <a:ext cx="371475" cy="371475"/>
          </a:xfrm>
          <a:prstGeom prst="rect">
            <a:avLst/>
          </a:prstGeom>
        </p:spPr>
      </p:pic>
      <p:pic>
        <p:nvPicPr>
          <p:cNvPr id="13" name="Image 11" descr="preencoded.png"/>
          <p:cNvPicPr>
            <a:picLocks noChangeAspect="1"/>
          </p:cNvPicPr>
          <p:nvPr/>
        </p:nvPicPr>
        <p:blipFill>
          <a:blip r:embed="rId14"/>
          <a:stretch>
            <a:fillRect/>
          </a:stretch>
        </p:blipFill>
        <p:spPr>
          <a:xfrm>
            <a:off x="3330820" y="2933700"/>
            <a:ext cx="371475" cy="371475"/>
          </a:xfrm>
          <a:prstGeom prst="rect">
            <a:avLst/>
          </a:prstGeom>
        </p:spPr>
      </p:pic>
      <p:pic>
        <p:nvPicPr>
          <p:cNvPr id="14" name="Image 12" descr="preencoded.png"/>
          <p:cNvPicPr>
            <a:picLocks noChangeAspect="1"/>
          </p:cNvPicPr>
          <p:nvPr/>
        </p:nvPicPr>
        <p:blipFill>
          <a:blip r:embed="rId15"/>
          <a:stretch>
            <a:fillRect/>
          </a:stretch>
        </p:blipFill>
        <p:spPr>
          <a:xfrm>
            <a:off x="6157149" y="2933700"/>
            <a:ext cx="464344" cy="371475"/>
          </a:xfrm>
          <a:prstGeom prst="rect">
            <a:avLst/>
          </a:prstGeom>
        </p:spPr>
      </p:pic>
      <p:pic>
        <p:nvPicPr>
          <p:cNvPr id="15" name="Image 13" descr="preencoded.png"/>
          <p:cNvPicPr>
            <a:picLocks noChangeAspect="1"/>
          </p:cNvPicPr>
          <p:nvPr/>
        </p:nvPicPr>
        <p:blipFill>
          <a:blip r:embed="rId16"/>
          <a:stretch>
            <a:fillRect/>
          </a:stretch>
        </p:blipFill>
        <p:spPr>
          <a:xfrm>
            <a:off x="7663123" y="2933700"/>
            <a:ext cx="325041" cy="371475"/>
          </a:xfrm>
          <a:prstGeom prst="rect">
            <a:avLst/>
          </a:prstGeom>
        </p:spPr>
      </p:pic>
      <p:pic>
        <p:nvPicPr>
          <p:cNvPr id="16" name="Image 14" descr="preencoded.png"/>
          <p:cNvPicPr>
            <a:picLocks noChangeAspect="1"/>
          </p:cNvPicPr>
          <p:nvPr/>
        </p:nvPicPr>
        <p:blipFill>
          <a:blip r:embed="rId17"/>
          <a:stretch>
            <a:fillRect/>
          </a:stretch>
        </p:blipFill>
        <p:spPr>
          <a:xfrm>
            <a:off x="4581525" y="4419600"/>
            <a:ext cx="742950" cy="30956"/>
          </a:xfrm>
          <a:prstGeom prst="rect">
            <a:avLst/>
          </a:prstGeom>
        </p:spPr>
      </p:pic>
      <p:pic>
        <p:nvPicPr>
          <p:cNvPr id="17" name="Image 15" descr="preencoded.png"/>
          <p:cNvPicPr>
            <a:picLocks noChangeAspect="1"/>
          </p:cNvPicPr>
          <p:nvPr/>
        </p:nvPicPr>
        <p:blipFill>
          <a:blip r:embed="rId18"/>
          <a:stretch>
            <a:fillRect/>
          </a:stretch>
        </p:blipFill>
        <p:spPr>
          <a:xfrm>
            <a:off x="4090457" y="4698206"/>
            <a:ext cx="309563" cy="247650"/>
          </a:xfrm>
          <a:prstGeom prst="rect">
            <a:avLst/>
          </a:prstGeom>
        </p:spPr>
      </p:pic>
      <p:pic>
        <p:nvPicPr>
          <p:cNvPr id="18" name="Image 16" descr="preencoded.png"/>
          <p:cNvPicPr>
            <a:picLocks noChangeAspect="1"/>
          </p:cNvPicPr>
          <p:nvPr/>
        </p:nvPicPr>
        <p:blipFill>
          <a:blip r:embed="rId19"/>
          <a:stretch>
            <a:fillRect/>
          </a:stretch>
        </p:blipFill>
        <p:spPr>
          <a:xfrm>
            <a:off x="5178037" y="4698206"/>
            <a:ext cx="278606" cy="247650"/>
          </a:xfrm>
          <a:prstGeom prst="rect">
            <a:avLst/>
          </a:prstGeom>
        </p:spPr>
      </p:pic>
      <p:pic>
        <p:nvPicPr>
          <p:cNvPr id="19" name="Image 17" descr="preencoded.png"/>
          <p:cNvPicPr>
            <a:picLocks noChangeAspect="1"/>
          </p:cNvPicPr>
          <p:nvPr/>
        </p:nvPicPr>
        <p:blipFill>
          <a:blip r:embed="rId20"/>
          <a:stretch>
            <a:fillRect/>
          </a:stretch>
        </p:blipFill>
        <p:spPr>
          <a:xfrm>
            <a:off x="0" y="5812631"/>
            <a:ext cx="9906000" cy="402431"/>
          </a:xfrm>
          <a:prstGeom prst="rect">
            <a:avLst/>
          </a:prstGeom>
        </p:spPr>
      </p:pic>
      <p:pic>
        <p:nvPicPr>
          <p:cNvPr id="20" name="Image 18" descr="preencoded.png"/>
          <p:cNvPicPr>
            <a:picLocks noChangeAspect="1"/>
          </p:cNvPicPr>
          <p:nvPr/>
        </p:nvPicPr>
        <p:blipFill>
          <a:blip r:embed="rId21"/>
          <a:stretch>
            <a:fillRect/>
          </a:stretch>
        </p:blipFill>
        <p:spPr>
          <a:xfrm>
            <a:off x="8679721" y="5951934"/>
            <a:ext cx="108347" cy="123825"/>
          </a:xfrm>
          <a:prstGeom prst="rect">
            <a:avLst/>
          </a:prstGeom>
        </p:spPr>
      </p:pic>
      <p:sp>
        <p:nvSpPr>
          <p:cNvPr id="21" name="Text 0"/>
          <p:cNvSpPr/>
          <p:nvPr/>
        </p:nvSpPr>
        <p:spPr>
          <a:xfrm>
            <a:off x="371475" y="890587"/>
            <a:ext cx="9163050" cy="309563"/>
          </a:xfrm>
          <a:prstGeom prst="rect">
            <a:avLst/>
          </a:prstGeom>
          <a:noFill/>
          <a:ln/>
        </p:spPr>
        <p:txBody>
          <a:bodyPr wrap="square" lIns="0" tIns="0" rIns="0" bIns="0" rtlCol="0" anchor="t"/>
          <a:lstStyle/>
          <a:p>
            <a:pPr>
              <a:lnSpc>
                <a:spcPts val="2438"/>
              </a:lnSpc>
            </a:pPr>
            <a:r>
              <a:rPr lang="en-US" sz="2194" b="1"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2194" dirty="0"/>
          </a:p>
        </p:txBody>
      </p:sp>
      <p:sp>
        <p:nvSpPr>
          <p:cNvPr id="22" name="Text 1"/>
          <p:cNvSpPr/>
          <p:nvPr/>
        </p:nvSpPr>
        <p:spPr>
          <a:xfrm>
            <a:off x="1666558" y="2531269"/>
            <a:ext cx="992825" cy="154781"/>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브릭스 앤 클릭스</a:t>
            </a:r>
            <a:endParaRPr lang="en-US" sz="853" dirty="0"/>
          </a:p>
        </p:txBody>
      </p:sp>
      <p:sp>
        <p:nvSpPr>
          <p:cNvPr id="23" name="Text 2"/>
          <p:cNvSpPr/>
          <p:nvPr/>
        </p:nvSpPr>
        <p:spPr>
          <a:xfrm>
            <a:off x="3228398" y="2531269"/>
            <a:ext cx="691437" cy="154781"/>
          </a:xfrm>
          <a:prstGeom prst="rect">
            <a:avLst/>
          </a:prstGeom>
          <a:noFill/>
          <a:ln/>
        </p:spPr>
        <p:txBody>
          <a:bodyPr wrap="square" lIns="0" tIns="0" rIns="0" bIns="0" rtlCol="0" anchor="t"/>
          <a:lstStyle/>
          <a:p>
            <a:pPr>
              <a:lnSpc>
                <a:spcPts val="1219"/>
              </a:lnSpc>
            </a:pPr>
            <a:r>
              <a:rPr lang="en-US" sz="853" dirty="0">
                <a:solidFill>
                  <a:srgbClr val="F97316"/>
                </a:solidFill>
                <a:latin typeface="ui-sans-serif" pitchFamily="34" charset="0"/>
                <a:ea typeface="ui-sans-serif" pitchFamily="34" charset="-122"/>
                <a:cs typeface="ui-sans-serif" pitchFamily="34" charset="-120"/>
              </a:rPr>
              <a:t>중개자 제거</a:t>
            </a:r>
            <a:endParaRPr lang="en-US" sz="853" dirty="0"/>
          </a:p>
        </p:txBody>
      </p:sp>
      <p:sp>
        <p:nvSpPr>
          <p:cNvPr id="24" name="Text 3"/>
          <p:cNvSpPr/>
          <p:nvPr/>
        </p:nvSpPr>
        <p:spPr>
          <a:xfrm>
            <a:off x="4719015" y="2531269"/>
            <a:ext cx="561420" cy="154781"/>
          </a:xfrm>
          <a:prstGeom prst="rect">
            <a:avLst/>
          </a:prstGeom>
          <a:noFill/>
          <a:ln/>
        </p:spPr>
        <p:txBody>
          <a:bodyPr wrap="square" lIns="0" tIns="0" rIns="0" bIns="0" rtlCol="0" anchor="t"/>
          <a:lstStyle/>
          <a:p>
            <a:pPr>
              <a:lnSpc>
                <a:spcPts val="1219"/>
              </a:lnSpc>
            </a:pPr>
            <a:r>
              <a:rPr lang="en-US" sz="853" dirty="0">
                <a:solidFill>
                  <a:srgbClr val="7E22CE"/>
                </a:solidFill>
                <a:latin typeface="ui-sans-serif" pitchFamily="34" charset="0"/>
                <a:ea typeface="ui-sans-serif" pitchFamily="34" charset="-122"/>
                <a:cs typeface="ui-sans-serif" pitchFamily="34" charset="-120"/>
              </a:rPr>
              <a:t>직접 판매</a:t>
            </a:r>
            <a:endParaRPr lang="en-US" sz="853" dirty="0"/>
          </a:p>
        </p:txBody>
      </p:sp>
      <p:sp>
        <p:nvSpPr>
          <p:cNvPr id="25" name="Text 4"/>
          <p:cNvSpPr/>
          <p:nvPr/>
        </p:nvSpPr>
        <p:spPr>
          <a:xfrm>
            <a:off x="6118454" y="2531269"/>
            <a:ext cx="650081" cy="154781"/>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프랜차이즈</a:t>
            </a:r>
            <a:endParaRPr lang="en-US" sz="853" dirty="0"/>
          </a:p>
        </p:txBody>
      </p:sp>
      <p:sp>
        <p:nvSpPr>
          <p:cNvPr id="26" name="Text 5"/>
          <p:cNvSpPr/>
          <p:nvPr/>
        </p:nvSpPr>
        <p:spPr>
          <a:xfrm>
            <a:off x="7608950" y="2531269"/>
            <a:ext cx="520065" cy="154781"/>
          </a:xfrm>
          <a:prstGeom prst="rect">
            <a:avLst/>
          </a:prstGeom>
          <a:noFill/>
          <a:ln/>
        </p:spPr>
        <p:txBody>
          <a:bodyPr wrap="square" lIns="0" tIns="0" rIns="0" bIns="0" rtlCol="0" anchor="t"/>
          <a:lstStyle/>
          <a:p>
            <a:pPr>
              <a:lnSpc>
                <a:spcPts val="1219"/>
              </a:lnSpc>
            </a:pPr>
            <a:r>
              <a:rPr lang="en-US" sz="853" dirty="0">
                <a:solidFill>
                  <a:srgbClr val="F97316"/>
                </a:solidFill>
                <a:latin typeface="ui-sans-serif" pitchFamily="34" charset="0"/>
                <a:ea typeface="ui-sans-serif" pitchFamily="34" charset="-122"/>
                <a:cs typeface="ui-sans-serif" pitchFamily="34" charset="-120"/>
              </a:rPr>
              <a:t>프리미엄</a:t>
            </a:r>
            <a:endParaRPr lang="en-US" sz="853" dirty="0"/>
          </a:p>
        </p:txBody>
      </p:sp>
      <p:sp>
        <p:nvSpPr>
          <p:cNvPr id="27" name="Text 6"/>
          <p:cNvSpPr/>
          <p:nvPr/>
        </p:nvSpPr>
        <p:spPr>
          <a:xfrm>
            <a:off x="1666558" y="3367088"/>
            <a:ext cx="992825" cy="154781"/>
          </a:xfrm>
          <a:prstGeom prst="rect">
            <a:avLst/>
          </a:prstGeom>
          <a:noFill/>
          <a:ln/>
        </p:spPr>
        <p:txBody>
          <a:bodyPr wrap="square" lIns="0" tIns="0" rIns="0" bIns="0" rtlCol="0" anchor="t"/>
          <a:lstStyle/>
          <a:p>
            <a:pPr>
              <a:lnSpc>
                <a:spcPts val="1219"/>
              </a:lnSpc>
            </a:pPr>
            <a:r>
              <a:rPr lang="en-US" sz="853" dirty="0">
                <a:solidFill>
                  <a:srgbClr val="7E22CE"/>
                </a:solidFill>
                <a:latin typeface="ui-sans-serif" pitchFamily="34" charset="0"/>
                <a:ea typeface="ui-sans-serif" pitchFamily="34" charset="-122"/>
                <a:cs typeface="ui-sans-serif" pitchFamily="34" charset="-120"/>
              </a:rPr>
              <a:t>가치 부가 재판매</a:t>
            </a:r>
            <a:endParaRPr lang="en-US" sz="853" dirty="0"/>
          </a:p>
        </p:txBody>
      </p:sp>
      <p:sp>
        <p:nvSpPr>
          <p:cNvPr id="28" name="Text 7"/>
          <p:cNvSpPr/>
          <p:nvPr/>
        </p:nvSpPr>
        <p:spPr>
          <a:xfrm>
            <a:off x="3354037" y="3367088"/>
            <a:ext cx="390049" cy="154781"/>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정액제</a:t>
            </a:r>
            <a:endParaRPr lang="en-US" sz="853" dirty="0"/>
          </a:p>
        </p:txBody>
      </p:sp>
      <p:sp>
        <p:nvSpPr>
          <p:cNvPr id="29" name="Text 8"/>
          <p:cNvSpPr/>
          <p:nvPr/>
        </p:nvSpPr>
        <p:spPr>
          <a:xfrm>
            <a:off x="4664841" y="2995613"/>
            <a:ext cx="691437" cy="154781"/>
          </a:xfrm>
          <a:prstGeom prst="rect">
            <a:avLst/>
          </a:prstGeom>
          <a:noFill/>
          <a:ln/>
        </p:spPr>
        <p:txBody>
          <a:bodyPr wrap="square" lIns="0" tIns="0" rIns="0" bIns="0" rtlCol="0" anchor="t"/>
          <a:lstStyle/>
          <a:p>
            <a:pPr>
              <a:lnSpc>
                <a:spcPts val="1219"/>
              </a:lnSpc>
            </a:pPr>
            <a:r>
              <a:rPr lang="en-US" sz="853" dirty="0">
                <a:solidFill>
                  <a:srgbClr val="F97316"/>
                </a:solidFill>
                <a:latin typeface="ui-sans-serif" pitchFamily="34" charset="0"/>
                <a:ea typeface="ui-sans-serif" pitchFamily="34" charset="-122"/>
                <a:cs typeface="ui-sans-serif" pitchFamily="34" charset="-120"/>
              </a:rPr>
              <a:t>밑천과 칼날</a:t>
            </a:r>
            <a:endParaRPr lang="en-US" sz="853" dirty="0"/>
          </a:p>
        </p:txBody>
      </p:sp>
      <p:sp>
        <p:nvSpPr>
          <p:cNvPr id="30" name="Text 9"/>
          <p:cNvSpPr/>
          <p:nvPr/>
        </p:nvSpPr>
        <p:spPr>
          <a:xfrm>
            <a:off x="6101163" y="3367088"/>
            <a:ext cx="691437" cy="154781"/>
          </a:xfrm>
          <a:prstGeom prst="rect">
            <a:avLst/>
          </a:prstGeom>
          <a:noFill/>
          <a:ln/>
        </p:spPr>
        <p:txBody>
          <a:bodyPr wrap="square" lIns="0" tIns="0" rIns="0" bIns="0" rtlCol="0" anchor="t"/>
          <a:lstStyle/>
          <a:p>
            <a:pPr>
              <a:lnSpc>
                <a:spcPts val="1219"/>
              </a:lnSpc>
            </a:pPr>
            <a:r>
              <a:rPr lang="en-US" sz="853" dirty="0">
                <a:solidFill>
                  <a:srgbClr val="7E22CE"/>
                </a:solidFill>
                <a:latin typeface="ui-sans-serif" pitchFamily="34" charset="0"/>
                <a:ea typeface="ui-sans-serif" pitchFamily="34" charset="-122"/>
                <a:cs typeface="ui-sans-serif" pitchFamily="34" charset="-120"/>
              </a:rPr>
              <a:t>플랫폼 기반</a:t>
            </a:r>
            <a:endParaRPr lang="en-US" sz="853" dirty="0"/>
          </a:p>
        </p:txBody>
      </p:sp>
      <p:sp>
        <p:nvSpPr>
          <p:cNvPr id="31" name="Text 10"/>
          <p:cNvSpPr/>
          <p:nvPr/>
        </p:nvSpPr>
        <p:spPr>
          <a:xfrm>
            <a:off x="7537605" y="3367088"/>
            <a:ext cx="691437" cy="154781"/>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데이터 기반</a:t>
            </a:r>
            <a:endParaRPr lang="en-US" sz="853" dirty="0"/>
          </a:p>
        </p:txBody>
      </p:sp>
      <p:sp>
        <p:nvSpPr>
          <p:cNvPr id="32" name="Text 11"/>
          <p:cNvSpPr/>
          <p:nvPr/>
        </p:nvSpPr>
        <p:spPr>
          <a:xfrm>
            <a:off x="3226657" y="3893344"/>
            <a:ext cx="3452686" cy="278606"/>
          </a:xfrm>
          <a:prstGeom prst="rect">
            <a:avLst/>
          </a:prstGeom>
          <a:noFill/>
          <a:ln/>
        </p:spPr>
        <p:txBody>
          <a:bodyPr wrap="square" lIns="0" tIns="0" rIns="0" bIns="0" rtlCol="0" anchor="t"/>
          <a:lstStyle/>
          <a:p>
            <a:pPr algn="ctr">
              <a:lnSpc>
                <a:spcPts val="2194"/>
              </a:lnSpc>
            </a:pPr>
            <a:r>
              <a:rPr lang="en-US" sz="1828" b="1" dirty="0">
                <a:solidFill>
                  <a:srgbClr val="374151"/>
                </a:solidFill>
                <a:latin typeface="ui-sans-serif" pitchFamily="34" charset="0"/>
                <a:ea typeface="ui-sans-serif" pitchFamily="34" charset="-122"/>
                <a:cs typeface="ui-sans-serif" pitchFamily="34" charset="-120"/>
              </a:rPr>
              <a:t>기업 가치 창출의 핵심 전략</a:t>
            </a:r>
            <a:endParaRPr lang="en-US" sz="1828" dirty="0"/>
          </a:p>
        </p:txBody>
      </p:sp>
      <p:sp>
        <p:nvSpPr>
          <p:cNvPr id="33" name="Text 12"/>
          <p:cNvSpPr/>
          <p:nvPr/>
        </p:nvSpPr>
        <p:spPr>
          <a:xfrm>
            <a:off x="4066636" y="5007769"/>
            <a:ext cx="428647"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AI 융합</a:t>
            </a:r>
            <a:endParaRPr lang="en-US" sz="853" dirty="0"/>
          </a:p>
        </p:txBody>
      </p:sp>
      <p:sp>
        <p:nvSpPr>
          <p:cNvPr id="34" name="Text 13"/>
          <p:cNvSpPr/>
          <p:nvPr/>
        </p:nvSpPr>
        <p:spPr>
          <a:xfrm>
            <a:off x="4795317" y="5007769"/>
            <a:ext cx="1252857"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비즈니스 모델 캔버스</a:t>
            </a:r>
            <a:endParaRPr lang="en-US" sz="853" dirty="0"/>
          </a:p>
        </p:txBody>
      </p:sp>
      <p:sp>
        <p:nvSpPr>
          <p:cNvPr id="35" name="Text 14"/>
          <p:cNvSpPr/>
          <p:nvPr/>
        </p:nvSpPr>
        <p:spPr>
          <a:xfrm>
            <a:off x="371475" y="5936456"/>
            <a:ext cx="755719"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2025-10-01</a:t>
            </a:r>
            <a:endParaRPr lang="en-US" sz="853" dirty="0"/>
          </a:p>
        </p:txBody>
      </p:sp>
      <p:sp>
        <p:nvSpPr>
          <p:cNvPr id="36" name="Text 15"/>
          <p:cNvSpPr/>
          <p:nvPr/>
        </p:nvSpPr>
        <p:spPr>
          <a:xfrm>
            <a:off x="8849981" y="5936456"/>
            <a:ext cx="82145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전략</a:t>
            </a:r>
            <a:endParaRPr lang="en-US" sz="853"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726906"/>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620816"/>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540669"/>
            <a:ext cx="4210050" cy="1795463"/>
          </a:xfrm>
          <a:prstGeom prst="rect">
            <a:avLst/>
          </a:prstGeom>
        </p:spPr>
      </p:pic>
      <p:pic>
        <p:nvPicPr>
          <p:cNvPr id="7" name="Image 5" descr="preencoded.png"/>
          <p:cNvPicPr>
            <a:picLocks noChangeAspect="1"/>
          </p:cNvPicPr>
          <p:nvPr/>
        </p:nvPicPr>
        <p:blipFill>
          <a:blip r:embed="rId8"/>
          <a:stretch>
            <a:fillRect/>
          </a:stretch>
        </p:blipFill>
        <p:spPr>
          <a:xfrm>
            <a:off x="681038" y="1757362"/>
            <a:ext cx="208955" cy="185738"/>
          </a:xfrm>
          <a:prstGeom prst="rect">
            <a:avLst/>
          </a:prstGeom>
        </p:spPr>
      </p:pic>
      <p:pic>
        <p:nvPicPr>
          <p:cNvPr id="8" name="Image 6" descr="preencoded.png"/>
          <p:cNvPicPr>
            <a:picLocks noChangeAspect="1"/>
          </p:cNvPicPr>
          <p:nvPr/>
        </p:nvPicPr>
        <p:blipFill>
          <a:blip r:embed="rId9"/>
          <a:stretch>
            <a:fillRect/>
          </a:stretch>
        </p:blipFill>
        <p:spPr>
          <a:xfrm>
            <a:off x="495300" y="3521869"/>
            <a:ext cx="4210050" cy="2043113"/>
          </a:xfrm>
          <a:prstGeom prst="rect">
            <a:avLst/>
          </a:prstGeom>
        </p:spPr>
      </p:pic>
      <p:pic>
        <p:nvPicPr>
          <p:cNvPr id="9" name="Image 7" descr="preencoded.png"/>
          <p:cNvPicPr>
            <a:picLocks noChangeAspect="1"/>
          </p:cNvPicPr>
          <p:nvPr/>
        </p:nvPicPr>
        <p:blipFill>
          <a:blip r:embed="rId10"/>
          <a:stretch>
            <a:fillRect/>
          </a:stretch>
        </p:blipFill>
        <p:spPr>
          <a:xfrm>
            <a:off x="681038" y="3738562"/>
            <a:ext cx="208955" cy="185738"/>
          </a:xfrm>
          <a:prstGeom prst="rect">
            <a:avLst/>
          </a:prstGeom>
        </p:spPr>
      </p:pic>
      <p:pic>
        <p:nvPicPr>
          <p:cNvPr id="10" name="Image 8" descr="preencoded.png"/>
          <p:cNvPicPr>
            <a:picLocks noChangeAspect="1"/>
          </p:cNvPicPr>
          <p:nvPr/>
        </p:nvPicPr>
        <p:blipFill>
          <a:blip r:embed="rId11"/>
          <a:stretch>
            <a:fillRect/>
          </a:stretch>
        </p:blipFill>
        <p:spPr>
          <a:xfrm>
            <a:off x="681038" y="4110038"/>
            <a:ext cx="123825" cy="123825"/>
          </a:xfrm>
          <a:prstGeom prst="rect">
            <a:avLst/>
          </a:prstGeom>
        </p:spPr>
      </p:pic>
      <p:pic>
        <p:nvPicPr>
          <p:cNvPr id="11" name="Image 9" descr="preencoded.png"/>
          <p:cNvPicPr>
            <a:picLocks noChangeAspect="1"/>
          </p:cNvPicPr>
          <p:nvPr/>
        </p:nvPicPr>
        <p:blipFill>
          <a:blip r:embed="rId11"/>
          <a:stretch>
            <a:fillRect/>
          </a:stretch>
        </p:blipFill>
        <p:spPr>
          <a:xfrm>
            <a:off x="681038" y="4574381"/>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681038" y="5038725"/>
            <a:ext cx="123825" cy="123825"/>
          </a:xfrm>
          <a:prstGeom prst="rect">
            <a:avLst/>
          </a:prstGeom>
        </p:spPr>
      </p:pic>
      <p:pic>
        <p:nvPicPr>
          <p:cNvPr id="13" name="Image 11" descr="preencoded.png"/>
          <p:cNvPicPr>
            <a:picLocks noChangeAspect="1"/>
          </p:cNvPicPr>
          <p:nvPr/>
        </p:nvPicPr>
        <p:blipFill>
          <a:blip r:embed="rId12"/>
          <a:stretch>
            <a:fillRect/>
          </a:stretch>
        </p:blipFill>
        <p:spPr>
          <a:xfrm>
            <a:off x="6144816" y="1540669"/>
            <a:ext cx="2321719" cy="2321719"/>
          </a:xfrm>
          <a:prstGeom prst="rect">
            <a:avLst/>
          </a:prstGeom>
        </p:spPr>
      </p:pic>
      <p:pic>
        <p:nvPicPr>
          <p:cNvPr id="14" name="Image 12" descr="preencoded.png"/>
          <p:cNvPicPr>
            <a:picLocks noChangeAspect="1"/>
          </p:cNvPicPr>
          <p:nvPr/>
        </p:nvPicPr>
        <p:blipFill>
          <a:blip r:embed="rId13"/>
          <a:stretch>
            <a:fillRect/>
          </a:stretch>
        </p:blipFill>
        <p:spPr>
          <a:xfrm>
            <a:off x="6918722" y="1695450"/>
            <a:ext cx="773906" cy="773906"/>
          </a:xfrm>
          <a:prstGeom prst="rect">
            <a:avLst/>
          </a:prstGeom>
        </p:spPr>
      </p:pic>
      <p:pic>
        <p:nvPicPr>
          <p:cNvPr id="15" name="Image 13" descr="preencoded.png"/>
          <p:cNvPicPr>
            <a:picLocks noChangeAspect="1"/>
          </p:cNvPicPr>
          <p:nvPr/>
        </p:nvPicPr>
        <p:blipFill>
          <a:blip r:embed="rId14"/>
          <a:stretch>
            <a:fillRect/>
          </a:stretch>
        </p:blipFill>
        <p:spPr>
          <a:xfrm>
            <a:off x="7181850" y="1865709"/>
            <a:ext cx="247650" cy="247650"/>
          </a:xfrm>
          <a:prstGeom prst="rect">
            <a:avLst/>
          </a:prstGeom>
        </p:spPr>
      </p:pic>
      <p:pic>
        <p:nvPicPr>
          <p:cNvPr id="16" name="Image 14" descr="preencoded.png"/>
          <p:cNvPicPr>
            <a:picLocks noChangeAspect="1"/>
          </p:cNvPicPr>
          <p:nvPr/>
        </p:nvPicPr>
        <p:blipFill>
          <a:blip r:embed="rId15"/>
          <a:stretch>
            <a:fillRect/>
          </a:stretch>
        </p:blipFill>
        <p:spPr>
          <a:xfrm>
            <a:off x="7537847" y="2314575"/>
            <a:ext cx="773906" cy="773906"/>
          </a:xfrm>
          <a:prstGeom prst="rect">
            <a:avLst/>
          </a:prstGeom>
        </p:spPr>
      </p:pic>
      <p:pic>
        <p:nvPicPr>
          <p:cNvPr id="17" name="Image 15" descr="preencoded.png"/>
          <p:cNvPicPr>
            <a:picLocks noChangeAspect="1"/>
          </p:cNvPicPr>
          <p:nvPr/>
        </p:nvPicPr>
        <p:blipFill>
          <a:blip r:embed="rId16"/>
          <a:stretch>
            <a:fillRect/>
          </a:stretch>
        </p:blipFill>
        <p:spPr>
          <a:xfrm>
            <a:off x="7770019" y="2484834"/>
            <a:ext cx="309563" cy="247650"/>
          </a:xfrm>
          <a:prstGeom prst="rect">
            <a:avLst/>
          </a:prstGeom>
        </p:spPr>
      </p:pic>
      <p:pic>
        <p:nvPicPr>
          <p:cNvPr id="18" name="Image 16" descr="preencoded.png"/>
          <p:cNvPicPr>
            <a:picLocks noChangeAspect="1"/>
          </p:cNvPicPr>
          <p:nvPr/>
        </p:nvPicPr>
        <p:blipFill>
          <a:blip r:embed="rId17"/>
          <a:stretch>
            <a:fillRect/>
          </a:stretch>
        </p:blipFill>
        <p:spPr>
          <a:xfrm>
            <a:off x="6918722" y="2933700"/>
            <a:ext cx="773906" cy="773906"/>
          </a:xfrm>
          <a:prstGeom prst="rect">
            <a:avLst/>
          </a:prstGeom>
        </p:spPr>
      </p:pic>
      <p:pic>
        <p:nvPicPr>
          <p:cNvPr id="19" name="Image 17" descr="preencoded.png"/>
          <p:cNvPicPr>
            <a:picLocks noChangeAspect="1"/>
          </p:cNvPicPr>
          <p:nvPr/>
        </p:nvPicPr>
        <p:blipFill>
          <a:blip r:embed="rId18"/>
          <a:stretch>
            <a:fillRect/>
          </a:stretch>
        </p:blipFill>
        <p:spPr>
          <a:xfrm>
            <a:off x="7181850" y="3103959"/>
            <a:ext cx="247650" cy="247650"/>
          </a:xfrm>
          <a:prstGeom prst="rect">
            <a:avLst/>
          </a:prstGeom>
        </p:spPr>
      </p:pic>
      <p:pic>
        <p:nvPicPr>
          <p:cNvPr id="20" name="Image 18" descr="preencoded.png"/>
          <p:cNvPicPr>
            <a:picLocks noChangeAspect="1"/>
          </p:cNvPicPr>
          <p:nvPr/>
        </p:nvPicPr>
        <p:blipFill>
          <a:blip r:embed="rId19"/>
          <a:stretch>
            <a:fillRect/>
          </a:stretch>
        </p:blipFill>
        <p:spPr>
          <a:xfrm>
            <a:off x="6299597" y="2314575"/>
            <a:ext cx="773906" cy="773906"/>
          </a:xfrm>
          <a:prstGeom prst="rect">
            <a:avLst/>
          </a:prstGeom>
        </p:spPr>
      </p:pic>
      <p:pic>
        <p:nvPicPr>
          <p:cNvPr id="21" name="Image 19" descr="preencoded.png"/>
          <p:cNvPicPr>
            <a:picLocks noChangeAspect="1"/>
          </p:cNvPicPr>
          <p:nvPr/>
        </p:nvPicPr>
        <p:blipFill>
          <a:blip r:embed="rId20"/>
          <a:stretch>
            <a:fillRect/>
          </a:stretch>
        </p:blipFill>
        <p:spPr>
          <a:xfrm>
            <a:off x="6562725" y="2484834"/>
            <a:ext cx="247650" cy="247650"/>
          </a:xfrm>
          <a:prstGeom prst="rect">
            <a:avLst/>
          </a:prstGeom>
        </p:spPr>
      </p:pic>
      <p:pic>
        <p:nvPicPr>
          <p:cNvPr id="22" name="Image 20" descr="preencoded.png"/>
          <p:cNvPicPr>
            <a:picLocks noChangeAspect="1"/>
          </p:cNvPicPr>
          <p:nvPr/>
        </p:nvPicPr>
        <p:blipFill>
          <a:blip r:embed="rId21"/>
          <a:stretch>
            <a:fillRect/>
          </a:stretch>
        </p:blipFill>
        <p:spPr>
          <a:xfrm>
            <a:off x="7042547" y="2388097"/>
            <a:ext cx="526256" cy="626864"/>
          </a:xfrm>
          <a:prstGeom prst="rect">
            <a:avLst/>
          </a:prstGeom>
        </p:spPr>
      </p:pic>
      <p:pic>
        <p:nvPicPr>
          <p:cNvPr id="23" name="Image 21" descr="preencoded.png"/>
          <p:cNvPicPr>
            <a:picLocks noChangeAspect="1"/>
          </p:cNvPicPr>
          <p:nvPr/>
        </p:nvPicPr>
        <p:blipFill>
          <a:blip r:embed="rId22"/>
          <a:stretch>
            <a:fillRect/>
          </a:stretch>
        </p:blipFill>
        <p:spPr>
          <a:xfrm>
            <a:off x="7166372" y="2511922"/>
            <a:ext cx="278606" cy="371475"/>
          </a:xfrm>
          <a:prstGeom prst="rect">
            <a:avLst/>
          </a:prstGeom>
        </p:spPr>
      </p:pic>
      <p:pic>
        <p:nvPicPr>
          <p:cNvPr id="24" name="Image 22" descr="preencoded.png"/>
          <p:cNvPicPr>
            <a:picLocks noChangeAspect="1"/>
          </p:cNvPicPr>
          <p:nvPr/>
        </p:nvPicPr>
        <p:blipFill>
          <a:blip r:embed="rId23"/>
          <a:stretch>
            <a:fillRect/>
          </a:stretch>
        </p:blipFill>
        <p:spPr>
          <a:xfrm>
            <a:off x="5200650" y="4048125"/>
            <a:ext cx="4210050" cy="1733550"/>
          </a:xfrm>
          <a:prstGeom prst="rect">
            <a:avLst/>
          </a:prstGeom>
        </p:spPr>
      </p:pic>
      <p:pic>
        <p:nvPicPr>
          <p:cNvPr id="25" name="Image 23" descr="preencoded.png"/>
          <p:cNvPicPr>
            <a:picLocks noChangeAspect="1"/>
          </p:cNvPicPr>
          <p:nvPr/>
        </p:nvPicPr>
        <p:blipFill>
          <a:blip r:embed="rId24"/>
          <a:stretch>
            <a:fillRect/>
          </a:stretch>
        </p:blipFill>
        <p:spPr>
          <a:xfrm>
            <a:off x="5355432" y="4233863"/>
            <a:ext cx="116086" cy="154781"/>
          </a:xfrm>
          <a:prstGeom prst="rect">
            <a:avLst/>
          </a:prstGeom>
        </p:spPr>
      </p:pic>
      <p:pic>
        <p:nvPicPr>
          <p:cNvPr id="26" name="Image 24" descr="preencoded.png"/>
          <p:cNvPicPr>
            <a:picLocks noChangeAspect="1"/>
          </p:cNvPicPr>
          <p:nvPr/>
        </p:nvPicPr>
        <p:blipFill>
          <a:blip r:embed="rId25"/>
          <a:stretch>
            <a:fillRect/>
          </a:stretch>
        </p:blipFill>
        <p:spPr>
          <a:xfrm>
            <a:off x="5355431" y="4512469"/>
            <a:ext cx="247650" cy="309563"/>
          </a:xfrm>
          <a:prstGeom prst="rect">
            <a:avLst/>
          </a:prstGeom>
        </p:spPr>
      </p:pic>
      <p:pic>
        <p:nvPicPr>
          <p:cNvPr id="27" name="Image 25" descr="preencoded.png"/>
          <p:cNvPicPr>
            <a:picLocks noChangeAspect="1"/>
          </p:cNvPicPr>
          <p:nvPr/>
        </p:nvPicPr>
        <p:blipFill>
          <a:blip r:embed="rId26"/>
          <a:stretch>
            <a:fillRect/>
          </a:stretch>
        </p:blipFill>
        <p:spPr>
          <a:xfrm>
            <a:off x="5417344" y="4597598"/>
            <a:ext cx="123825" cy="123825"/>
          </a:xfrm>
          <a:prstGeom prst="rect">
            <a:avLst/>
          </a:prstGeom>
        </p:spPr>
      </p:pic>
      <p:pic>
        <p:nvPicPr>
          <p:cNvPr id="28" name="Image 26" descr="preencoded.png"/>
          <p:cNvPicPr>
            <a:picLocks noChangeAspect="1"/>
          </p:cNvPicPr>
          <p:nvPr/>
        </p:nvPicPr>
        <p:blipFill>
          <a:blip r:embed="rId27"/>
          <a:stretch>
            <a:fillRect/>
          </a:stretch>
        </p:blipFill>
        <p:spPr>
          <a:xfrm>
            <a:off x="7367588" y="4512469"/>
            <a:ext cx="247650" cy="309563"/>
          </a:xfrm>
          <a:prstGeom prst="rect">
            <a:avLst/>
          </a:prstGeom>
        </p:spPr>
      </p:pic>
      <p:pic>
        <p:nvPicPr>
          <p:cNvPr id="29" name="Image 27" descr="preencoded.png"/>
          <p:cNvPicPr>
            <a:picLocks noChangeAspect="1"/>
          </p:cNvPicPr>
          <p:nvPr/>
        </p:nvPicPr>
        <p:blipFill>
          <a:blip r:embed="rId28"/>
          <a:stretch>
            <a:fillRect/>
          </a:stretch>
        </p:blipFill>
        <p:spPr>
          <a:xfrm>
            <a:off x="7429500" y="4597598"/>
            <a:ext cx="123825" cy="123825"/>
          </a:xfrm>
          <a:prstGeom prst="rect">
            <a:avLst/>
          </a:prstGeom>
        </p:spPr>
      </p:pic>
      <p:pic>
        <p:nvPicPr>
          <p:cNvPr id="30" name="Image 28" descr="preencoded.png"/>
          <p:cNvPicPr>
            <a:picLocks noChangeAspect="1"/>
          </p:cNvPicPr>
          <p:nvPr/>
        </p:nvPicPr>
        <p:blipFill>
          <a:blip r:embed="rId29"/>
          <a:stretch>
            <a:fillRect/>
          </a:stretch>
        </p:blipFill>
        <p:spPr>
          <a:xfrm>
            <a:off x="5355431" y="5131594"/>
            <a:ext cx="247650" cy="309563"/>
          </a:xfrm>
          <a:prstGeom prst="rect">
            <a:avLst/>
          </a:prstGeom>
        </p:spPr>
      </p:pic>
      <p:pic>
        <p:nvPicPr>
          <p:cNvPr id="31" name="Image 29" descr="preencoded.png"/>
          <p:cNvPicPr>
            <a:picLocks noChangeAspect="1"/>
          </p:cNvPicPr>
          <p:nvPr/>
        </p:nvPicPr>
        <p:blipFill>
          <a:blip r:embed="rId30"/>
          <a:stretch>
            <a:fillRect/>
          </a:stretch>
        </p:blipFill>
        <p:spPr>
          <a:xfrm>
            <a:off x="5417344" y="5216723"/>
            <a:ext cx="123825" cy="123825"/>
          </a:xfrm>
          <a:prstGeom prst="rect">
            <a:avLst/>
          </a:prstGeom>
        </p:spPr>
      </p:pic>
      <p:pic>
        <p:nvPicPr>
          <p:cNvPr id="32" name="Image 30" descr="preencoded.png"/>
          <p:cNvPicPr>
            <a:picLocks noChangeAspect="1"/>
          </p:cNvPicPr>
          <p:nvPr/>
        </p:nvPicPr>
        <p:blipFill>
          <a:blip r:embed="rId31"/>
          <a:stretch>
            <a:fillRect/>
          </a:stretch>
        </p:blipFill>
        <p:spPr>
          <a:xfrm>
            <a:off x="7367588" y="5131594"/>
            <a:ext cx="247650" cy="309563"/>
          </a:xfrm>
          <a:prstGeom prst="rect">
            <a:avLst/>
          </a:prstGeom>
        </p:spPr>
      </p:pic>
      <p:pic>
        <p:nvPicPr>
          <p:cNvPr id="33" name="Image 31" descr="preencoded.png"/>
          <p:cNvPicPr>
            <a:picLocks noChangeAspect="1"/>
          </p:cNvPicPr>
          <p:nvPr/>
        </p:nvPicPr>
        <p:blipFill>
          <a:blip r:embed="rId32"/>
          <a:stretch>
            <a:fillRect/>
          </a:stretch>
        </p:blipFill>
        <p:spPr>
          <a:xfrm>
            <a:off x="7429500" y="5216723"/>
            <a:ext cx="123825" cy="123825"/>
          </a:xfrm>
          <a:prstGeom prst="rect">
            <a:avLst/>
          </a:prstGeom>
        </p:spPr>
      </p:pic>
      <p:pic>
        <p:nvPicPr>
          <p:cNvPr id="34" name="Image 32" descr="preencoded.png"/>
          <p:cNvPicPr>
            <a:picLocks noChangeAspect="1"/>
          </p:cNvPicPr>
          <p:nvPr/>
        </p:nvPicPr>
        <p:blipFill>
          <a:blip r:embed="rId33"/>
          <a:stretch>
            <a:fillRect/>
          </a:stretch>
        </p:blipFill>
        <p:spPr>
          <a:xfrm>
            <a:off x="0" y="6029325"/>
            <a:ext cx="9906000" cy="340519"/>
          </a:xfrm>
          <a:prstGeom prst="rect">
            <a:avLst/>
          </a:prstGeom>
        </p:spPr>
      </p:pic>
      <p:sp>
        <p:nvSpPr>
          <p:cNvPr id="35"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비즈니스 모델 개요</a:t>
            </a:r>
            <a:endParaRPr lang="en-US" sz="1828" dirty="0"/>
          </a:p>
        </p:txBody>
      </p:sp>
      <p:sp>
        <p:nvSpPr>
          <p:cNvPr id="36" name="Text 1"/>
          <p:cNvSpPr/>
          <p:nvPr/>
        </p:nvSpPr>
        <p:spPr>
          <a:xfrm>
            <a:off x="982861" y="1726406"/>
            <a:ext cx="3838575"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정의</a:t>
            </a:r>
            <a:endParaRPr lang="en-US" sz="1463" dirty="0"/>
          </a:p>
        </p:txBody>
      </p:sp>
      <p:sp>
        <p:nvSpPr>
          <p:cNvPr id="37" name="Text 2"/>
          <p:cNvSpPr/>
          <p:nvPr/>
        </p:nvSpPr>
        <p:spPr>
          <a:xfrm>
            <a:off x="681038" y="2097881"/>
            <a:ext cx="3838575"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모델은 기업이 지속적인 성과를 창출하기 위해 '어떤 제품과 서비스를 제공할지, 어떤 고객에게 어떤 방식으로 전달하고 수익을 창출할지'에 대한 총체적인 설계도입니다.</a:t>
            </a:r>
            <a:endParaRPr lang="en-US" sz="975" dirty="0"/>
          </a:p>
        </p:txBody>
      </p:sp>
      <p:sp>
        <p:nvSpPr>
          <p:cNvPr id="38" name="Text 3"/>
          <p:cNvSpPr/>
          <p:nvPr/>
        </p:nvSpPr>
        <p:spPr>
          <a:xfrm>
            <a:off x="681038" y="2778919"/>
            <a:ext cx="3838575" cy="371475"/>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(위키피디아에 따르면, 이는 조직이 경제적, 사회적, 문화적 맥락에서 가치를 창출하고, 전달하며, 포착하는 방법을 설명하는 틀입니다.)</a:t>
            </a:r>
            <a:endParaRPr lang="en-US" sz="975" dirty="0"/>
          </a:p>
        </p:txBody>
      </p:sp>
      <p:sp>
        <p:nvSpPr>
          <p:cNvPr id="39" name="Text 4"/>
          <p:cNvSpPr/>
          <p:nvPr/>
        </p:nvSpPr>
        <p:spPr>
          <a:xfrm>
            <a:off x="982861" y="3707606"/>
            <a:ext cx="3838575"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비즈니스 모델의 역할</a:t>
            </a:r>
            <a:endParaRPr lang="en-US" sz="1463" dirty="0"/>
          </a:p>
        </p:txBody>
      </p:sp>
      <p:sp>
        <p:nvSpPr>
          <p:cNvPr id="40" name="Text 5"/>
          <p:cNvSpPr/>
          <p:nvPr/>
        </p:nvSpPr>
        <p:spPr>
          <a:xfrm>
            <a:off x="866775" y="4079081"/>
            <a:ext cx="36528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기업의 운영 방식과 수익 구조를 나타내는 비즈니스 전략의 핵심 부분</a:t>
            </a:r>
            <a:endParaRPr lang="en-US" sz="975" dirty="0"/>
          </a:p>
        </p:txBody>
      </p:sp>
      <p:sp>
        <p:nvSpPr>
          <p:cNvPr id="41" name="Text 6"/>
          <p:cNvSpPr/>
          <p:nvPr/>
        </p:nvSpPr>
        <p:spPr>
          <a:xfrm>
            <a:off x="866775" y="4543425"/>
            <a:ext cx="36528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조직의 목적, 비즈니스 프로세스, 목표 고객, 제공 가치, 인프라, 조직 구조 및 수익 구조 등 기업의 핵심 측면을 포괄적으로 표현</a:t>
            </a:r>
            <a:endParaRPr lang="en-US" sz="975" dirty="0"/>
          </a:p>
        </p:txBody>
      </p:sp>
      <p:sp>
        <p:nvSpPr>
          <p:cNvPr id="42" name="Text 7"/>
          <p:cNvSpPr/>
          <p:nvPr/>
        </p:nvSpPr>
        <p:spPr>
          <a:xfrm>
            <a:off x="866775" y="5007769"/>
            <a:ext cx="36528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기업이 어떻게 고객에게 가치를 제공하고, 어떻게 그 가치를 포착할지에 대한 전략적 방향 제공</a:t>
            </a:r>
            <a:endParaRPr lang="en-US" sz="975" dirty="0"/>
          </a:p>
        </p:txBody>
      </p:sp>
      <p:sp>
        <p:nvSpPr>
          <p:cNvPr id="43" name="Text 8"/>
          <p:cNvSpPr/>
          <p:nvPr/>
        </p:nvSpPr>
        <p:spPr>
          <a:xfrm>
            <a:off x="7197328" y="2144316"/>
            <a:ext cx="2600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목적</a:t>
            </a:r>
            <a:endParaRPr lang="en-US" sz="853" dirty="0"/>
          </a:p>
        </p:txBody>
      </p:sp>
      <p:sp>
        <p:nvSpPr>
          <p:cNvPr id="44" name="Text 9"/>
          <p:cNvSpPr/>
          <p:nvPr/>
        </p:nvSpPr>
        <p:spPr>
          <a:xfrm>
            <a:off x="7816453" y="2763441"/>
            <a:ext cx="2600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고객</a:t>
            </a:r>
            <a:endParaRPr lang="en-US" sz="853" dirty="0"/>
          </a:p>
        </p:txBody>
      </p:sp>
      <p:sp>
        <p:nvSpPr>
          <p:cNvPr id="45" name="Text 10"/>
          <p:cNvSpPr/>
          <p:nvPr/>
        </p:nvSpPr>
        <p:spPr>
          <a:xfrm>
            <a:off x="7197328" y="3382566"/>
            <a:ext cx="2600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수익</a:t>
            </a:r>
            <a:endParaRPr lang="en-US" sz="853" dirty="0"/>
          </a:p>
        </p:txBody>
      </p:sp>
      <p:sp>
        <p:nvSpPr>
          <p:cNvPr id="46" name="Text 11"/>
          <p:cNvSpPr/>
          <p:nvPr/>
        </p:nvSpPr>
        <p:spPr>
          <a:xfrm>
            <a:off x="6578203" y="2763441"/>
            <a:ext cx="2600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가치</a:t>
            </a:r>
            <a:endParaRPr lang="en-US" sz="853" dirty="0"/>
          </a:p>
        </p:txBody>
      </p:sp>
      <p:sp>
        <p:nvSpPr>
          <p:cNvPr id="47" name="Text 12"/>
          <p:cNvSpPr/>
          <p:nvPr/>
        </p:nvSpPr>
        <p:spPr>
          <a:xfrm>
            <a:off x="5564386" y="4202906"/>
            <a:ext cx="3900488" cy="216694"/>
          </a:xfrm>
          <a:prstGeom prst="rect">
            <a:avLst/>
          </a:prstGeom>
          <a:noFill/>
          <a:ln/>
        </p:spPr>
        <p:txBody>
          <a:bodyPr wrap="square" lIns="0" tIns="0" rIns="0" bIns="0" rtlCol="0" anchor="t"/>
          <a:lstStyle/>
          <a:p>
            <a:pPr>
              <a:lnSpc>
                <a:spcPts val="1706"/>
              </a:lnSpc>
            </a:pPr>
            <a:r>
              <a:rPr lang="en-US" sz="1219" b="1" dirty="0">
                <a:solidFill>
                  <a:srgbClr val="7E22CE"/>
                </a:solidFill>
                <a:latin typeface="ui-sans-serif" pitchFamily="34" charset="0"/>
                <a:ea typeface="ui-sans-serif" pitchFamily="34" charset="-122"/>
                <a:cs typeface="ui-sans-serif" pitchFamily="34" charset="-120"/>
              </a:rPr>
              <a:t>비즈니스 모델의 중요성</a:t>
            </a:r>
            <a:endParaRPr lang="en-US" sz="1219" dirty="0"/>
          </a:p>
        </p:txBody>
      </p:sp>
      <p:sp>
        <p:nvSpPr>
          <p:cNvPr id="48" name="Text 13"/>
          <p:cNvSpPr/>
          <p:nvPr/>
        </p:nvSpPr>
        <p:spPr>
          <a:xfrm>
            <a:off x="5695950" y="4512469"/>
            <a:ext cx="1547813"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전략적 방향성 제공</a:t>
            </a:r>
            <a:endParaRPr lang="en-US" sz="975" dirty="0"/>
          </a:p>
        </p:txBody>
      </p:sp>
      <p:sp>
        <p:nvSpPr>
          <p:cNvPr id="49" name="Text 14"/>
          <p:cNvSpPr/>
          <p:nvPr/>
        </p:nvSpPr>
        <p:spPr>
          <a:xfrm>
            <a:off x="5695950" y="4698206"/>
            <a:ext cx="15478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기업의 목표와 성장 방향을 이해하고 일관된 전략 실행</a:t>
            </a:r>
            <a:endParaRPr lang="en-US" sz="853" dirty="0"/>
          </a:p>
        </p:txBody>
      </p:sp>
      <p:sp>
        <p:nvSpPr>
          <p:cNvPr id="50" name="Text 15"/>
          <p:cNvSpPr/>
          <p:nvPr/>
        </p:nvSpPr>
        <p:spPr>
          <a:xfrm>
            <a:off x="7708106" y="4512469"/>
            <a:ext cx="1547813"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혁신과 기회 탐색</a:t>
            </a:r>
            <a:endParaRPr lang="en-US" sz="975" dirty="0"/>
          </a:p>
        </p:txBody>
      </p:sp>
      <p:sp>
        <p:nvSpPr>
          <p:cNvPr id="51" name="Text 16"/>
          <p:cNvSpPr/>
          <p:nvPr/>
        </p:nvSpPr>
        <p:spPr>
          <a:xfrm>
            <a:off x="7708106" y="4698206"/>
            <a:ext cx="15478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새로운 사업 기회 탐색 및 창의적인 혁신 촉진</a:t>
            </a:r>
            <a:endParaRPr lang="en-US" sz="853" dirty="0"/>
          </a:p>
        </p:txBody>
      </p:sp>
      <p:sp>
        <p:nvSpPr>
          <p:cNvPr id="52" name="Text 17"/>
          <p:cNvSpPr/>
          <p:nvPr/>
        </p:nvSpPr>
        <p:spPr>
          <a:xfrm>
            <a:off x="5695950" y="5131594"/>
            <a:ext cx="185737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의사결정 및 투자 유치</a:t>
            </a:r>
            <a:endParaRPr lang="en-US" sz="975" dirty="0"/>
          </a:p>
        </p:txBody>
      </p:sp>
      <p:sp>
        <p:nvSpPr>
          <p:cNvPr id="53" name="Text 18"/>
          <p:cNvSpPr/>
          <p:nvPr/>
        </p:nvSpPr>
        <p:spPr>
          <a:xfrm>
            <a:off x="5695950" y="5317331"/>
            <a:ext cx="15478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투명한 수익 및 비용 구조로 투자자 신뢰 제공</a:t>
            </a:r>
            <a:endParaRPr lang="en-US" sz="853" dirty="0"/>
          </a:p>
        </p:txBody>
      </p:sp>
      <p:sp>
        <p:nvSpPr>
          <p:cNvPr id="54" name="Text 19"/>
          <p:cNvSpPr/>
          <p:nvPr/>
        </p:nvSpPr>
        <p:spPr>
          <a:xfrm>
            <a:off x="7708106" y="5131594"/>
            <a:ext cx="185737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외부 환경 변화 대응</a:t>
            </a:r>
            <a:endParaRPr lang="en-US" sz="975" dirty="0"/>
          </a:p>
        </p:txBody>
      </p:sp>
      <p:sp>
        <p:nvSpPr>
          <p:cNvPr id="55" name="Text 20"/>
          <p:cNvSpPr/>
          <p:nvPr/>
        </p:nvSpPr>
        <p:spPr>
          <a:xfrm>
            <a:off x="7708106" y="5317331"/>
            <a:ext cx="15478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기술 발전 및 글로벌화에 효과적 대응</a:t>
            </a:r>
            <a:endParaRPr lang="en-US" sz="853" dirty="0"/>
          </a:p>
        </p:txBody>
      </p:sp>
      <p:sp>
        <p:nvSpPr>
          <p:cNvPr id="56" name="Text 21"/>
          <p:cNvSpPr/>
          <p:nvPr/>
        </p:nvSpPr>
        <p:spPr>
          <a:xfrm>
            <a:off x="371475" y="6122194"/>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95950"/>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589859"/>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912144"/>
            <a:ext cx="2806620" cy="3838575"/>
          </a:xfrm>
          <a:prstGeom prst="rect">
            <a:avLst/>
          </a:prstGeom>
        </p:spPr>
      </p:pic>
      <p:pic>
        <p:nvPicPr>
          <p:cNvPr id="7" name="Image 5" descr="preencoded.png"/>
          <p:cNvPicPr>
            <a:picLocks noChangeAspect="1"/>
          </p:cNvPicPr>
          <p:nvPr/>
        </p:nvPicPr>
        <p:blipFill>
          <a:blip r:embed="rId8"/>
          <a:stretch>
            <a:fillRect/>
          </a:stretch>
        </p:blipFill>
        <p:spPr>
          <a:xfrm>
            <a:off x="681038" y="2097881"/>
            <a:ext cx="619125" cy="619125"/>
          </a:xfrm>
          <a:prstGeom prst="rect">
            <a:avLst/>
          </a:prstGeom>
        </p:spPr>
      </p:pic>
      <p:pic>
        <p:nvPicPr>
          <p:cNvPr id="8" name="Image 6" descr="preencoded.png"/>
          <p:cNvPicPr>
            <a:picLocks noChangeAspect="1"/>
          </p:cNvPicPr>
          <p:nvPr/>
        </p:nvPicPr>
        <p:blipFill>
          <a:blip r:embed="rId9"/>
          <a:stretch>
            <a:fillRect/>
          </a:stretch>
        </p:blipFill>
        <p:spPr>
          <a:xfrm>
            <a:off x="835819" y="2283619"/>
            <a:ext cx="309563" cy="247650"/>
          </a:xfrm>
          <a:prstGeom prst="rect">
            <a:avLst/>
          </a:prstGeom>
        </p:spPr>
      </p:pic>
      <p:pic>
        <p:nvPicPr>
          <p:cNvPr id="9" name="Image 7" descr="preencoded.png"/>
          <p:cNvPicPr>
            <a:picLocks noChangeAspect="1"/>
          </p:cNvPicPr>
          <p:nvPr/>
        </p:nvPicPr>
        <p:blipFill>
          <a:blip r:embed="rId10"/>
          <a:stretch>
            <a:fillRect/>
          </a:stretch>
        </p:blipFill>
        <p:spPr>
          <a:xfrm>
            <a:off x="681038" y="3181350"/>
            <a:ext cx="139303" cy="123825"/>
          </a:xfrm>
          <a:prstGeom prst="rect">
            <a:avLst/>
          </a:prstGeom>
        </p:spPr>
      </p:pic>
      <p:pic>
        <p:nvPicPr>
          <p:cNvPr id="10" name="Image 8" descr="preencoded.png"/>
          <p:cNvPicPr>
            <a:picLocks noChangeAspect="1"/>
          </p:cNvPicPr>
          <p:nvPr/>
        </p:nvPicPr>
        <p:blipFill>
          <a:blip r:embed="rId11"/>
          <a:stretch>
            <a:fillRect/>
          </a:stretch>
        </p:blipFill>
        <p:spPr>
          <a:xfrm>
            <a:off x="681038" y="4110038"/>
            <a:ext cx="154781" cy="123825"/>
          </a:xfrm>
          <a:prstGeom prst="rect">
            <a:avLst/>
          </a:prstGeom>
        </p:spPr>
      </p:pic>
      <p:pic>
        <p:nvPicPr>
          <p:cNvPr id="11" name="Image 9" descr="preencoded.png"/>
          <p:cNvPicPr>
            <a:picLocks noChangeAspect="1"/>
          </p:cNvPicPr>
          <p:nvPr/>
        </p:nvPicPr>
        <p:blipFill>
          <a:blip r:embed="rId12"/>
          <a:stretch>
            <a:fillRect/>
          </a:stretch>
        </p:blipFill>
        <p:spPr>
          <a:xfrm>
            <a:off x="681038" y="4357688"/>
            <a:ext cx="123825" cy="123825"/>
          </a:xfrm>
          <a:prstGeom prst="rect">
            <a:avLst/>
          </a:prstGeom>
        </p:spPr>
      </p:pic>
      <p:pic>
        <p:nvPicPr>
          <p:cNvPr id="12" name="Image 10" descr="preencoded.png"/>
          <p:cNvPicPr>
            <a:picLocks noChangeAspect="1"/>
          </p:cNvPicPr>
          <p:nvPr/>
        </p:nvPicPr>
        <p:blipFill>
          <a:blip r:embed="rId12"/>
          <a:stretch>
            <a:fillRect/>
          </a:stretch>
        </p:blipFill>
        <p:spPr>
          <a:xfrm>
            <a:off x="681038" y="4605338"/>
            <a:ext cx="123825" cy="123825"/>
          </a:xfrm>
          <a:prstGeom prst="rect">
            <a:avLst/>
          </a:prstGeom>
        </p:spPr>
      </p:pic>
      <p:pic>
        <p:nvPicPr>
          <p:cNvPr id="13" name="Image 11" descr="preencoded.png"/>
          <p:cNvPicPr>
            <a:picLocks noChangeAspect="1"/>
          </p:cNvPicPr>
          <p:nvPr/>
        </p:nvPicPr>
        <p:blipFill>
          <a:blip r:embed="rId12"/>
          <a:stretch>
            <a:fillRect/>
          </a:stretch>
        </p:blipFill>
        <p:spPr>
          <a:xfrm>
            <a:off x="681038" y="4852988"/>
            <a:ext cx="123825" cy="123825"/>
          </a:xfrm>
          <a:prstGeom prst="rect">
            <a:avLst/>
          </a:prstGeom>
        </p:spPr>
      </p:pic>
      <p:pic>
        <p:nvPicPr>
          <p:cNvPr id="14" name="Image 12" descr="preencoded.png"/>
          <p:cNvPicPr>
            <a:picLocks noChangeAspect="1"/>
          </p:cNvPicPr>
          <p:nvPr/>
        </p:nvPicPr>
        <p:blipFill>
          <a:blip r:embed="rId13"/>
          <a:stretch>
            <a:fillRect/>
          </a:stretch>
        </p:blipFill>
        <p:spPr>
          <a:xfrm>
            <a:off x="3549569" y="1912144"/>
            <a:ext cx="2806741" cy="3838575"/>
          </a:xfrm>
          <a:prstGeom prst="rect">
            <a:avLst/>
          </a:prstGeom>
        </p:spPr>
      </p:pic>
      <p:pic>
        <p:nvPicPr>
          <p:cNvPr id="15" name="Image 13" descr="preencoded.png"/>
          <p:cNvPicPr>
            <a:picLocks noChangeAspect="1"/>
          </p:cNvPicPr>
          <p:nvPr/>
        </p:nvPicPr>
        <p:blipFill>
          <a:blip r:embed="rId14"/>
          <a:stretch>
            <a:fillRect/>
          </a:stretch>
        </p:blipFill>
        <p:spPr>
          <a:xfrm>
            <a:off x="3735307" y="2097881"/>
            <a:ext cx="619125" cy="619125"/>
          </a:xfrm>
          <a:prstGeom prst="rect">
            <a:avLst/>
          </a:prstGeom>
        </p:spPr>
      </p:pic>
      <p:pic>
        <p:nvPicPr>
          <p:cNvPr id="16" name="Image 14" descr="preencoded.png"/>
          <p:cNvPicPr>
            <a:picLocks noChangeAspect="1"/>
          </p:cNvPicPr>
          <p:nvPr/>
        </p:nvPicPr>
        <p:blipFill>
          <a:blip r:embed="rId15"/>
          <a:stretch>
            <a:fillRect/>
          </a:stretch>
        </p:blipFill>
        <p:spPr>
          <a:xfrm>
            <a:off x="3921045" y="2283619"/>
            <a:ext cx="247650" cy="247650"/>
          </a:xfrm>
          <a:prstGeom prst="rect">
            <a:avLst/>
          </a:prstGeom>
        </p:spPr>
      </p:pic>
      <p:pic>
        <p:nvPicPr>
          <p:cNvPr id="17" name="Image 15" descr="preencoded.png"/>
          <p:cNvPicPr>
            <a:picLocks noChangeAspect="1"/>
          </p:cNvPicPr>
          <p:nvPr/>
        </p:nvPicPr>
        <p:blipFill>
          <a:blip r:embed="rId16"/>
          <a:stretch>
            <a:fillRect/>
          </a:stretch>
        </p:blipFill>
        <p:spPr>
          <a:xfrm>
            <a:off x="3735307" y="3181350"/>
            <a:ext cx="139303" cy="123825"/>
          </a:xfrm>
          <a:prstGeom prst="rect">
            <a:avLst/>
          </a:prstGeom>
        </p:spPr>
      </p:pic>
      <p:pic>
        <p:nvPicPr>
          <p:cNvPr id="18" name="Image 16" descr="preencoded.png"/>
          <p:cNvPicPr>
            <a:picLocks noChangeAspect="1"/>
          </p:cNvPicPr>
          <p:nvPr/>
        </p:nvPicPr>
        <p:blipFill>
          <a:blip r:embed="rId17"/>
          <a:stretch>
            <a:fillRect/>
          </a:stretch>
        </p:blipFill>
        <p:spPr>
          <a:xfrm>
            <a:off x="3735307" y="3924300"/>
            <a:ext cx="154781" cy="123825"/>
          </a:xfrm>
          <a:prstGeom prst="rect">
            <a:avLst/>
          </a:prstGeom>
        </p:spPr>
      </p:pic>
      <p:pic>
        <p:nvPicPr>
          <p:cNvPr id="19" name="Image 17" descr="preencoded.png"/>
          <p:cNvPicPr>
            <a:picLocks noChangeAspect="1"/>
          </p:cNvPicPr>
          <p:nvPr/>
        </p:nvPicPr>
        <p:blipFill>
          <a:blip r:embed="rId18"/>
          <a:stretch>
            <a:fillRect/>
          </a:stretch>
        </p:blipFill>
        <p:spPr>
          <a:xfrm>
            <a:off x="3735307" y="4171950"/>
            <a:ext cx="123825" cy="123825"/>
          </a:xfrm>
          <a:prstGeom prst="rect">
            <a:avLst/>
          </a:prstGeom>
        </p:spPr>
      </p:pic>
      <p:pic>
        <p:nvPicPr>
          <p:cNvPr id="20" name="Image 18" descr="preencoded.png"/>
          <p:cNvPicPr>
            <a:picLocks noChangeAspect="1"/>
          </p:cNvPicPr>
          <p:nvPr/>
        </p:nvPicPr>
        <p:blipFill>
          <a:blip r:embed="rId18"/>
          <a:stretch>
            <a:fillRect/>
          </a:stretch>
        </p:blipFill>
        <p:spPr>
          <a:xfrm>
            <a:off x="3735307" y="4419600"/>
            <a:ext cx="123825" cy="123825"/>
          </a:xfrm>
          <a:prstGeom prst="rect">
            <a:avLst/>
          </a:prstGeom>
        </p:spPr>
      </p:pic>
      <p:pic>
        <p:nvPicPr>
          <p:cNvPr id="21" name="Image 19" descr="preencoded.png"/>
          <p:cNvPicPr>
            <a:picLocks noChangeAspect="1"/>
          </p:cNvPicPr>
          <p:nvPr/>
        </p:nvPicPr>
        <p:blipFill>
          <a:blip r:embed="rId18"/>
          <a:stretch>
            <a:fillRect/>
          </a:stretch>
        </p:blipFill>
        <p:spPr>
          <a:xfrm>
            <a:off x="3735307" y="4667250"/>
            <a:ext cx="123825" cy="123825"/>
          </a:xfrm>
          <a:prstGeom prst="rect">
            <a:avLst/>
          </a:prstGeom>
        </p:spPr>
      </p:pic>
      <p:pic>
        <p:nvPicPr>
          <p:cNvPr id="22" name="Image 20" descr="preencoded.png"/>
          <p:cNvPicPr>
            <a:picLocks noChangeAspect="1"/>
          </p:cNvPicPr>
          <p:nvPr/>
        </p:nvPicPr>
        <p:blipFill>
          <a:blip r:embed="rId19"/>
          <a:stretch>
            <a:fillRect/>
          </a:stretch>
        </p:blipFill>
        <p:spPr>
          <a:xfrm>
            <a:off x="3735307" y="4976813"/>
            <a:ext cx="92869" cy="123825"/>
          </a:xfrm>
          <a:prstGeom prst="rect">
            <a:avLst/>
          </a:prstGeom>
        </p:spPr>
      </p:pic>
      <p:pic>
        <p:nvPicPr>
          <p:cNvPr id="23" name="Image 21" descr="preencoded.png"/>
          <p:cNvPicPr>
            <a:picLocks noChangeAspect="1"/>
          </p:cNvPicPr>
          <p:nvPr/>
        </p:nvPicPr>
        <p:blipFill>
          <a:blip r:embed="rId20"/>
          <a:stretch>
            <a:fillRect/>
          </a:stretch>
        </p:blipFill>
        <p:spPr>
          <a:xfrm>
            <a:off x="6603960" y="1912144"/>
            <a:ext cx="2806620" cy="3838575"/>
          </a:xfrm>
          <a:prstGeom prst="rect">
            <a:avLst/>
          </a:prstGeom>
        </p:spPr>
      </p:pic>
      <p:pic>
        <p:nvPicPr>
          <p:cNvPr id="24" name="Image 22" descr="preencoded.png"/>
          <p:cNvPicPr>
            <a:picLocks noChangeAspect="1"/>
          </p:cNvPicPr>
          <p:nvPr/>
        </p:nvPicPr>
        <p:blipFill>
          <a:blip r:embed="rId21"/>
          <a:stretch>
            <a:fillRect/>
          </a:stretch>
        </p:blipFill>
        <p:spPr>
          <a:xfrm>
            <a:off x="6789697" y="2097881"/>
            <a:ext cx="619125" cy="619125"/>
          </a:xfrm>
          <a:prstGeom prst="rect">
            <a:avLst/>
          </a:prstGeom>
        </p:spPr>
      </p:pic>
      <p:pic>
        <p:nvPicPr>
          <p:cNvPr id="25" name="Image 23" descr="preencoded.png"/>
          <p:cNvPicPr>
            <a:picLocks noChangeAspect="1"/>
          </p:cNvPicPr>
          <p:nvPr/>
        </p:nvPicPr>
        <p:blipFill>
          <a:blip r:embed="rId22"/>
          <a:stretch>
            <a:fillRect/>
          </a:stretch>
        </p:blipFill>
        <p:spPr>
          <a:xfrm>
            <a:off x="6944478" y="2283619"/>
            <a:ext cx="309563" cy="247650"/>
          </a:xfrm>
          <a:prstGeom prst="rect">
            <a:avLst/>
          </a:prstGeom>
        </p:spPr>
      </p:pic>
      <p:pic>
        <p:nvPicPr>
          <p:cNvPr id="26" name="Image 24" descr="preencoded.png"/>
          <p:cNvPicPr>
            <a:picLocks noChangeAspect="1"/>
          </p:cNvPicPr>
          <p:nvPr/>
        </p:nvPicPr>
        <p:blipFill>
          <a:blip r:embed="rId23"/>
          <a:stretch>
            <a:fillRect/>
          </a:stretch>
        </p:blipFill>
        <p:spPr>
          <a:xfrm>
            <a:off x="6789697" y="3181350"/>
            <a:ext cx="139303" cy="123825"/>
          </a:xfrm>
          <a:prstGeom prst="rect">
            <a:avLst/>
          </a:prstGeom>
        </p:spPr>
      </p:pic>
      <p:pic>
        <p:nvPicPr>
          <p:cNvPr id="27" name="Image 25" descr="preencoded.png"/>
          <p:cNvPicPr>
            <a:picLocks noChangeAspect="1"/>
          </p:cNvPicPr>
          <p:nvPr/>
        </p:nvPicPr>
        <p:blipFill>
          <a:blip r:embed="rId24"/>
          <a:stretch>
            <a:fillRect/>
          </a:stretch>
        </p:blipFill>
        <p:spPr>
          <a:xfrm>
            <a:off x="6789697" y="3924300"/>
            <a:ext cx="154781" cy="123825"/>
          </a:xfrm>
          <a:prstGeom prst="rect">
            <a:avLst/>
          </a:prstGeom>
        </p:spPr>
      </p:pic>
      <p:pic>
        <p:nvPicPr>
          <p:cNvPr id="28" name="Image 26" descr="preencoded.png"/>
          <p:cNvPicPr>
            <a:picLocks noChangeAspect="1"/>
          </p:cNvPicPr>
          <p:nvPr/>
        </p:nvPicPr>
        <p:blipFill>
          <a:blip r:embed="rId25"/>
          <a:stretch>
            <a:fillRect/>
          </a:stretch>
        </p:blipFill>
        <p:spPr>
          <a:xfrm>
            <a:off x="6789697" y="4171950"/>
            <a:ext cx="123825" cy="123825"/>
          </a:xfrm>
          <a:prstGeom prst="rect">
            <a:avLst/>
          </a:prstGeom>
        </p:spPr>
      </p:pic>
      <p:pic>
        <p:nvPicPr>
          <p:cNvPr id="29" name="Image 27" descr="preencoded.png"/>
          <p:cNvPicPr>
            <a:picLocks noChangeAspect="1"/>
          </p:cNvPicPr>
          <p:nvPr/>
        </p:nvPicPr>
        <p:blipFill>
          <a:blip r:embed="rId25"/>
          <a:stretch>
            <a:fillRect/>
          </a:stretch>
        </p:blipFill>
        <p:spPr>
          <a:xfrm>
            <a:off x="6789697" y="4419600"/>
            <a:ext cx="123825" cy="123825"/>
          </a:xfrm>
          <a:prstGeom prst="rect">
            <a:avLst/>
          </a:prstGeom>
        </p:spPr>
      </p:pic>
      <p:pic>
        <p:nvPicPr>
          <p:cNvPr id="30" name="Image 28" descr="preencoded.png"/>
          <p:cNvPicPr>
            <a:picLocks noChangeAspect="1"/>
          </p:cNvPicPr>
          <p:nvPr/>
        </p:nvPicPr>
        <p:blipFill>
          <a:blip r:embed="rId25"/>
          <a:stretch>
            <a:fillRect/>
          </a:stretch>
        </p:blipFill>
        <p:spPr>
          <a:xfrm>
            <a:off x="6789697" y="4667250"/>
            <a:ext cx="123825" cy="123825"/>
          </a:xfrm>
          <a:prstGeom prst="rect">
            <a:avLst/>
          </a:prstGeom>
        </p:spPr>
      </p:pic>
      <p:pic>
        <p:nvPicPr>
          <p:cNvPr id="31" name="Image 29" descr="preencoded.png"/>
          <p:cNvPicPr>
            <a:picLocks noChangeAspect="1"/>
          </p:cNvPicPr>
          <p:nvPr/>
        </p:nvPicPr>
        <p:blipFill>
          <a:blip r:embed="rId26"/>
          <a:stretch>
            <a:fillRect/>
          </a:stretch>
        </p:blipFill>
        <p:spPr>
          <a:xfrm>
            <a:off x="6789697" y="4976813"/>
            <a:ext cx="92869" cy="123825"/>
          </a:xfrm>
          <a:prstGeom prst="rect">
            <a:avLst/>
          </a:prstGeom>
        </p:spPr>
      </p:pic>
      <p:pic>
        <p:nvPicPr>
          <p:cNvPr id="32" name="Image 30" descr="preencoded.png"/>
          <p:cNvPicPr>
            <a:picLocks noChangeAspect="1"/>
          </p:cNvPicPr>
          <p:nvPr/>
        </p:nvPicPr>
        <p:blipFill>
          <a:blip r:embed="rId27"/>
          <a:stretch>
            <a:fillRect/>
          </a:stretch>
        </p:blipFill>
        <p:spPr>
          <a:xfrm>
            <a:off x="0" y="5998369"/>
            <a:ext cx="9906000" cy="340519"/>
          </a:xfrm>
          <a:prstGeom prst="rect">
            <a:avLst/>
          </a:prstGeom>
        </p:spPr>
      </p:pic>
      <p:sp>
        <p:nvSpPr>
          <p:cNvPr id="33"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주요 비즈니스 모델 유형 (1)</a:t>
            </a:r>
            <a:endParaRPr lang="en-US" sz="1828" dirty="0"/>
          </a:p>
        </p:txBody>
      </p:sp>
      <p:sp>
        <p:nvSpPr>
          <p:cNvPr id="34" name="Text 1"/>
          <p:cNvSpPr/>
          <p:nvPr/>
        </p:nvSpPr>
        <p:spPr>
          <a:xfrm>
            <a:off x="495300" y="1540669"/>
            <a:ext cx="106984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모델은 가치 전달 방식과 수익 구조에 따라 다양하게 분류됩니다. 다음은 주요한 몇 가지 비즈니스 모델 유형입니다.</a:t>
            </a:r>
            <a:endParaRPr lang="en-US" sz="975" dirty="0"/>
          </a:p>
        </p:txBody>
      </p:sp>
      <p:sp>
        <p:nvSpPr>
          <p:cNvPr id="35" name="Text 2"/>
          <p:cNvSpPr/>
          <p:nvPr/>
        </p:nvSpPr>
        <p:spPr>
          <a:xfrm>
            <a:off x="1423988" y="2283619"/>
            <a:ext cx="1715460"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브릭스 앤 클릭스</a:t>
            </a:r>
            <a:endParaRPr lang="en-US" sz="1463" dirty="0"/>
          </a:p>
        </p:txBody>
      </p:sp>
      <p:sp>
        <p:nvSpPr>
          <p:cNvPr id="36" name="Text 3"/>
          <p:cNvSpPr/>
          <p:nvPr/>
        </p:nvSpPr>
        <p:spPr>
          <a:xfrm>
            <a:off x="681038" y="2840831"/>
            <a:ext cx="2922173" cy="185738"/>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"Bricks and Clicks"</a:t>
            </a:r>
            <a:endParaRPr lang="en-US" sz="975" dirty="0"/>
          </a:p>
        </p:txBody>
      </p:sp>
      <p:sp>
        <p:nvSpPr>
          <p:cNvPr id="37" name="Text 4"/>
          <p:cNvSpPr/>
          <p:nvPr/>
        </p:nvSpPr>
        <p:spPr>
          <a:xfrm>
            <a:off x="882253" y="3150394"/>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정의</a:t>
            </a:r>
            <a:endParaRPr lang="en-US" sz="975" dirty="0"/>
          </a:p>
        </p:txBody>
      </p:sp>
      <p:sp>
        <p:nvSpPr>
          <p:cNvPr id="38" name="Text 5"/>
          <p:cNvSpPr/>
          <p:nvPr/>
        </p:nvSpPr>
        <p:spPr>
          <a:xfrm>
            <a:off x="681038" y="3398044"/>
            <a:ext cx="2435145"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오프라인 매장과 온라인 채널을 결합한 모델로, 온라인 주문 후 오프라인 매장에서 제품을 픽업하는 방식입니다.</a:t>
            </a:r>
            <a:endParaRPr lang="en-US" sz="975" dirty="0"/>
          </a:p>
        </p:txBody>
      </p:sp>
      <p:sp>
        <p:nvSpPr>
          <p:cNvPr id="39" name="Text 6"/>
          <p:cNvSpPr/>
          <p:nvPr/>
        </p:nvSpPr>
        <p:spPr>
          <a:xfrm>
            <a:off x="897731" y="4079081"/>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주요 특징</a:t>
            </a:r>
            <a:endParaRPr lang="en-US" sz="975" dirty="0"/>
          </a:p>
        </p:txBody>
      </p:sp>
      <p:sp>
        <p:nvSpPr>
          <p:cNvPr id="40" name="Text 7"/>
          <p:cNvSpPr/>
          <p:nvPr/>
        </p:nvSpPr>
        <p:spPr>
          <a:xfrm>
            <a:off x="866775" y="4326731"/>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온라인 및 오프라인 채널의 통합</a:t>
            </a:r>
            <a:endParaRPr lang="en-US" sz="975" dirty="0"/>
          </a:p>
        </p:txBody>
      </p:sp>
      <p:sp>
        <p:nvSpPr>
          <p:cNvPr id="41" name="Text 8"/>
          <p:cNvSpPr/>
          <p:nvPr/>
        </p:nvSpPr>
        <p:spPr>
          <a:xfrm>
            <a:off x="866776" y="4574381"/>
            <a:ext cx="201931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배송 없이 직접 제품 픽업 가능</a:t>
            </a:r>
            <a:endParaRPr lang="en-US" sz="975" dirty="0"/>
          </a:p>
        </p:txBody>
      </p:sp>
      <p:sp>
        <p:nvSpPr>
          <p:cNvPr id="42" name="Text 9"/>
          <p:cNvSpPr/>
          <p:nvPr/>
        </p:nvSpPr>
        <p:spPr>
          <a:xfrm>
            <a:off x="866775" y="4822031"/>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두 채널에서의 고객 경험 일관성</a:t>
            </a:r>
            <a:endParaRPr lang="en-US" sz="975" dirty="0"/>
          </a:p>
        </p:txBody>
      </p:sp>
      <p:sp>
        <p:nvSpPr>
          <p:cNvPr id="43" name="Text 10"/>
          <p:cNvSpPr/>
          <p:nvPr/>
        </p:nvSpPr>
        <p:spPr>
          <a:xfrm>
            <a:off x="4478257" y="2283619"/>
            <a:ext cx="1192058"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중개자 제거</a:t>
            </a:r>
            <a:endParaRPr lang="en-US" sz="1463" dirty="0"/>
          </a:p>
        </p:txBody>
      </p:sp>
      <p:sp>
        <p:nvSpPr>
          <p:cNvPr id="44" name="Text 11"/>
          <p:cNvSpPr/>
          <p:nvPr/>
        </p:nvSpPr>
        <p:spPr>
          <a:xfrm>
            <a:off x="3735307" y="2840831"/>
            <a:ext cx="2922319" cy="185738"/>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"Cutting out the middleman"</a:t>
            </a:r>
            <a:endParaRPr lang="en-US" sz="975" dirty="0"/>
          </a:p>
        </p:txBody>
      </p:sp>
      <p:sp>
        <p:nvSpPr>
          <p:cNvPr id="45" name="Text 12"/>
          <p:cNvSpPr/>
          <p:nvPr/>
        </p:nvSpPr>
        <p:spPr>
          <a:xfrm>
            <a:off x="3936523" y="3150394"/>
            <a:ext cx="2435266"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정의</a:t>
            </a:r>
            <a:endParaRPr lang="en-US" sz="975" dirty="0"/>
          </a:p>
        </p:txBody>
      </p:sp>
      <p:sp>
        <p:nvSpPr>
          <p:cNvPr id="46" name="Text 13"/>
          <p:cNvSpPr/>
          <p:nvPr/>
        </p:nvSpPr>
        <p:spPr>
          <a:xfrm>
            <a:off x="3735307" y="3398044"/>
            <a:ext cx="2435266"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유통 과정의 중간 단계를 제거하고 제조사가 고객과 직접 거래하는 모델입니다.</a:t>
            </a:r>
            <a:endParaRPr lang="en-US" sz="975" dirty="0"/>
          </a:p>
        </p:txBody>
      </p:sp>
      <p:sp>
        <p:nvSpPr>
          <p:cNvPr id="47" name="Text 14"/>
          <p:cNvSpPr/>
          <p:nvPr/>
        </p:nvSpPr>
        <p:spPr>
          <a:xfrm>
            <a:off x="3952001" y="3893344"/>
            <a:ext cx="2435266"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주요 특징</a:t>
            </a:r>
            <a:endParaRPr lang="en-US" sz="975" dirty="0"/>
          </a:p>
        </p:txBody>
      </p:sp>
      <p:sp>
        <p:nvSpPr>
          <p:cNvPr id="48" name="Text 15"/>
          <p:cNvSpPr/>
          <p:nvPr/>
        </p:nvSpPr>
        <p:spPr>
          <a:xfrm>
            <a:off x="3921045" y="4140994"/>
            <a:ext cx="162767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유통 채널의 중간인 제거</a:t>
            </a:r>
            <a:endParaRPr lang="en-US" sz="975" dirty="0"/>
          </a:p>
        </p:txBody>
      </p:sp>
      <p:sp>
        <p:nvSpPr>
          <p:cNvPr id="49" name="Text 16"/>
          <p:cNvSpPr/>
          <p:nvPr/>
        </p:nvSpPr>
        <p:spPr>
          <a:xfrm>
            <a:off x="3921045" y="4388644"/>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생산자와 소비자간 직접 거래</a:t>
            </a:r>
            <a:endParaRPr lang="en-US" sz="975" dirty="0"/>
          </a:p>
        </p:txBody>
      </p:sp>
      <p:sp>
        <p:nvSpPr>
          <p:cNvPr id="50" name="Text 17"/>
          <p:cNvSpPr/>
          <p:nvPr/>
        </p:nvSpPr>
        <p:spPr>
          <a:xfrm>
            <a:off x="3921045" y="4636294"/>
            <a:ext cx="133049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가격 및 시간적 이점</a:t>
            </a:r>
            <a:endParaRPr lang="en-US" sz="975" dirty="0"/>
          </a:p>
        </p:txBody>
      </p:sp>
      <p:sp>
        <p:nvSpPr>
          <p:cNvPr id="51" name="Text 18"/>
          <p:cNvSpPr/>
          <p:nvPr/>
        </p:nvSpPr>
        <p:spPr>
          <a:xfrm>
            <a:off x="3890088" y="4945856"/>
            <a:ext cx="2435266"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예시</a:t>
            </a:r>
            <a:endParaRPr lang="en-US" sz="975" dirty="0"/>
          </a:p>
        </p:txBody>
      </p:sp>
      <p:sp>
        <p:nvSpPr>
          <p:cNvPr id="52" name="Text 19"/>
          <p:cNvSpPr/>
          <p:nvPr/>
        </p:nvSpPr>
        <p:spPr>
          <a:xfrm>
            <a:off x="3735307" y="5193506"/>
            <a:ext cx="2435266"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전자상거래가 대표적인 예시로, 인터넷을 통해 소비자와 제조사가 직접 거래합니다.</a:t>
            </a:r>
            <a:endParaRPr lang="en-US" sz="975" dirty="0"/>
          </a:p>
        </p:txBody>
      </p:sp>
      <p:sp>
        <p:nvSpPr>
          <p:cNvPr id="53" name="Text 20"/>
          <p:cNvSpPr/>
          <p:nvPr/>
        </p:nvSpPr>
        <p:spPr>
          <a:xfrm>
            <a:off x="7532647" y="2283619"/>
            <a:ext cx="969173" cy="247650"/>
          </a:xfrm>
          <a:prstGeom prst="rect">
            <a:avLst/>
          </a:prstGeom>
          <a:noFill/>
          <a:ln/>
        </p:spPr>
        <p:txBody>
          <a:bodyPr wrap="square" lIns="0" tIns="0" rIns="0" bIns="0" rtlCol="0" anchor="t"/>
          <a:lstStyle/>
          <a:p>
            <a:pPr>
              <a:lnSpc>
                <a:spcPts val="1950"/>
              </a:lnSpc>
            </a:pPr>
            <a:r>
              <a:rPr lang="en-US" sz="1463" b="1" dirty="0">
                <a:solidFill>
                  <a:srgbClr val="7E22CE"/>
                </a:solidFill>
                <a:latin typeface="ui-sans-serif" pitchFamily="34" charset="0"/>
                <a:ea typeface="ui-sans-serif" pitchFamily="34" charset="-122"/>
                <a:cs typeface="ui-sans-serif" pitchFamily="34" charset="-120"/>
              </a:rPr>
              <a:t>직접 판매</a:t>
            </a:r>
            <a:endParaRPr lang="en-US" sz="1463" dirty="0"/>
          </a:p>
        </p:txBody>
      </p:sp>
      <p:sp>
        <p:nvSpPr>
          <p:cNvPr id="54" name="Text 21"/>
          <p:cNvSpPr/>
          <p:nvPr/>
        </p:nvSpPr>
        <p:spPr>
          <a:xfrm>
            <a:off x="6789697" y="2840831"/>
            <a:ext cx="2435145" cy="185738"/>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"Direct Sales"</a:t>
            </a:r>
            <a:endParaRPr lang="en-US" sz="975" dirty="0"/>
          </a:p>
        </p:txBody>
      </p:sp>
      <p:sp>
        <p:nvSpPr>
          <p:cNvPr id="55" name="Text 22"/>
          <p:cNvSpPr/>
          <p:nvPr/>
        </p:nvSpPr>
        <p:spPr>
          <a:xfrm>
            <a:off x="6990913" y="3150394"/>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정의</a:t>
            </a:r>
            <a:endParaRPr lang="en-US" sz="975" dirty="0"/>
          </a:p>
        </p:txBody>
      </p:sp>
      <p:sp>
        <p:nvSpPr>
          <p:cNvPr id="56" name="Text 23"/>
          <p:cNvSpPr/>
          <p:nvPr/>
        </p:nvSpPr>
        <p:spPr>
          <a:xfrm>
            <a:off x="6789697" y="3398044"/>
            <a:ext cx="2435145"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소매점 없이 소비자에게 직접 제품을 판매하는 모델입니다.</a:t>
            </a:r>
            <a:endParaRPr lang="en-US" sz="975" dirty="0"/>
          </a:p>
        </p:txBody>
      </p:sp>
      <p:sp>
        <p:nvSpPr>
          <p:cNvPr id="57" name="Text 24"/>
          <p:cNvSpPr/>
          <p:nvPr/>
        </p:nvSpPr>
        <p:spPr>
          <a:xfrm>
            <a:off x="7006391" y="3893344"/>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주요 특징</a:t>
            </a:r>
            <a:endParaRPr lang="en-US" sz="975" dirty="0"/>
          </a:p>
        </p:txBody>
      </p:sp>
      <p:sp>
        <p:nvSpPr>
          <p:cNvPr id="58" name="Text 25"/>
          <p:cNvSpPr/>
          <p:nvPr/>
        </p:nvSpPr>
        <p:spPr>
          <a:xfrm>
            <a:off x="6975435" y="4140994"/>
            <a:ext cx="11345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소매 중간인 없음</a:t>
            </a:r>
            <a:endParaRPr lang="en-US" sz="975" dirty="0"/>
          </a:p>
        </p:txBody>
      </p:sp>
      <p:sp>
        <p:nvSpPr>
          <p:cNvPr id="59" name="Text 26"/>
          <p:cNvSpPr/>
          <p:nvPr/>
        </p:nvSpPr>
        <p:spPr>
          <a:xfrm>
            <a:off x="6975435" y="4388644"/>
            <a:ext cx="256637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제조사와 소비자간 직접적인 고객 관계</a:t>
            </a:r>
            <a:endParaRPr lang="en-US" sz="975" dirty="0"/>
          </a:p>
        </p:txBody>
      </p:sp>
      <p:sp>
        <p:nvSpPr>
          <p:cNvPr id="60" name="Text 27"/>
          <p:cNvSpPr/>
          <p:nvPr/>
        </p:nvSpPr>
        <p:spPr>
          <a:xfrm>
            <a:off x="6975434" y="4636294"/>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인퍼소나이트 마케팅 및 판매</a:t>
            </a:r>
            <a:endParaRPr lang="en-US" sz="975" dirty="0"/>
          </a:p>
        </p:txBody>
      </p:sp>
      <p:sp>
        <p:nvSpPr>
          <p:cNvPr id="61" name="Text 28"/>
          <p:cNvSpPr/>
          <p:nvPr/>
        </p:nvSpPr>
        <p:spPr>
          <a:xfrm>
            <a:off x="6944478" y="4945856"/>
            <a:ext cx="2435145" cy="185738"/>
          </a:xfrm>
          <a:prstGeom prst="rect">
            <a:avLst/>
          </a:prstGeom>
          <a:noFill/>
          <a:ln/>
        </p:spPr>
        <p:txBody>
          <a:bodyPr wrap="square" lIns="0" tIns="0" rIns="0" bIns="0" rtlCol="0" anchor="t"/>
          <a:lstStyle/>
          <a:p>
            <a:pPr>
              <a:lnSpc>
                <a:spcPts val="1463"/>
              </a:lnSpc>
            </a:pPr>
            <a:r>
              <a:rPr lang="en-US" sz="975" dirty="0">
                <a:solidFill>
                  <a:srgbClr val="1F2937"/>
                </a:solidFill>
                <a:latin typeface="ui-sans-serif" pitchFamily="34" charset="0"/>
                <a:ea typeface="ui-sans-serif" pitchFamily="34" charset="-122"/>
                <a:cs typeface="ui-sans-serif" pitchFamily="34" charset="-120"/>
              </a:rPr>
              <a:t>예시</a:t>
            </a:r>
            <a:endParaRPr lang="en-US" sz="975" dirty="0"/>
          </a:p>
        </p:txBody>
      </p:sp>
      <p:sp>
        <p:nvSpPr>
          <p:cNvPr id="62" name="Text 29"/>
          <p:cNvSpPr/>
          <p:nvPr/>
        </p:nvSpPr>
        <p:spPr>
          <a:xfrm>
            <a:off x="6789697" y="5193506"/>
            <a:ext cx="2435145"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방문 판매, 파티 플랜, 텔레마케팅 등이 있습니다.</a:t>
            </a:r>
            <a:endParaRPr lang="en-US" sz="975" dirty="0"/>
          </a:p>
        </p:txBody>
      </p:sp>
      <p:sp>
        <p:nvSpPr>
          <p:cNvPr id="63" name="Text 30"/>
          <p:cNvSpPr/>
          <p:nvPr/>
        </p:nvSpPr>
        <p:spPr>
          <a:xfrm>
            <a:off x="371475" y="6091238"/>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71368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2097881"/>
            <a:ext cx="2806620" cy="3776663"/>
          </a:xfrm>
          <a:prstGeom prst="rect">
            <a:avLst/>
          </a:prstGeom>
        </p:spPr>
      </p:pic>
      <p:pic>
        <p:nvPicPr>
          <p:cNvPr id="7" name="Image 5" descr="preencoded.png"/>
          <p:cNvPicPr>
            <a:picLocks noChangeAspect="1"/>
          </p:cNvPicPr>
          <p:nvPr/>
        </p:nvPicPr>
        <p:blipFill>
          <a:blip r:embed="rId8"/>
          <a:stretch>
            <a:fillRect/>
          </a:stretch>
        </p:blipFill>
        <p:spPr>
          <a:xfrm>
            <a:off x="495300" y="2097881"/>
            <a:ext cx="2806620" cy="866775"/>
          </a:xfrm>
          <a:prstGeom prst="rect">
            <a:avLst/>
          </a:prstGeom>
        </p:spPr>
      </p:pic>
      <p:pic>
        <p:nvPicPr>
          <p:cNvPr id="8" name="Image 6" descr="preencoded.png"/>
          <p:cNvPicPr>
            <a:picLocks noChangeAspect="1"/>
          </p:cNvPicPr>
          <p:nvPr/>
        </p:nvPicPr>
        <p:blipFill>
          <a:blip r:embed="rId9"/>
          <a:stretch>
            <a:fillRect/>
          </a:stretch>
        </p:blipFill>
        <p:spPr>
          <a:xfrm>
            <a:off x="619125" y="2221706"/>
            <a:ext cx="619125" cy="619125"/>
          </a:xfrm>
          <a:prstGeom prst="rect">
            <a:avLst/>
          </a:prstGeom>
        </p:spPr>
      </p:pic>
      <p:pic>
        <p:nvPicPr>
          <p:cNvPr id="9" name="Image 7" descr="preencoded.png"/>
          <p:cNvPicPr>
            <a:picLocks noChangeAspect="1"/>
          </p:cNvPicPr>
          <p:nvPr/>
        </p:nvPicPr>
        <p:blipFill>
          <a:blip r:embed="rId10"/>
          <a:stretch>
            <a:fillRect/>
          </a:stretch>
        </p:blipFill>
        <p:spPr>
          <a:xfrm>
            <a:off x="773906" y="2407444"/>
            <a:ext cx="309563" cy="247650"/>
          </a:xfrm>
          <a:prstGeom prst="rect">
            <a:avLst/>
          </a:prstGeom>
        </p:spPr>
      </p:pic>
      <p:pic>
        <p:nvPicPr>
          <p:cNvPr id="10" name="Image 8" descr="preencoded.png"/>
          <p:cNvPicPr>
            <a:picLocks noChangeAspect="1"/>
          </p:cNvPicPr>
          <p:nvPr/>
        </p:nvPicPr>
        <p:blipFill>
          <a:blip r:embed="rId11"/>
          <a:stretch>
            <a:fillRect/>
          </a:stretch>
        </p:blipFill>
        <p:spPr>
          <a:xfrm>
            <a:off x="650081" y="4110038"/>
            <a:ext cx="123825" cy="123825"/>
          </a:xfrm>
          <a:prstGeom prst="rect">
            <a:avLst/>
          </a:prstGeom>
        </p:spPr>
      </p:pic>
      <p:pic>
        <p:nvPicPr>
          <p:cNvPr id="11" name="Image 9" descr="preencoded.png"/>
          <p:cNvPicPr>
            <a:picLocks noChangeAspect="1"/>
          </p:cNvPicPr>
          <p:nvPr/>
        </p:nvPicPr>
        <p:blipFill>
          <a:blip r:embed="rId11"/>
          <a:stretch>
            <a:fillRect/>
          </a:stretch>
        </p:blipFill>
        <p:spPr>
          <a:xfrm>
            <a:off x="650081" y="4357688"/>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650081" y="4605338"/>
            <a:ext cx="123825" cy="123825"/>
          </a:xfrm>
          <a:prstGeom prst="rect">
            <a:avLst/>
          </a:prstGeom>
        </p:spPr>
      </p:pic>
      <p:pic>
        <p:nvPicPr>
          <p:cNvPr id="13" name="Image 11" descr="preencoded.png"/>
          <p:cNvPicPr>
            <a:picLocks noChangeAspect="1"/>
          </p:cNvPicPr>
          <p:nvPr/>
        </p:nvPicPr>
        <p:blipFill>
          <a:blip r:embed="rId12"/>
          <a:stretch>
            <a:fillRect/>
          </a:stretch>
        </p:blipFill>
        <p:spPr>
          <a:xfrm>
            <a:off x="3549569" y="2097881"/>
            <a:ext cx="2806741" cy="3776663"/>
          </a:xfrm>
          <a:prstGeom prst="rect">
            <a:avLst/>
          </a:prstGeom>
        </p:spPr>
      </p:pic>
      <p:pic>
        <p:nvPicPr>
          <p:cNvPr id="14" name="Image 12" descr="preencoded.png"/>
          <p:cNvPicPr>
            <a:picLocks noChangeAspect="1"/>
          </p:cNvPicPr>
          <p:nvPr/>
        </p:nvPicPr>
        <p:blipFill>
          <a:blip r:embed="rId13"/>
          <a:stretch>
            <a:fillRect/>
          </a:stretch>
        </p:blipFill>
        <p:spPr>
          <a:xfrm>
            <a:off x="3549569" y="2097881"/>
            <a:ext cx="2806741" cy="866775"/>
          </a:xfrm>
          <a:prstGeom prst="rect">
            <a:avLst/>
          </a:prstGeom>
        </p:spPr>
      </p:pic>
      <p:pic>
        <p:nvPicPr>
          <p:cNvPr id="15" name="Image 13" descr="preencoded.png"/>
          <p:cNvPicPr>
            <a:picLocks noChangeAspect="1"/>
          </p:cNvPicPr>
          <p:nvPr/>
        </p:nvPicPr>
        <p:blipFill>
          <a:blip r:embed="rId14"/>
          <a:stretch>
            <a:fillRect/>
          </a:stretch>
        </p:blipFill>
        <p:spPr>
          <a:xfrm>
            <a:off x="3673395" y="2221706"/>
            <a:ext cx="619125" cy="619125"/>
          </a:xfrm>
          <a:prstGeom prst="rect">
            <a:avLst/>
          </a:prstGeom>
        </p:spPr>
      </p:pic>
      <p:pic>
        <p:nvPicPr>
          <p:cNvPr id="16" name="Image 14" descr="preencoded.png"/>
          <p:cNvPicPr>
            <a:picLocks noChangeAspect="1"/>
          </p:cNvPicPr>
          <p:nvPr/>
        </p:nvPicPr>
        <p:blipFill>
          <a:blip r:embed="rId15"/>
          <a:stretch>
            <a:fillRect/>
          </a:stretch>
        </p:blipFill>
        <p:spPr>
          <a:xfrm>
            <a:off x="3859132" y="2407444"/>
            <a:ext cx="247650" cy="247650"/>
          </a:xfrm>
          <a:prstGeom prst="rect">
            <a:avLst/>
          </a:prstGeom>
        </p:spPr>
      </p:pic>
      <p:pic>
        <p:nvPicPr>
          <p:cNvPr id="17" name="Image 15" descr="preencoded.png"/>
          <p:cNvPicPr>
            <a:picLocks noChangeAspect="1"/>
          </p:cNvPicPr>
          <p:nvPr/>
        </p:nvPicPr>
        <p:blipFill>
          <a:blip r:embed="rId11"/>
          <a:stretch>
            <a:fillRect/>
          </a:stretch>
        </p:blipFill>
        <p:spPr>
          <a:xfrm>
            <a:off x="3704351" y="4110038"/>
            <a:ext cx="123825" cy="123825"/>
          </a:xfrm>
          <a:prstGeom prst="rect">
            <a:avLst/>
          </a:prstGeom>
        </p:spPr>
      </p:pic>
      <p:pic>
        <p:nvPicPr>
          <p:cNvPr id="18" name="Image 16" descr="preencoded.png"/>
          <p:cNvPicPr>
            <a:picLocks noChangeAspect="1"/>
          </p:cNvPicPr>
          <p:nvPr/>
        </p:nvPicPr>
        <p:blipFill>
          <a:blip r:embed="rId11"/>
          <a:stretch>
            <a:fillRect/>
          </a:stretch>
        </p:blipFill>
        <p:spPr>
          <a:xfrm>
            <a:off x="3704351" y="4357688"/>
            <a:ext cx="123825" cy="123825"/>
          </a:xfrm>
          <a:prstGeom prst="rect">
            <a:avLst/>
          </a:prstGeom>
        </p:spPr>
      </p:pic>
      <p:pic>
        <p:nvPicPr>
          <p:cNvPr id="19" name="Image 17" descr="preencoded.png"/>
          <p:cNvPicPr>
            <a:picLocks noChangeAspect="1"/>
          </p:cNvPicPr>
          <p:nvPr/>
        </p:nvPicPr>
        <p:blipFill>
          <a:blip r:embed="rId11"/>
          <a:stretch>
            <a:fillRect/>
          </a:stretch>
        </p:blipFill>
        <p:spPr>
          <a:xfrm>
            <a:off x="3704351" y="4605338"/>
            <a:ext cx="123825" cy="123825"/>
          </a:xfrm>
          <a:prstGeom prst="rect">
            <a:avLst/>
          </a:prstGeom>
        </p:spPr>
      </p:pic>
      <p:pic>
        <p:nvPicPr>
          <p:cNvPr id="20" name="Image 18" descr="preencoded.png"/>
          <p:cNvPicPr>
            <a:picLocks noChangeAspect="1"/>
          </p:cNvPicPr>
          <p:nvPr/>
        </p:nvPicPr>
        <p:blipFill>
          <a:blip r:embed="rId16"/>
          <a:stretch>
            <a:fillRect/>
          </a:stretch>
        </p:blipFill>
        <p:spPr>
          <a:xfrm>
            <a:off x="6603960" y="2097881"/>
            <a:ext cx="2806620" cy="3776663"/>
          </a:xfrm>
          <a:prstGeom prst="rect">
            <a:avLst/>
          </a:prstGeom>
        </p:spPr>
      </p:pic>
      <p:pic>
        <p:nvPicPr>
          <p:cNvPr id="21" name="Image 19" descr="preencoded.png"/>
          <p:cNvPicPr>
            <a:picLocks noChangeAspect="1"/>
          </p:cNvPicPr>
          <p:nvPr/>
        </p:nvPicPr>
        <p:blipFill>
          <a:blip r:embed="rId17"/>
          <a:stretch>
            <a:fillRect/>
          </a:stretch>
        </p:blipFill>
        <p:spPr>
          <a:xfrm>
            <a:off x="6603960" y="2097881"/>
            <a:ext cx="2806620" cy="866775"/>
          </a:xfrm>
          <a:prstGeom prst="rect">
            <a:avLst/>
          </a:prstGeom>
        </p:spPr>
      </p:pic>
      <p:pic>
        <p:nvPicPr>
          <p:cNvPr id="22" name="Image 20" descr="preencoded.png"/>
          <p:cNvPicPr>
            <a:picLocks noChangeAspect="1"/>
          </p:cNvPicPr>
          <p:nvPr/>
        </p:nvPicPr>
        <p:blipFill>
          <a:blip r:embed="rId18"/>
          <a:stretch>
            <a:fillRect/>
          </a:stretch>
        </p:blipFill>
        <p:spPr>
          <a:xfrm>
            <a:off x="6727784" y="2221706"/>
            <a:ext cx="619125" cy="619125"/>
          </a:xfrm>
          <a:prstGeom prst="rect">
            <a:avLst/>
          </a:prstGeom>
        </p:spPr>
      </p:pic>
      <p:pic>
        <p:nvPicPr>
          <p:cNvPr id="23" name="Image 21" descr="preencoded.png"/>
          <p:cNvPicPr>
            <a:picLocks noChangeAspect="1"/>
          </p:cNvPicPr>
          <p:nvPr/>
        </p:nvPicPr>
        <p:blipFill>
          <a:blip r:embed="rId19"/>
          <a:stretch>
            <a:fillRect/>
          </a:stretch>
        </p:blipFill>
        <p:spPr>
          <a:xfrm>
            <a:off x="6913522" y="2407444"/>
            <a:ext cx="247650" cy="247650"/>
          </a:xfrm>
          <a:prstGeom prst="rect">
            <a:avLst/>
          </a:prstGeom>
        </p:spPr>
      </p:pic>
      <p:pic>
        <p:nvPicPr>
          <p:cNvPr id="24" name="Image 22" descr="preencoded.png"/>
          <p:cNvPicPr>
            <a:picLocks noChangeAspect="1"/>
          </p:cNvPicPr>
          <p:nvPr/>
        </p:nvPicPr>
        <p:blipFill>
          <a:blip r:embed="rId11"/>
          <a:stretch>
            <a:fillRect/>
          </a:stretch>
        </p:blipFill>
        <p:spPr>
          <a:xfrm>
            <a:off x="6758741" y="3924300"/>
            <a:ext cx="123825" cy="123825"/>
          </a:xfrm>
          <a:prstGeom prst="rect">
            <a:avLst/>
          </a:prstGeom>
        </p:spPr>
      </p:pic>
      <p:pic>
        <p:nvPicPr>
          <p:cNvPr id="25" name="Image 23" descr="preencoded.png"/>
          <p:cNvPicPr>
            <a:picLocks noChangeAspect="1"/>
          </p:cNvPicPr>
          <p:nvPr/>
        </p:nvPicPr>
        <p:blipFill>
          <a:blip r:embed="rId11"/>
          <a:stretch>
            <a:fillRect/>
          </a:stretch>
        </p:blipFill>
        <p:spPr>
          <a:xfrm>
            <a:off x="6758741" y="4171950"/>
            <a:ext cx="123825" cy="123825"/>
          </a:xfrm>
          <a:prstGeom prst="rect">
            <a:avLst/>
          </a:prstGeom>
        </p:spPr>
      </p:pic>
      <p:pic>
        <p:nvPicPr>
          <p:cNvPr id="26" name="Image 24" descr="preencoded.png"/>
          <p:cNvPicPr>
            <a:picLocks noChangeAspect="1"/>
          </p:cNvPicPr>
          <p:nvPr/>
        </p:nvPicPr>
        <p:blipFill>
          <a:blip r:embed="rId11"/>
          <a:stretch>
            <a:fillRect/>
          </a:stretch>
        </p:blipFill>
        <p:spPr>
          <a:xfrm>
            <a:off x="6758741" y="4419600"/>
            <a:ext cx="123825" cy="123825"/>
          </a:xfrm>
          <a:prstGeom prst="rect">
            <a:avLst/>
          </a:prstGeom>
        </p:spPr>
      </p:pic>
      <p:pic>
        <p:nvPicPr>
          <p:cNvPr id="27" name="Image 25" descr="preencoded.png"/>
          <p:cNvPicPr>
            <a:picLocks noChangeAspect="1"/>
          </p:cNvPicPr>
          <p:nvPr/>
        </p:nvPicPr>
        <p:blipFill>
          <a:blip r:embed="rId20"/>
          <a:stretch>
            <a:fillRect/>
          </a:stretch>
        </p:blipFill>
        <p:spPr>
          <a:xfrm>
            <a:off x="0" y="6122194"/>
            <a:ext cx="9906000" cy="340519"/>
          </a:xfrm>
          <a:prstGeom prst="rect">
            <a:avLst/>
          </a:prstGeom>
        </p:spPr>
      </p:pic>
      <p:sp>
        <p:nvSpPr>
          <p:cNvPr id="28"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주요 비즈니스 모델 유형 (2)</a:t>
            </a:r>
            <a:endParaRPr lang="en-US" sz="1828" dirty="0"/>
          </a:p>
        </p:txBody>
      </p:sp>
      <p:sp>
        <p:nvSpPr>
          <p:cNvPr id="29" name="Text 1"/>
          <p:cNvSpPr/>
          <p:nvPr/>
        </p:nvSpPr>
        <p:spPr>
          <a:xfrm>
            <a:off x="495300" y="1540669"/>
            <a:ext cx="89154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모델은 가치 전달 방식과 수익 구조에 따라 다양하게 분류됩니다. 여기서는 프랜차이즈, 프리미엄, 가치 부가 재판매 등 추가적인 유형을 살펴보겠습니다.</a:t>
            </a:r>
            <a:endParaRPr lang="en-US" sz="975" dirty="0"/>
          </a:p>
        </p:txBody>
      </p:sp>
      <p:sp>
        <p:nvSpPr>
          <p:cNvPr id="30" name="Text 2"/>
          <p:cNvSpPr/>
          <p:nvPr/>
        </p:nvSpPr>
        <p:spPr>
          <a:xfrm>
            <a:off x="1362075" y="2407444"/>
            <a:ext cx="1114425" cy="247650"/>
          </a:xfrm>
          <a:prstGeom prst="rect">
            <a:avLst/>
          </a:prstGeom>
          <a:noFill/>
          <a:ln/>
        </p:spPr>
        <p:txBody>
          <a:bodyPr wrap="square" lIns="0" tIns="0" rIns="0" bIns="0" rtlCol="0" anchor="t"/>
          <a:lstStyle/>
          <a:p>
            <a:pPr>
              <a:lnSpc>
                <a:spcPts val="1950"/>
              </a:lnSpc>
            </a:pPr>
            <a:r>
              <a:rPr lang="en-US" sz="1463" b="1" dirty="0">
                <a:solidFill>
                  <a:srgbClr val="FFFFFF"/>
                </a:solidFill>
                <a:latin typeface="ui-sans-serif" pitchFamily="34" charset="0"/>
                <a:ea typeface="ui-sans-serif" pitchFamily="34" charset="-122"/>
                <a:cs typeface="ui-sans-serif" pitchFamily="34" charset="-120"/>
              </a:rPr>
              <a:t>프랜차이즈</a:t>
            </a:r>
            <a:endParaRPr lang="en-US" sz="1463" dirty="0"/>
          </a:p>
        </p:txBody>
      </p:sp>
      <p:sp>
        <p:nvSpPr>
          <p:cNvPr id="31" name="Text 3"/>
          <p:cNvSpPr/>
          <p:nvPr/>
        </p:nvSpPr>
        <p:spPr>
          <a:xfrm>
            <a:off x="650082" y="3119437"/>
            <a:ext cx="2497057"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기업이 성공적인 비즈니스 모델을 다른 사업자에게 라이선스 형태로 제공하고 로열티를 받는 모델입니다.</a:t>
            </a:r>
            <a:endParaRPr lang="en-US" sz="975" dirty="0"/>
          </a:p>
        </p:txBody>
      </p:sp>
      <p:sp>
        <p:nvSpPr>
          <p:cNvPr id="32" name="Text 4"/>
          <p:cNvSpPr/>
          <p:nvPr/>
        </p:nvSpPr>
        <p:spPr>
          <a:xfrm>
            <a:off x="650082" y="3800475"/>
            <a:ext cx="2497057" cy="216694"/>
          </a:xfrm>
          <a:prstGeom prst="rect">
            <a:avLst/>
          </a:prstGeom>
          <a:noFill/>
          <a:ln/>
        </p:spPr>
        <p:txBody>
          <a:bodyPr wrap="square" lIns="0" tIns="0" rIns="0" bIns="0" rtlCol="0" anchor="t"/>
          <a:lstStyle/>
          <a:p>
            <a:pPr>
              <a:lnSpc>
                <a:spcPts val="1706"/>
              </a:lnSpc>
            </a:pPr>
            <a:r>
              <a:rPr lang="en-US" sz="1097" dirty="0">
                <a:solidFill>
                  <a:srgbClr val="7E22CE"/>
                </a:solidFill>
                <a:latin typeface="ui-sans-serif" pitchFamily="34" charset="0"/>
                <a:ea typeface="ui-sans-serif" pitchFamily="34" charset="-122"/>
                <a:cs typeface="ui-sans-serif" pitchFamily="34" charset="-120"/>
              </a:rPr>
              <a:t>주요 특징</a:t>
            </a:r>
            <a:endParaRPr lang="en-US" sz="1097" dirty="0"/>
          </a:p>
        </p:txBody>
      </p:sp>
      <p:sp>
        <p:nvSpPr>
          <p:cNvPr id="33" name="Text 5"/>
          <p:cNvSpPr/>
          <p:nvPr/>
        </p:nvSpPr>
        <p:spPr>
          <a:xfrm>
            <a:off x="835819" y="4079081"/>
            <a:ext cx="2714960"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라이선스료 및 프랜차이즈 수수료로 수익</a:t>
            </a:r>
            <a:endParaRPr lang="en-US" sz="975" dirty="0"/>
          </a:p>
        </p:txBody>
      </p:sp>
      <p:sp>
        <p:nvSpPr>
          <p:cNvPr id="34" name="Text 6"/>
          <p:cNvSpPr/>
          <p:nvPr/>
        </p:nvSpPr>
        <p:spPr>
          <a:xfrm>
            <a:off x="835819" y="4326731"/>
            <a:ext cx="266083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브랜드 가치 및 표준화된 운영 방식 제공</a:t>
            </a:r>
            <a:endParaRPr lang="en-US" sz="975" dirty="0"/>
          </a:p>
        </p:txBody>
      </p:sp>
      <p:sp>
        <p:nvSpPr>
          <p:cNvPr id="35" name="Text 7"/>
          <p:cNvSpPr/>
          <p:nvPr/>
        </p:nvSpPr>
        <p:spPr>
          <a:xfrm>
            <a:off x="835819" y="4574381"/>
            <a:ext cx="2311320"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가맹점은 독립 사업자이지만 일정한 품질 표준 유지</a:t>
            </a:r>
            <a:endParaRPr lang="en-US" sz="975" dirty="0"/>
          </a:p>
        </p:txBody>
      </p:sp>
      <p:sp>
        <p:nvSpPr>
          <p:cNvPr id="36" name="Text 8"/>
          <p:cNvSpPr/>
          <p:nvPr/>
        </p:nvSpPr>
        <p:spPr>
          <a:xfrm>
            <a:off x="650082" y="5069681"/>
            <a:ext cx="2497057" cy="216694"/>
          </a:xfrm>
          <a:prstGeom prst="rect">
            <a:avLst/>
          </a:prstGeom>
          <a:noFill/>
          <a:ln/>
        </p:spPr>
        <p:txBody>
          <a:bodyPr wrap="square" lIns="0" tIns="0" rIns="0" bIns="0" rtlCol="0" anchor="t"/>
          <a:lstStyle/>
          <a:p>
            <a:pPr>
              <a:lnSpc>
                <a:spcPts val="1706"/>
              </a:lnSpc>
            </a:pPr>
            <a:r>
              <a:rPr lang="en-US" sz="1097" dirty="0">
                <a:solidFill>
                  <a:srgbClr val="7E22CE"/>
                </a:solidFill>
                <a:latin typeface="ui-sans-serif" pitchFamily="34" charset="0"/>
                <a:ea typeface="ui-sans-serif" pitchFamily="34" charset="-122"/>
                <a:cs typeface="ui-sans-serif" pitchFamily="34" charset="-120"/>
              </a:rPr>
              <a:t>예시</a:t>
            </a:r>
            <a:endParaRPr lang="en-US" sz="1097" dirty="0"/>
          </a:p>
        </p:txBody>
      </p:sp>
      <p:sp>
        <p:nvSpPr>
          <p:cNvPr id="37" name="Text 9"/>
          <p:cNvSpPr/>
          <p:nvPr/>
        </p:nvSpPr>
        <p:spPr>
          <a:xfrm>
            <a:off x="650082" y="5348288"/>
            <a:ext cx="2497057" cy="371475"/>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맥도날드, KFC, 이마트 등 빠른 음식점 및 소매업</a:t>
            </a:r>
            <a:endParaRPr lang="en-US" sz="975" dirty="0"/>
          </a:p>
        </p:txBody>
      </p:sp>
      <p:sp>
        <p:nvSpPr>
          <p:cNvPr id="38" name="Text 10"/>
          <p:cNvSpPr/>
          <p:nvPr/>
        </p:nvSpPr>
        <p:spPr>
          <a:xfrm>
            <a:off x="4416345" y="2407444"/>
            <a:ext cx="891540" cy="247650"/>
          </a:xfrm>
          <a:prstGeom prst="rect">
            <a:avLst/>
          </a:prstGeom>
          <a:noFill/>
          <a:ln/>
        </p:spPr>
        <p:txBody>
          <a:bodyPr wrap="square" lIns="0" tIns="0" rIns="0" bIns="0" rtlCol="0" anchor="t"/>
          <a:lstStyle/>
          <a:p>
            <a:pPr>
              <a:lnSpc>
                <a:spcPts val="1950"/>
              </a:lnSpc>
            </a:pPr>
            <a:r>
              <a:rPr lang="en-US" sz="1463" b="1" dirty="0">
                <a:solidFill>
                  <a:srgbClr val="FFFFFF"/>
                </a:solidFill>
                <a:latin typeface="ui-sans-serif" pitchFamily="34" charset="0"/>
                <a:ea typeface="ui-sans-serif" pitchFamily="34" charset="-122"/>
                <a:cs typeface="ui-sans-serif" pitchFamily="34" charset="-120"/>
              </a:rPr>
              <a:t>프리미엄</a:t>
            </a:r>
            <a:endParaRPr lang="en-US" sz="1463" dirty="0"/>
          </a:p>
        </p:txBody>
      </p:sp>
      <p:sp>
        <p:nvSpPr>
          <p:cNvPr id="39" name="Text 11"/>
          <p:cNvSpPr/>
          <p:nvPr/>
        </p:nvSpPr>
        <p:spPr>
          <a:xfrm>
            <a:off x="3704351" y="3119437"/>
            <a:ext cx="2497178"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기본 서비스는 무료로 제공하고, 고급 기능이나 추가 서비스를 유료로 제공하는 디지털 플랫폼에서 주로 사용됩니다.</a:t>
            </a:r>
            <a:endParaRPr lang="en-US" sz="975" dirty="0"/>
          </a:p>
        </p:txBody>
      </p:sp>
      <p:sp>
        <p:nvSpPr>
          <p:cNvPr id="40" name="Text 12"/>
          <p:cNvSpPr/>
          <p:nvPr/>
        </p:nvSpPr>
        <p:spPr>
          <a:xfrm>
            <a:off x="3704351" y="3800475"/>
            <a:ext cx="2497178" cy="216694"/>
          </a:xfrm>
          <a:prstGeom prst="rect">
            <a:avLst/>
          </a:prstGeom>
          <a:noFill/>
          <a:ln/>
        </p:spPr>
        <p:txBody>
          <a:bodyPr wrap="square" lIns="0" tIns="0" rIns="0" bIns="0" rtlCol="0" anchor="t"/>
          <a:lstStyle/>
          <a:p>
            <a:pPr>
              <a:lnSpc>
                <a:spcPts val="1706"/>
              </a:lnSpc>
            </a:pPr>
            <a:r>
              <a:rPr lang="en-US" sz="1097" dirty="0">
                <a:solidFill>
                  <a:srgbClr val="F97316"/>
                </a:solidFill>
                <a:latin typeface="ui-sans-serif" pitchFamily="34" charset="0"/>
                <a:ea typeface="ui-sans-serif" pitchFamily="34" charset="-122"/>
                <a:cs typeface="ui-sans-serif" pitchFamily="34" charset="-120"/>
              </a:rPr>
              <a:t>주요 특징</a:t>
            </a:r>
            <a:endParaRPr lang="en-US" sz="1097" dirty="0"/>
          </a:p>
        </p:txBody>
      </p:sp>
      <p:sp>
        <p:nvSpPr>
          <p:cNvPr id="41" name="Text 13"/>
          <p:cNvSpPr/>
          <p:nvPr/>
        </p:nvSpPr>
        <p:spPr>
          <a:xfrm>
            <a:off x="3890089" y="4079081"/>
            <a:ext cx="1823420"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무료 버전에 기본 기능 제공</a:t>
            </a:r>
            <a:endParaRPr lang="en-US" sz="975" dirty="0"/>
          </a:p>
        </p:txBody>
      </p:sp>
      <p:sp>
        <p:nvSpPr>
          <p:cNvPr id="42" name="Text 14"/>
          <p:cNvSpPr/>
          <p:nvPr/>
        </p:nvSpPr>
        <p:spPr>
          <a:xfrm>
            <a:off x="3890089" y="4326731"/>
            <a:ext cx="2120600"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유료 버전에 프리미엄 기능 추가</a:t>
            </a:r>
            <a:endParaRPr lang="en-US" sz="975" dirty="0"/>
          </a:p>
        </p:txBody>
      </p:sp>
      <p:sp>
        <p:nvSpPr>
          <p:cNvPr id="43" name="Text 15"/>
          <p:cNvSpPr/>
          <p:nvPr/>
        </p:nvSpPr>
        <p:spPr>
          <a:xfrm>
            <a:off x="3890089" y="4574381"/>
            <a:ext cx="246508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가격 및 효율성으로 정량적 가치 제공</a:t>
            </a:r>
            <a:endParaRPr lang="en-US" sz="975" dirty="0"/>
          </a:p>
        </p:txBody>
      </p:sp>
      <p:sp>
        <p:nvSpPr>
          <p:cNvPr id="44" name="Text 16"/>
          <p:cNvSpPr/>
          <p:nvPr/>
        </p:nvSpPr>
        <p:spPr>
          <a:xfrm>
            <a:off x="3704351" y="4883944"/>
            <a:ext cx="2497178" cy="216694"/>
          </a:xfrm>
          <a:prstGeom prst="rect">
            <a:avLst/>
          </a:prstGeom>
          <a:noFill/>
          <a:ln/>
        </p:spPr>
        <p:txBody>
          <a:bodyPr wrap="square" lIns="0" tIns="0" rIns="0" bIns="0" rtlCol="0" anchor="t"/>
          <a:lstStyle/>
          <a:p>
            <a:pPr>
              <a:lnSpc>
                <a:spcPts val="1706"/>
              </a:lnSpc>
            </a:pPr>
            <a:r>
              <a:rPr lang="en-US" sz="1097" dirty="0">
                <a:solidFill>
                  <a:srgbClr val="F97316"/>
                </a:solidFill>
                <a:latin typeface="ui-sans-serif" pitchFamily="34" charset="0"/>
                <a:ea typeface="ui-sans-serif" pitchFamily="34" charset="-122"/>
                <a:cs typeface="ui-sans-serif" pitchFamily="34" charset="-120"/>
              </a:rPr>
              <a:t>예시</a:t>
            </a:r>
            <a:endParaRPr lang="en-US" sz="1097" dirty="0"/>
          </a:p>
        </p:txBody>
      </p:sp>
      <p:sp>
        <p:nvSpPr>
          <p:cNvPr id="45" name="Text 17"/>
          <p:cNvSpPr/>
          <p:nvPr/>
        </p:nvSpPr>
        <p:spPr>
          <a:xfrm>
            <a:off x="3704351" y="5162550"/>
            <a:ext cx="2497178" cy="371475"/>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SaaS 서비스, 프리미엄 콘텐츠, 고급 소프트웨어</a:t>
            </a:r>
            <a:endParaRPr lang="en-US" sz="975" dirty="0"/>
          </a:p>
        </p:txBody>
      </p:sp>
      <p:sp>
        <p:nvSpPr>
          <p:cNvPr id="46" name="Text 18"/>
          <p:cNvSpPr/>
          <p:nvPr/>
        </p:nvSpPr>
        <p:spPr>
          <a:xfrm>
            <a:off x="7470735" y="2407444"/>
            <a:ext cx="1715460" cy="247650"/>
          </a:xfrm>
          <a:prstGeom prst="rect">
            <a:avLst/>
          </a:prstGeom>
          <a:noFill/>
          <a:ln/>
        </p:spPr>
        <p:txBody>
          <a:bodyPr wrap="square" lIns="0" tIns="0" rIns="0" bIns="0" rtlCol="0" anchor="t"/>
          <a:lstStyle/>
          <a:p>
            <a:pPr>
              <a:lnSpc>
                <a:spcPts val="1950"/>
              </a:lnSpc>
            </a:pPr>
            <a:r>
              <a:rPr lang="en-US" sz="1463" b="1" dirty="0">
                <a:solidFill>
                  <a:srgbClr val="FFFFFF"/>
                </a:solidFill>
                <a:latin typeface="ui-sans-serif" pitchFamily="34" charset="0"/>
                <a:ea typeface="ui-sans-serif" pitchFamily="34" charset="-122"/>
                <a:cs typeface="ui-sans-serif" pitchFamily="34" charset="-120"/>
              </a:rPr>
              <a:t>가치 부가 재판매</a:t>
            </a:r>
            <a:endParaRPr lang="en-US" sz="1463" dirty="0"/>
          </a:p>
        </p:txBody>
      </p:sp>
      <p:sp>
        <p:nvSpPr>
          <p:cNvPr id="47" name="Text 19"/>
          <p:cNvSpPr/>
          <p:nvPr/>
        </p:nvSpPr>
        <p:spPr>
          <a:xfrm>
            <a:off x="6758741" y="3119438"/>
            <a:ext cx="2497057"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다른 기업이 만든 제품에 수정이나 추가를 통해 가치를 더한 뒤 재판매하는 모델입니다.</a:t>
            </a:r>
            <a:endParaRPr lang="en-US" sz="975" dirty="0"/>
          </a:p>
        </p:txBody>
      </p:sp>
      <p:sp>
        <p:nvSpPr>
          <p:cNvPr id="48" name="Text 20"/>
          <p:cNvSpPr/>
          <p:nvPr/>
        </p:nvSpPr>
        <p:spPr>
          <a:xfrm>
            <a:off x="6758741" y="3614737"/>
            <a:ext cx="2497057" cy="216694"/>
          </a:xfrm>
          <a:prstGeom prst="rect">
            <a:avLst/>
          </a:prstGeom>
          <a:noFill/>
          <a:ln/>
        </p:spPr>
        <p:txBody>
          <a:bodyPr wrap="square" lIns="0" tIns="0" rIns="0" bIns="0" rtlCol="0" anchor="t"/>
          <a:lstStyle/>
          <a:p>
            <a:pPr>
              <a:lnSpc>
                <a:spcPts val="1706"/>
              </a:lnSpc>
            </a:pPr>
            <a:r>
              <a:rPr lang="en-US" sz="1097" dirty="0">
                <a:solidFill>
                  <a:srgbClr val="0D9488"/>
                </a:solidFill>
                <a:latin typeface="ui-sans-serif" pitchFamily="34" charset="0"/>
                <a:ea typeface="ui-sans-serif" pitchFamily="34" charset="-122"/>
                <a:cs typeface="ui-sans-serif" pitchFamily="34" charset="-120"/>
              </a:rPr>
              <a:t>주요 특징</a:t>
            </a:r>
            <a:endParaRPr lang="en-US" sz="1097" dirty="0"/>
          </a:p>
        </p:txBody>
      </p:sp>
      <p:sp>
        <p:nvSpPr>
          <p:cNvPr id="49" name="Text 21"/>
          <p:cNvSpPr/>
          <p:nvPr/>
        </p:nvSpPr>
        <p:spPr>
          <a:xfrm>
            <a:off x="6944479" y="3893344"/>
            <a:ext cx="276226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기존 제품에 새로운 기능이나 디자인 추가</a:t>
            </a:r>
            <a:endParaRPr lang="en-US" sz="975" dirty="0"/>
          </a:p>
        </p:txBody>
      </p:sp>
      <p:sp>
        <p:nvSpPr>
          <p:cNvPr id="50" name="Text 22"/>
          <p:cNvSpPr/>
          <p:nvPr/>
        </p:nvSpPr>
        <p:spPr>
          <a:xfrm>
            <a:off x="6944478" y="4140994"/>
            <a:ext cx="1972010"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가격 증가로 인한 마진율 증가</a:t>
            </a:r>
            <a:endParaRPr lang="en-US" sz="975" dirty="0"/>
          </a:p>
        </p:txBody>
      </p:sp>
      <p:sp>
        <p:nvSpPr>
          <p:cNvPr id="51" name="Text 23"/>
          <p:cNvSpPr/>
          <p:nvPr/>
        </p:nvSpPr>
        <p:spPr>
          <a:xfrm>
            <a:off x="6944479" y="4388644"/>
            <a:ext cx="276226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기술적 추가보다는 고객 경험 개선에 초점</a:t>
            </a:r>
            <a:endParaRPr lang="en-US" sz="975" dirty="0"/>
          </a:p>
        </p:txBody>
      </p:sp>
      <p:sp>
        <p:nvSpPr>
          <p:cNvPr id="52" name="Text 24"/>
          <p:cNvSpPr/>
          <p:nvPr/>
        </p:nvSpPr>
        <p:spPr>
          <a:xfrm>
            <a:off x="6758741" y="4698206"/>
            <a:ext cx="2497057" cy="216694"/>
          </a:xfrm>
          <a:prstGeom prst="rect">
            <a:avLst/>
          </a:prstGeom>
          <a:noFill/>
          <a:ln/>
        </p:spPr>
        <p:txBody>
          <a:bodyPr wrap="square" lIns="0" tIns="0" rIns="0" bIns="0" rtlCol="0" anchor="t"/>
          <a:lstStyle/>
          <a:p>
            <a:pPr>
              <a:lnSpc>
                <a:spcPts val="1706"/>
              </a:lnSpc>
            </a:pPr>
            <a:r>
              <a:rPr lang="en-US" sz="1097" dirty="0">
                <a:solidFill>
                  <a:srgbClr val="0D9488"/>
                </a:solidFill>
                <a:latin typeface="ui-sans-serif" pitchFamily="34" charset="0"/>
                <a:ea typeface="ui-sans-serif" pitchFamily="34" charset="-122"/>
                <a:cs typeface="ui-sans-serif" pitchFamily="34" charset="-120"/>
              </a:rPr>
              <a:t>예시</a:t>
            </a:r>
            <a:endParaRPr lang="en-US" sz="1097" dirty="0"/>
          </a:p>
        </p:txBody>
      </p:sp>
      <p:sp>
        <p:nvSpPr>
          <p:cNvPr id="53" name="Text 25"/>
          <p:cNvSpPr/>
          <p:nvPr/>
        </p:nvSpPr>
        <p:spPr>
          <a:xfrm>
            <a:off x="6758741" y="4976812"/>
            <a:ext cx="2996468" cy="185738"/>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의류 브랜드, 액세서리, 소프트웨어 플러그인</a:t>
            </a:r>
            <a:endParaRPr lang="en-US" sz="975" dirty="0"/>
          </a:p>
        </p:txBody>
      </p:sp>
      <p:sp>
        <p:nvSpPr>
          <p:cNvPr id="54" name="Text 26"/>
          <p:cNvSpPr/>
          <p:nvPr/>
        </p:nvSpPr>
        <p:spPr>
          <a:xfrm>
            <a:off x="371475" y="6215063"/>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299597"/>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5193506"/>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2097881"/>
            <a:ext cx="4364831" cy="1362075"/>
          </a:xfrm>
          <a:prstGeom prst="rect">
            <a:avLst/>
          </a:prstGeom>
        </p:spPr>
      </p:pic>
      <p:pic>
        <p:nvPicPr>
          <p:cNvPr id="7" name="Image 5" descr="preencoded.png"/>
          <p:cNvPicPr>
            <a:picLocks noChangeAspect="1"/>
          </p:cNvPicPr>
          <p:nvPr/>
        </p:nvPicPr>
        <p:blipFill>
          <a:blip r:embed="rId8"/>
          <a:stretch>
            <a:fillRect/>
          </a:stretch>
        </p:blipFill>
        <p:spPr>
          <a:xfrm>
            <a:off x="699780" y="2252663"/>
            <a:ext cx="433388" cy="518517"/>
          </a:xfrm>
          <a:prstGeom prst="rect">
            <a:avLst/>
          </a:prstGeom>
        </p:spPr>
      </p:pic>
      <p:pic>
        <p:nvPicPr>
          <p:cNvPr id="8" name="Image 6" descr="preencoded.png"/>
          <p:cNvPicPr>
            <a:picLocks noChangeAspect="1"/>
          </p:cNvPicPr>
          <p:nvPr/>
        </p:nvPicPr>
        <p:blipFill>
          <a:blip r:embed="rId9"/>
          <a:stretch>
            <a:fillRect/>
          </a:stretch>
        </p:blipFill>
        <p:spPr>
          <a:xfrm>
            <a:off x="823605" y="2376488"/>
            <a:ext cx="185738" cy="247650"/>
          </a:xfrm>
          <a:prstGeom prst="rect">
            <a:avLst/>
          </a:prstGeom>
        </p:spPr>
      </p:pic>
      <p:pic>
        <p:nvPicPr>
          <p:cNvPr id="9" name="Image 7" descr="preencoded.png"/>
          <p:cNvPicPr>
            <a:picLocks noChangeAspect="1"/>
          </p:cNvPicPr>
          <p:nvPr/>
        </p:nvPicPr>
        <p:blipFill>
          <a:blip r:embed="rId10"/>
          <a:stretch>
            <a:fillRect/>
          </a:stretch>
        </p:blipFill>
        <p:spPr>
          <a:xfrm>
            <a:off x="1337649" y="3096220"/>
            <a:ext cx="85130" cy="108347"/>
          </a:xfrm>
          <a:prstGeom prst="rect">
            <a:avLst/>
          </a:prstGeom>
        </p:spPr>
      </p:pic>
      <p:pic>
        <p:nvPicPr>
          <p:cNvPr id="10" name="Image 8" descr="preencoded.png"/>
          <p:cNvPicPr>
            <a:picLocks noChangeAspect="1"/>
          </p:cNvPicPr>
          <p:nvPr/>
        </p:nvPicPr>
        <p:blipFill>
          <a:blip r:embed="rId11"/>
          <a:stretch>
            <a:fillRect/>
          </a:stretch>
        </p:blipFill>
        <p:spPr>
          <a:xfrm>
            <a:off x="5045869" y="2097881"/>
            <a:ext cx="4364831" cy="1362075"/>
          </a:xfrm>
          <a:prstGeom prst="rect">
            <a:avLst/>
          </a:prstGeom>
        </p:spPr>
      </p:pic>
      <p:pic>
        <p:nvPicPr>
          <p:cNvPr id="11" name="Image 9" descr="preencoded.png"/>
          <p:cNvPicPr>
            <a:picLocks noChangeAspect="1"/>
          </p:cNvPicPr>
          <p:nvPr/>
        </p:nvPicPr>
        <p:blipFill>
          <a:blip r:embed="rId12"/>
          <a:stretch>
            <a:fillRect/>
          </a:stretch>
        </p:blipFill>
        <p:spPr>
          <a:xfrm>
            <a:off x="5200650" y="2252663"/>
            <a:ext cx="495300" cy="518517"/>
          </a:xfrm>
          <a:prstGeom prst="rect">
            <a:avLst/>
          </a:prstGeom>
        </p:spPr>
      </p:pic>
      <p:pic>
        <p:nvPicPr>
          <p:cNvPr id="12" name="Image 10" descr="preencoded.png"/>
          <p:cNvPicPr>
            <a:picLocks noChangeAspect="1"/>
          </p:cNvPicPr>
          <p:nvPr/>
        </p:nvPicPr>
        <p:blipFill>
          <a:blip r:embed="rId13"/>
          <a:stretch>
            <a:fillRect/>
          </a:stretch>
        </p:blipFill>
        <p:spPr>
          <a:xfrm>
            <a:off x="5324475" y="2376488"/>
            <a:ext cx="247650" cy="247650"/>
          </a:xfrm>
          <a:prstGeom prst="rect">
            <a:avLst/>
          </a:prstGeom>
        </p:spPr>
      </p:pic>
      <p:pic>
        <p:nvPicPr>
          <p:cNvPr id="13" name="Image 11" descr="preencoded.png"/>
          <p:cNvPicPr>
            <a:picLocks noChangeAspect="1"/>
          </p:cNvPicPr>
          <p:nvPr/>
        </p:nvPicPr>
        <p:blipFill>
          <a:blip r:embed="rId10"/>
          <a:stretch>
            <a:fillRect/>
          </a:stretch>
        </p:blipFill>
        <p:spPr>
          <a:xfrm>
            <a:off x="5850732" y="3018830"/>
            <a:ext cx="85130" cy="108347"/>
          </a:xfrm>
          <a:prstGeom prst="rect">
            <a:avLst/>
          </a:prstGeom>
        </p:spPr>
      </p:pic>
      <p:pic>
        <p:nvPicPr>
          <p:cNvPr id="14" name="Image 12" descr="preencoded.png"/>
          <p:cNvPicPr>
            <a:picLocks noChangeAspect="1"/>
          </p:cNvPicPr>
          <p:nvPr/>
        </p:nvPicPr>
        <p:blipFill>
          <a:blip r:embed="rId14"/>
          <a:stretch>
            <a:fillRect/>
          </a:stretch>
        </p:blipFill>
        <p:spPr>
          <a:xfrm>
            <a:off x="495300" y="3645694"/>
            <a:ext cx="4364831" cy="1261467"/>
          </a:xfrm>
          <a:prstGeom prst="rect">
            <a:avLst/>
          </a:prstGeom>
        </p:spPr>
      </p:pic>
      <p:pic>
        <p:nvPicPr>
          <p:cNvPr id="15" name="Image 13" descr="preencoded.png"/>
          <p:cNvPicPr>
            <a:picLocks noChangeAspect="1"/>
          </p:cNvPicPr>
          <p:nvPr/>
        </p:nvPicPr>
        <p:blipFill>
          <a:blip r:embed="rId15"/>
          <a:stretch>
            <a:fillRect/>
          </a:stretch>
        </p:blipFill>
        <p:spPr>
          <a:xfrm>
            <a:off x="650081" y="3800476"/>
            <a:ext cx="495300" cy="518517"/>
          </a:xfrm>
          <a:prstGeom prst="rect">
            <a:avLst/>
          </a:prstGeom>
        </p:spPr>
      </p:pic>
      <p:pic>
        <p:nvPicPr>
          <p:cNvPr id="16" name="Image 14" descr="preencoded.png"/>
          <p:cNvPicPr>
            <a:picLocks noChangeAspect="1"/>
          </p:cNvPicPr>
          <p:nvPr/>
        </p:nvPicPr>
        <p:blipFill>
          <a:blip r:embed="rId16"/>
          <a:stretch>
            <a:fillRect/>
          </a:stretch>
        </p:blipFill>
        <p:spPr>
          <a:xfrm>
            <a:off x="773906" y="3924300"/>
            <a:ext cx="247650" cy="247650"/>
          </a:xfrm>
          <a:prstGeom prst="rect">
            <a:avLst/>
          </a:prstGeom>
        </p:spPr>
      </p:pic>
      <p:pic>
        <p:nvPicPr>
          <p:cNvPr id="17" name="Image 15" descr="preencoded.png"/>
          <p:cNvPicPr>
            <a:picLocks noChangeAspect="1"/>
          </p:cNvPicPr>
          <p:nvPr/>
        </p:nvPicPr>
        <p:blipFill>
          <a:blip r:embed="rId10"/>
          <a:stretch>
            <a:fillRect/>
          </a:stretch>
        </p:blipFill>
        <p:spPr>
          <a:xfrm>
            <a:off x="1300163" y="4566642"/>
            <a:ext cx="85130" cy="108347"/>
          </a:xfrm>
          <a:prstGeom prst="rect">
            <a:avLst/>
          </a:prstGeom>
        </p:spPr>
      </p:pic>
      <p:pic>
        <p:nvPicPr>
          <p:cNvPr id="18" name="Image 16" descr="preencoded.png"/>
          <p:cNvPicPr>
            <a:picLocks noChangeAspect="1"/>
          </p:cNvPicPr>
          <p:nvPr/>
        </p:nvPicPr>
        <p:blipFill>
          <a:blip r:embed="rId17"/>
          <a:stretch>
            <a:fillRect/>
          </a:stretch>
        </p:blipFill>
        <p:spPr>
          <a:xfrm>
            <a:off x="5045869" y="3645694"/>
            <a:ext cx="4364831" cy="1261467"/>
          </a:xfrm>
          <a:prstGeom prst="rect">
            <a:avLst/>
          </a:prstGeom>
        </p:spPr>
      </p:pic>
      <p:pic>
        <p:nvPicPr>
          <p:cNvPr id="19" name="Image 17" descr="preencoded.png"/>
          <p:cNvPicPr>
            <a:picLocks noChangeAspect="1"/>
          </p:cNvPicPr>
          <p:nvPr/>
        </p:nvPicPr>
        <p:blipFill>
          <a:blip r:embed="rId18"/>
          <a:stretch>
            <a:fillRect/>
          </a:stretch>
        </p:blipFill>
        <p:spPr>
          <a:xfrm>
            <a:off x="5200650" y="3800476"/>
            <a:ext cx="526256" cy="518517"/>
          </a:xfrm>
          <a:prstGeom prst="rect">
            <a:avLst/>
          </a:prstGeom>
        </p:spPr>
      </p:pic>
      <p:pic>
        <p:nvPicPr>
          <p:cNvPr id="20" name="Image 18" descr="preencoded.png"/>
          <p:cNvPicPr>
            <a:picLocks noChangeAspect="1"/>
          </p:cNvPicPr>
          <p:nvPr/>
        </p:nvPicPr>
        <p:blipFill>
          <a:blip r:embed="rId19"/>
          <a:stretch>
            <a:fillRect/>
          </a:stretch>
        </p:blipFill>
        <p:spPr>
          <a:xfrm>
            <a:off x="5324475" y="3924300"/>
            <a:ext cx="278606" cy="247650"/>
          </a:xfrm>
          <a:prstGeom prst="rect">
            <a:avLst/>
          </a:prstGeom>
        </p:spPr>
      </p:pic>
      <p:pic>
        <p:nvPicPr>
          <p:cNvPr id="21" name="Image 19" descr="preencoded.png"/>
          <p:cNvPicPr>
            <a:picLocks noChangeAspect="1"/>
          </p:cNvPicPr>
          <p:nvPr/>
        </p:nvPicPr>
        <p:blipFill>
          <a:blip r:embed="rId10"/>
          <a:stretch>
            <a:fillRect/>
          </a:stretch>
        </p:blipFill>
        <p:spPr>
          <a:xfrm>
            <a:off x="5881688" y="4566642"/>
            <a:ext cx="85130" cy="108347"/>
          </a:xfrm>
          <a:prstGeom prst="rect">
            <a:avLst/>
          </a:prstGeom>
        </p:spPr>
      </p:pic>
      <p:pic>
        <p:nvPicPr>
          <p:cNvPr id="22" name="Image 20" descr="preencoded.png"/>
          <p:cNvPicPr>
            <a:picLocks noChangeAspect="1"/>
          </p:cNvPicPr>
          <p:nvPr/>
        </p:nvPicPr>
        <p:blipFill>
          <a:blip r:embed="rId20"/>
          <a:stretch>
            <a:fillRect/>
          </a:stretch>
        </p:blipFill>
        <p:spPr>
          <a:xfrm>
            <a:off x="495300" y="5092899"/>
            <a:ext cx="8915400" cy="1261467"/>
          </a:xfrm>
          <a:prstGeom prst="rect">
            <a:avLst/>
          </a:prstGeom>
        </p:spPr>
      </p:pic>
      <p:pic>
        <p:nvPicPr>
          <p:cNvPr id="23" name="Image 21" descr="preencoded.png"/>
          <p:cNvPicPr>
            <a:picLocks noChangeAspect="1"/>
          </p:cNvPicPr>
          <p:nvPr/>
        </p:nvPicPr>
        <p:blipFill>
          <a:blip r:embed="rId21"/>
          <a:stretch>
            <a:fillRect/>
          </a:stretch>
        </p:blipFill>
        <p:spPr>
          <a:xfrm>
            <a:off x="1001725" y="5247680"/>
            <a:ext cx="495300" cy="518517"/>
          </a:xfrm>
          <a:prstGeom prst="rect">
            <a:avLst/>
          </a:prstGeom>
        </p:spPr>
      </p:pic>
      <p:pic>
        <p:nvPicPr>
          <p:cNvPr id="24" name="Image 22" descr="preencoded.png"/>
          <p:cNvPicPr>
            <a:picLocks noChangeAspect="1"/>
          </p:cNvPicPr>
          <p:nvPr/>
        </p:nvPicPr>
        <p:blipFill>
          <a:blip r:embed="rId22"/>
          <a:stretch>
            <a:fillRect/>
          </a:stretch>
        </p:blipFill>
        <p:spPr>
          <a:xfrm>
            <a:off x="1125550" y="5371505"/>
            <a:ext cx="247650" cy="247650"/>
          </a:xfrm>
          <a:prstGeom prst="rect">
            <a:avLst/>
          </a:prstGeom>
        </p:spPr>
      </p:pic>
      <p:pic>
        <p:nvPicPr>
          <p:cNvPr id="25" name="Image 23" descr="preencoded.png"/>
          <p:cNvPicPr>
            <a:picLocks noChangeAspect="1"/>
          </p:cNvPicPr>
          <p:nvPr/>
        </p:nvPicPr>
        <p:blipFill>
          <a:blip r:embed="rId10"/>
          <a:stretch>
            <a:fillRect/>
          </a:stretch>
        </p:blipFill>
        <p:spPr>
          <a:xfrm>
            <a:off x="2003571" y="6013847"/>
            <a:ext cx="85130" cy="108347"/>
          </a:xfrm>
          <a:prstGeom prst="rect">
            <a:avLst/>
          </a:prstGeom>
        </p:spPr>
      </p:pic>
      <p:pic>
        <p:nvPicPr>
          <p:cNvPr id="26" name="Image 24" descr="preencoded.png"/>
          <p:cNvPicPr>
            <a:picLocks noChangeAspect="1"/>
          </p:cNvPicPr>
          <p:nvPr/>
        </p:nvPicPr>
        <p:blipFill>
          <a:blip r:embed="rId23"/>
          <a:stretch>
            <a:fillRect/>
          </a:stretch>
        </p:blipFill>
        <p:spPr>
          <a:xfrm>
            <a:off x="0" y="7244953"/>
            <a:ext cx="9906000" cy="340519"/>
          </a:xfrm>
          <a:prstGeom prst="rect">
            <a:avLst/>
          </a:prstGeom>
        </p:spPr>
      </p:pic>
      <p:sp>
        <p:nvSpPr>
          <p:cNvPr id="27"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유명 기업의 비즈니스 모델 사례</a:t>
            </a:r>
            <a:endParaRPr lang="en-US" sz="1828" dirty="0"/>
          </a:p>
        </p:txBody>
      </p:sp>
      <p:sp>
        <p:nvSpPr>
          <p:cNvPr id="28" name="Text 1"/>
          <p:cNvSpPr/>
          <p:nvPr/>
        </p:nvSpPr>
        <p:spPr>
          <a:xfrm>
            <a:off x="495300" y="1540669"/>
            <a:ext cx="89154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20세기 중반 이후 다양한 기업들이 혁신적인 비즈니스 모델을 선보이며 성장했습니다. 인터넷과 기술의 발전은 기업들이 대규모 고객을 낮은 비용으로 확보하고, 글로벌 공급망과 아웃소싱, 협력적 계약 구조를 활용할 수 있게 하였습니다.</a:t>
            </a:r>
            <a:endParaRPr lang="en-US" sz="975" dirty="0"/>
          </a:p>
        </p:txBody>
      </p:sp>
      <p:sp>
        <p:nvSpPr>
          <p:cNvPr id="29" name="Text 2"/>
          <p:cNvSpPr/>
          <p:nvPr/>
        </p:nvSpPr>
        <p:spPr>
          <a:xfrm>
            <a:off x="650081" y="2833092"/>
            <a:ext cx="679827"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밑천과 칼날</a:t>
            </a:r>
            <a:endParaRPr lang="en-US" sz="975" dirty="0"/>
          </a:p>
        </p:txBody>
      </p:sp>
      <p:sp>
        <p:nvSpPr>
          <p:cNvPr id="30" name="Text 3"/>
          <p:cNvSpPr/>
          <p:nvPr/>
        </p:nvSpPr>
        <p:spPr>
          <a:xfrm>
            <a:off x="1337649" y="2252662"/>
            <a:ext cx="336770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Adobe</a:t>
            </a:r>
            <a:endParaRPr lang="en-US" sz="1219" dirty="0"/>
          </a:p>
        </p:txBody>
      </p:sp>
      <p:sp>
        <p:nvSpPr>
          <p:cNvPr id="31" name="Text 4"/>
          <p:cNvSpPr/>
          <p:nvPr/>
        </p:nvSpPr>
        <p:spPr>
          <a:xfrm>
            <a:off x="1337649" y="2531269"/>
            <a:ext cx="3367701"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PDF 뷰어를 무료로 배포하고 작성기를 유료로 판매하는 대표적 사례입니다.</a:t>
            </a:r>
            <a:endParaRPr lang="en-US" sz="975" dirty="0"/>
          </a:p>
        </p:txBody>
      </p:sp>
      <p:sp>
        <p:nvSpPr>
          <p:cNvPr id="32" name="Text 5"/>
          <p:cNvSpPr/>
          <p:nvPr/>
        </p:nvSpPr>
        <p:spPr>
          <a:xfrm>
            <a:off x="1484691" y="2995612"/>
            <a:ext cx="3220659" cy="309563"/>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가져가기 어렵지만 자주 사용되는 무료 도구로 유료 버전의 수익을 창출</a:t>
            </a:r>
            <a:endParaRPr lang="en-US" sz="853" dirty="0"/>
          </a:p>
        </p:txBody>
      </p:sp>
      <p:sp>
        <p:nvSpPr>
          <p:cNvPr id="33" name="Text 6"/>
          <p:cNvSpPr/>
          <p:nvPr/>
        </p:nvSpPr>
        <p:spPr>
          <a:xfrm>
            <a:off x="5200650" y="2833092"/>
            <a:ext cx="681038"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프랜차이즈</a:t>
            </a:r>
            <a:endParaRPr lang="en-US" sz="975" dirty="0"/>
          </a:p>
        </p:txBody>
      </p:sp>
      <p:sp>
        <p:nvSpPr>
          <p:cNvPr id="34" name="Text 7"/>
          <p:cNvSpPr/>
          <p:nvPr/>
        </p:nvSpPr>
        <p:spPr>
          <a:xfrm>
            <a:off x="5850731" y="2252662"/>
            <a:ext cx="34051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맥도날드</a:t>
            </a:r>
            <a:endParaRPr lang="en-US" sz="1219" dirty="0"/>
          </a:p>
        </p:txBody>
      </p:sp>
      <p:sp>
        <p:nvSpPr>
          <p:cNvPr id="35" name="Text 8"/>
          <p:cNvSpPr/>
          <p:nvPr/>
        </p:nvSpPr>
        <p:spPr>
          <a:xfrm>
            <a:off x="5850731" y="2531269"/>
            <a:ext cx="3405188"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기업이 성공적인 비즈니스 모델을 다른 사업자에게 라이선스 형태로 제공하고 로열티를 받는 모델입니다.</a:t>
            </a:r>
            <a:endParaRPr lang="en-US" sz="975" dirty="0"/>
          </a:p>
        </p:txBody>
      </p:sp>
      <p:sp>
        <p:nvSpPr>
          <p:cNvPr id="36" name="Text 9"/>
          <p:cNvSpPr/>
          <p:nvPr/>
        </p:nvSpPr>
        <p:spPr>
          <a:xfrm>
            <a:off x="5997774" y="2995613"/>
            <a:ext cx="2328249"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로열티 제도로 글로벌 확장 및 수익 창출</a:t>
            </a:r>
            <a:endParaRPr lang="en-US" sz="853" dirty="0"/>
          </a:p>
        </p:txBody>
      </p:sp>
      <p:sp>
        <p:nvSpPr>
          <p:cNvPr id="37" name="Text 10"/>
          <p:cNvSpPr/>
          <p:nvPr/>
        </p:nvSpPr>
        <p:spPr>
          <a:xfrm>
            <a:off x="650081" y="4380905"/>
            <a:ext cx="495300"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플랫폼 기반</a:t>
            </a:r>
            <a:endParaRPr lang="en-US" sz="975" dirty="0"/>
          </a:p>
        </p:txBody>
      </p:sp>
      <p:sp>
        <p:nvSpPr>
          <p:cNvPr id="38" name="Text 11"/>
          <p:cNvSpPr/>
          <p:nvPr/>
        </p:nvSpPr>
        <p:spPr>
          <a:xfrm>
            <a:off x="1300162" y="3800475"/>
            <a:ext cx="34051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도요타</a:t>
            </a:r>
            <a:endParaRPr lang="en-US" sz="1219" dirty="0"/>
          </a:p>
        </p:txBody>
      </p:sp>
      <p:sp>
        <p:nvSpPr>
          <p:cNvPr id="39" name="Text 12"/>
          <p:cNvSpPr/>
          <p:nvPr/>
        </p:nvSpPr>
        <p:spPr>
          <a:xfrm>
            <a:off x="1300162" y="4079081"/>
            <a:ext cx="3405188"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혁신적인 제조 프로세스와 글로벌 공급망을 통해 대규모로 저렴한 차량을 생산 및 배포하는 모델입니다.</a:t>
            </a:r>
            <a:endParaRPr lang="en-US" sz="975" dirty="0"/>
          </a:p>
        </p:txBody>
      </p:sp>
      <p:sp>
        <p:nvSpPr>
          <p:cNvPr id="40" name="Text 13"/>
          <p:cNvSpPr/>
          <p:nvPr/>
        </p:nvSpPr>
        <p:spPr>
          <a:xfrm>
            <a:off x="1447205" y="4543425"/>
            <a:ext cx="3149702"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효율적인 생산 및 글로벌 공급망으로 대규모 고객 확보</a:t>
            </a:r>
            <a:endParaRPr lang="en-US" sz="853" dirty="0"/>
          </a:p>
        </p:txBody>
      </p:sp>
      <p:sp>
        <p:nvSpPr>
          <p:cNvPr id="41" name="Text 14"/>
          <p:cNvSpPr/>
          <p:nvPr/>
        </p:nvSpPr>
        <p:spPr>
          <a:xfrm>
            <a:off x="5278041" y="4380904"/>
            <a:ext cx="445770" cy="185738"/>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정액제</a:t>
            </a:r>
            <a:endParaRPr lang="en-US" sz="975" dirty="0"/>
          </a:p>
        </p:txBody>
      </p:sp>
      <p:sp>
        <p:nvSpPr>
          <p:cNvPr id="42" name="Text 15"/>
          <p:cNvSpPr/>
          <p:nvPr/>
        </p:nvSpPr>
        <p:spPr>
          <a:xfrm>
            <a:off x="5881688" y="3800475"/>
            <a:ext cx="337423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월마트</a:t>
            </a:r>
            <a:endParaRPr lang="en-US" sz="1219" dirty="0"/>
          </a:p>
        </p:txBody>
      </p:sp>
      <p:sp>
        <p:nvSpPr>
          <p:cNvPr id="43" name="Text 16"/>
          <p:cNvSpPr/>
          <p:nvPr/>
        </p:nvSpPr>
        <p:spPr>
          <a:xfrm>
            <a:off x="5881688" y="4079081"/>
            <a:ext cx="3374231"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고객이 제품이나 서비스에 대해 정기적으로 비용을 지불하는 모델입니다.</a:t>
            </a:r>
            <a:endParaRPr lang="en-US" sz="975" dirty="0"/>
          </a:p>
        </p:txBody>
      </p:sp>
      <p:sp>
        <p:nvSpPr>
          <p:cNvPr id="44" name="Text 17"/>
          <p:cNvSpPr/>
          <p:nvPr/>
        </p:nvSpPr>
        <p:spPr>
          <a:xfrm>
            <a:off x="6028730" y="4543425"/>
            <a:ext cx="3793834"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낮은 가격으로 대량 판매 및 정기적인 고객 유지를 통해 수익 창출</a:t>
            </a:r>
            <a:endParaRPr lang="en-US" sz="853" dirty="0"/>
          </a:p>
        </p:txBody>
      </p:sp>
      <p:sp>
        <p:nvSpPr>
          <p:cNvPr id="45" name="Text 18"/>
          <p:cNvSpPr/>
          <p:nvPr/>
        </p:nvSpPr>
        <p:spPr>
          <a:xfrm>
            <a:off x="650082" y="5828109"/>
            <a:ext cx="1198708"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플랫폼 기반 + 중개자 제거</a:t>
            </a:r>
            <a:endParaRPr lang="en-US" sz="975" dirty="0"/>
          </a:p>
        </p:txBody>
      </p:sp>
      <p:sp>
        <p:nvSpPr>
          <p:cNvPr id="46" name="Text 19"/>
          <p:cNvSpPr/>
          <p:nvPr/>
        </p:nvSpPr>
        <p:spPr>
          <a:xfrm>
            <a:off x="2003571" y="5247680"/>
            <a:ext cx="725234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아마존</a:t>
            </a:r>
            <a:endParaRPr lang="en-US" sz="1219" dirty="0"/>
          </a:p>
        </p:txBody>
      </p:sp>
      <p:sp>
        <p:nvSpPr>
          <p:cNvPr id="47" name="Text 20"/>
          <p:cNvSpPr/>
          <p:nvPr/>
        </p:nvSpPr>
        <p:spPr>
          <a:xfrm>
            <a:off x="2003571" y="5526286"/>
            <a:ext cx="7252348"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인터넷과 기술의 발전을 활용하여 대규모 고객을 낮은 비용으로 확보하고, 글로벌 공급망과 아웃소싱, 협력적 계약 구조를 통해 새로운 비즈니스 모델을 설계했습니다.</a:t>
            </a:r>
            <a:endParaRPr lang="en-US" sz="975" dirty="0"/>
          </a:p>
        </p:txBody>
      </p:sp>
      <p:sp>
        <p:nvSpPr>
          <p:cNvPr id="48" name="Text 21"/>
          <p:cNvSpPr/>
          <p:nvPr/>
        </p:nvSpPr>
        <p:spPr>
          <a:xfrm>
            <a:off x="2150613" y="5990630"/>
            <a:ext cx="4745158"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중개자 제거 모델로 유통 과정의 중간 단계를 제거하고 제조사가 고객과 직접 거래</a:t>
            </a:r>
            <a:endParaRPr lang="en-US" sz="853" dirty="0"/>
          </a:p>
        </p:txBody>
      </p:sp>
      <p:sp>
        <p:nvSpPr>
          <p:cNvPr id="49" name="Text 22"/>
          <p:cNvSpPr/>
          <p:nvPr/>
        </p:nvSpPr>
        <p:spPr>
          <a:xfrm>
            <a:off x="371475" y="7337822"/>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602581"/>
            <a:ext cx="4550569" cy="3931444"/>
          </a:xfrm>
          <a:prstGeom prst="rect">
            <a:avLst/>
          </a:prstGeom>
        </p:spPr>
      </p:pic>
      <p:pic>
        <p:nvPicPr>
          <p:cNvPr id="7" name="Image 5" descr="preencoded.png"/>
          <p:cNvPicPr>
            <a:picLocks noChangeAspect="1"/>
          </p:cNvPicPr>
          <p:nvPr/>
        </p:nvPicPr>
        <p:blipFill>
          <a:blip r:embed="rId8"/>
          <a:stretch>
            <a:fillRect/>
          </a:stretch>
        </p:blipFill>
        <p:spPr>
          <a:xfrm>
            <a:off x="495300" y="2159794"/>
            <a:ext cx="386953" cy="386953"/>
          </a:xfrm>
          <a:prstGeom prst="rect">
            <a:avLst/>
          </a:prstGeom>
        </p:spPr>
      </p:pic>
      <p:pic>
        <p:nvPicPr>
          <p:cNvPr id="8" name="Image 6" descr="preencoded.png"/>
          <p:cNvPicPr>
            <a:picLocks noChangeAspect="1"/>
          </p:cNvPicPr>
          <p:nvPr/>
        </p:nvPicPr>
        <p:blipFill>
          <a:blip r:embed="rId9"/>
          <a:stretch>
            <a:fillRect/>
          </a:stretch>
        </p:blipFill>
        <p:spPr>
          <a:xfrm>
            <a:off x="619125" y="2244923"/>
            <a:ext cx="139303" cy="216694"/>
          </a:xfrm>
          <a:prstGeom prst="rect">
            <a:avLst/>
          </a:prstGeom>
        </p:spPr>
      </p:pic>
      <p:pic>
        <p:nvPicPr>
          <p:cNvPr id="9" name="Image 7" descr="preencoded.png"/>
          <p:cNvPicPr>
            <a:picLocks noChangeAspect="1"/>
          </p:cNvPicPr>
          <p:nvPr/>
        </p:nvPicPr>
        <p:blipFill>
          <a:blip r:embed="rId10"/>
          <a:stretch>
            <a:fillRect/>
          </a:stretch>
        </p:blipFill>
        <p:spPr>
          <a:xfrm>
            <a:off x="495300" y="2686050"/>
            <a:ext cx="386953" cy="386953"/>
          </a:xfrm>
          <a:prstGeom prst="rect">
            <a:avLst/>
          </a:prstGeom>
        </p:spPr>
      </p:pic>
      <p:pic>
        <p:nvPicPr>
          <p:cNvPr id="10" name="Image 8" descr="preencoded.png"/>
          <p:cNvPicPr>
            <a:picLocks noChangeAspect="1"/>
          </p:cNvPicPr>
          <p:nvPr/>
        </p:nvPicPr>
        <p:blipFill>
          <a:blip r:embed="rId11"/>
          <a:stretch>
            <a:fillRect/>
          </a:stretch>
        </p:blipFill>
        <p:spPr>
          <a:xfrm>
            <a:off x="611386" y="2771180"/>
            <a:ext cx="154781" cy="216694"/>
          </a:xfrm>
          <a:prstGeom prst="rect">
            <a:avLst/>
          </a:prstGeom>
        </p:spPr>
      </p:pic>
      <p:pic>
        <p:nvPicPr>
          <p:cNvPr id="11" name="Image 9" descr="preencoded.png"/>
          <p:cNvPicPr>
            <a:picLocks noChangeAspect="1"/>
          </p:cNvPicPr>
          <p:nvPr/>
        </p:nvPicPr>
        <p:blipFill>
          <a:blip r:embed="rId12"/>
          <a:stretch>
            <a:fillRect/>
          </a:stretch>
        </p:blipFill>
        <p:spPr>
          <a:xfrm>
            <a:off x="495300" y="3212306"/>
            <a:ext cx="386953" cy="386953"/>
          </a:xfrm>
          <a:prstGeom prst="rect">
            <a:avLst/>
          </a:prstGeom>
        </p:spPr>
      </p:pic>
      <p:pic>
        <p:nvPicPr>
          <p:cNvPr id="12" name="Image 10" descr="preencoded.png"/>
          <p:cNvPicPr>
            <a:picLocks noChangeAspect="1"/>
          </p:cNvPicPr>
          <p:nvPr/>
        </p:nvPicPr>
        <p:blipFill>
          <a:blip r:embed="rId13"/>
          <a:stretch>
            <a:fillRect/>
          </a:stretch>
        </p:blipFill>
        <p:spPr>
          <a:xfrm>
            <a:off x="599778" y="3297436"/>
            <a:ext cx="177998" cy="216694"/>
          </a:xfrm>
          <a:prstGeom prst="rect">
            <a:avLst/>
          </a:prstGeom>
        </p:spPr>
      </p:pic>
      <p:pic>
        <p:nvPicPr>
          <p:cNvPr id="13" name="Image 11" descr="preencoded.png"/>
          <p:cNvPicPr>
            <a:picLocks noChangeAspect="1"/>
          </p:cNvPicPr>
          <p:nvPr/>
        </p:nvPicPr>
        <p:blipFill>
          <a:blip r:embed="rId7"/>
          <a:stretch>
            <a:fillRect/>
          </a:stretch>
        </p:blipFill>
        <p:spPr>
          <a:xfrm>
            <a:off x="5045869" y="1602581"/>
            <a:ext cx="4550569" cy="3931444"/>
          </a:xfrm>
          <a:prstGeom prst="rect">
            <a:avLst/>
          </a:prstGeom>
        </p:spPr>
      </p:pic>
      <p:pic>
        <p:nvPicPr>
          <p:cNvPr id="14" name="Image 12" descr="preencoded.png"/>
          <p:cNvPicPr>
            <a:picLocks noChangeAspect="1"/>
          </p:cNvPicPr>
          <p:nvPr/>
        </p:nvPicPr>
        <p:blipFill>
          <a:blip r:embed="rId14"/>
          <a:stretch>
            <a:fillRect/>
          </a:stretch>
        </p:blipFill>
        <p:spPr>
          <a:xfrm>
            <a:off x="5231607" y="2159794"/>
            <a:ext cx="279332" cy="386953"/>
          </a:xfrm>
          <a:prstGeom prst="rect">
            <a:avLst/>
          </a:prstGeom>
        </p:spPr>
      </p:pic>
      <p:pic>
        <p:nvPicPr>
          <p:cNvPr id="15" name="Image 13" descr="preencoded.png"/>
          <p:cNvPicPr>
            <a:picLocks noChangeAspect="1"/>
          </p:cNvPicPr>
          <p:nvPr/>
        </p:nvPicPr>
        <p:blipFill>
          <a:blip r:embed="rId15"/>
          <a:stretch>
            <a:fillRect/>
          </a:stretch>
        </p:blipFill>
        <p:spPr>
          <a:xfrm>
            <a:off x="5274534" y="2244923"/>
            <a:ext cx="193477" cy="216694"/>
          </a:xfrm>
          <a:prstGeom prst="rect">
            <a:avLst/>
          </a:prstGeom>
        </p:spPr>
      </p:pic>
      <p:pic>
        <p:nvPicPr>
          <p:cNvPr id="16" name="Image 14" descr="preencoded.png"/>
          <p:cNvPicPr>
            <a:picLocks noChangeAspect="1"/>
          </p:cNvPicPr>
          <p:nvPr/>
        </p:nvPicPr>
        <p:blipFill>
          <a:blip r:embed="rId16"/>
          <a:stretch>
            <a:fillRect/>
          </a:stretch>
        </p:blipFill>
        <p:spPr>
          <a:xfrm>
            <a:off x="5231606" y="2871788"/>
            <a:ext cx="277760" cy="386953"/>
          </a:xfrm>
          <a:prstGeom prst="rect">
            <a:avLst/>
          </a:prstGeom>
        </p:spPr>
      </p:pic>
      <p:pic>
        <p:nvPicPr>
          <p:cNvPr id="17" name="Image 15" descr="preencoded.png"/>
          <p:cNvPicPr>
            <a:picLocks noChangeAspect="1"/>
          </p:cNvPicPr>
          <p:nvPr/>
        </p:nvPicPr>
        <p:blipFill>
          <a:blip r:embed="rId17"/>
          <a:stretch>
            <a:fillRect/>
          </a:stretch>
        </p:blipFill>
        <p:spPr>
          <a:xfrm>
            <a:off x="5300774" y="2956917"/>
            <a:ext cx="139303" cy="216694"/>
          </a:xfrm>
          <a:prstGeom prst="rect">
            <a:avLst/>
          </a:prstGeom>
        </p:spPr>
      </p:pic>
      <p:pic>
        <p:nvPicPr>
          <p:cNvPr id="18" name="Image 16" descr="preencoded.png"/>
          <p:cNvPicPr>
            <a:picLocks noChangeAspect="1"/>
          </p:cNvPicPr>
          <p:nvPr/>
        </p:nvPicPr>
        <p:blipFill>
          <a:blip r:embed="rId18"/>
          <a:stretch>
            <a:fillRect/>
          </a:stretch>
        </p:blipFill>
        <p:spPr>
          <a:xfrm>
            <a:off x="5231607" y="3583781"/>
            <a:ext cx="278123" cy="386953"/>
          </a:xfrm>
          <a:prstGeom prst="rect">
            <a:avLst/>
          </a:prstGeom>
        </p:spPr>
      </p:pic>
      <p:pic>
        <p:nvPicPr>
          <p:cNvPr id="19" name="Image 17" descr="preencoded.png"/>
          <p:cNvPicPr>
            <a:picLocks noChangeAspect="1"/>
          </p:cNvPicPr>
          <p:nvPr/>
        </p:nvPicPr>
        <p:blipFill>
          <a:blip r:embed="rId19"/>
          <a:stretch>
            <a:fillRect/>
          </a:stretch>
        </p:blipFill>
        <p:spPr>
          <a:xfrm>
            <a:off x="5293277" y="3668911"/>
            <a:ext cx="154781" cy="216694"/>
          </a:xfrm>
          <a:prstGeom prst="rect">
            <a:avLst/>
          </a:prstGeom>
        </p:spPr>
      </p:pic>
      <p:sp>
        <p:nvSpPr>
          <p:cNvPr id="20"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과정 개요 및 목표</a:t>
            </a:r>
            <a:endParaRPr lang="en-US" sz="1971" dirty="0"/>
          </a:p>
        </p:txBody>
      </p:sp>
      <p:sp>
        <p:nvSpPr>
          <p:cNvPr id="21" name="Text 1"/>
          <p:cNvSpPr/>
          <p:nvPr/>
        </p:nvSpPr>
        <p:spPr>
          <a:xfrm>
            <a:off x="495300" y="1788319"/>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과정 개요</a:t>
            </a:r>
            <a:endParaRPr lang="en-US" sz="1337" dirty="0"/>
          </a:p>
        </p:txBody>
      </p:sp>
      <p:sp>
        <p:nvSpPr>
          <p:cNvPr id="22" name="Text 2"/>
          <p:cNvSpPr/>
          <p:nvPr/>
        </p:nvSpPr>
        <p:spPr>
          <a:xfrm>
            <a:off x="1006078" y="2159794"/>
            <a:ext cx="221337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기간: 6일 (48시간)</a:t>
            </a:r>
            <a:endParaRPr lang="en-US" sz="1024" dirty="0"/>
          </a:p>
        </p:txBody>
      </p:sp>
      <p:sp>
        <p:nvSpPr>
          <p:cNvPr id="23" name="Text 3"/>
          <p:cNvSpPr/>
          <p:nvPr/>
        </p:nvSpPr>
        <p:spPr>
          <a:xfrm>
            <a:off x="1006078" y="2376487"/>
            <a:ext cx="221337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적용대상: </a:t>
            </a:r>
            <a:r>
              <a:rPr lang="en-US" sz="910" dirty="0" err="1">
                <a:solidFill>
                  <a:srgbClr val="4B5563"/>
                </a:solidFill>
                <a:latin typeface="Noto Sans KR" pitchFamily="34" charset="0"/>
                <a:ea typeface="Noto Sans KR" pitchFamily="34" charset="-122"/>
                <a:cs typeface="Noto Sans KR" pitchFamily="34" charset="-120"/>
              </a:rPr>
              <a:t>스마트시티</a:t>
            </a:r>
            <a:r>
              <a:rPr lang="en-US" sz="910" dirty="0">
                <a:solidFill>
                  <a:srgbClr val="4B5563"/>
                </a:solidFill>
                <a:latin typeface="Noto Sans KR" pitchFamily="34" charset="0"/>
                <a:ea typeface="Noto Sans KR" pitchFamily="34" charset="-122"/>
                <a:cs typeface="Noto Sans KR" pitchFamily="34" charset="-120"/>
              </a:rPr>
              <a:t> </a:t>
            </a:r>
            <a:r>
              <a:rPr lang="ko-KR" altLang="en-US" sz="910" dirty="0">
                <a:solidFill>
                  <a:srgbClr val="4B5563"/>
                </a:solidFill>
                <a:latin typeface="Noto Sans KR" pitchFamily="34" charset="0"/>
                <a:ea typeface="Noto Sans KR" pitchFamily="34" charset="-122"/>
                <a:cs typeface="Noto Sans KR" pitchFamily="34" charset="-120"/>
              </a:rPr>
              <a:t>설계</a:t>
            </a:r>
            <a:r>
              <a:rPr lang="en-US" sz="910" dirty="0">
                <a:solidFill>
                  <a:srgbClr val="4B5563"/>
                </a:solidFill>
                <a:latin typeface="Noto Sans KR" pitchFamily="34" charset="0"/>
                <a:ea typeface="Noto Sans KR" pitchFamily="34" charset="-122"/>
                <a:cs typeface="Noto Sans KR" pitchFamily="34" charset="-120"/>
              </a:rPr>
              <a:t> 분야 종사자</a:t>
            </a:r>
            <a:endParaRPr lang="en-US" sz="910" dirty="0"/>
          </a:p>
        </p:txBody>
      </p:sp>
      <p:sp>
        <p:nvSpPr>
          <p:cNvPr id="24" name="Text 4"/>
          <p:cNvSpPr/>
          <p:nvPr/>
        </p:nvSpPr>
        <p:spPr>
          <a:xfrm>
            <a:off x="1006078" y="2686050"/>
            <a:ext cx="2792254"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과정 목적</a:t>
            </a:r>
            <a:endParaRPr lang="en-US" sz="1024" dirty="0"/>
          </a:p>
        </p:txBody>
      </p:sp>
      <p:sp>
        <p:nvSpPr>
          <p:cNvPr id="25" name="Text 5"/>
          <p:cNvSpPr/>
          <p:nvPr/>
        </p:nvSpPr>
        <p:spPr>
          <a:xfrm>
            <a:off x="1006078" y="2902744"/>
            <a:ext cx="279225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인공지능을 활용한 </a:t>
            </a:r>
            <a:r>
              <a:rPr lang="en-US" sz="910" dirty="0" err="1">
                <a:solidFill>
                  <a:srgbClr val="4B5563"/>
                </a:solidFill>
                <a:latin typeface="Noto Sans KR" pitchFamily="34" charset="0"/>
                <a:ea typeface="Noto Sans KR" pitchFamily="34" charset="-122"/>
                <a:cs typeface="Noto Sans KR" pitchFamily="34" charset="-120"/>
              </a:rPr>
              <a:t>도시</a:t>
            </a:r>
            <a:r>
              <a:rPr lang="en-US" sz="910" dirty="0">
                <a:solidFill>
                  <a:srgbClr val="4B5563"/>
                </a:solidFill>
                <a:latin typeface="Noto Sans KR" pitchFamily="34" charset="0"/>
                <a:ea typeface="Noto Sans KR" pitchFamily="34" charset="-122"/>
                <a:cs typeface="Noto Sans KR" pitchFamily="34" charset="-120"/>
              </a:rPr>
              <a:t> </a:t>
            </a:r>
            <a:r>
              <a:rPr lang="ko-KR" altLang="en-US" sz="910" dirty="0">
                <a:solidFill>
                  <a:srgbClr val="4B5563"/>
                </a:solidFill>
                <a:latin typeface="Noto Sans KR" pitchFamily="34" charset="0"/>
                <a:ea typeface="Noto Sans KR" pitchFamily="34" charset="-122"/>
                <a:cs typeface="Noto Sans KR" pitchFamily="34" charset="-120"/>
              </a:rPr>
              <a:t>설계</a:t>
            </a:r>
            <a:r>
              <a:rPr lang="en-US" sz="910" dirty="0">
                <a:solidFill>
                  <a:srgbClr val="4B5563"/>
                </a:solidFill>
                <a:latin typeface="Noto Sans KR" pitchFamily="34" charset="0"/>
                <a:ea typeface="Noto Sans KR" pitchFamily="34" charset="-122"/>
                <a:cs typeface="Noto Sans KR" pitchFamily="34" charset="-120"/>
              </a:rPr>
              <a:t> 관리 실무 기술 제공</a:t>
            </a:r>
            <a:endParaRPr lang="en-US" sz="910" dirty="0"/>
          </a:p>
        </p:txBody>
      </p:sp>
      <p:sp>
        <p:nvSpPr>
          <p:cNvPr id="26" name="Text 6"/>
          <p:cNvSpPr/>
          <p:nvPr/>
        </p:nvSpPr>
        <p:spPr>
          <a:xfrm>
            <a:off x="1006079" y="3212306"/>
            <a:ext cx="1932444"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주요 내용</a:t>
            </a:r>
            <a:endParaRPr lang="en-US" sz="1024" dirty="0"/>
          </a:p>
        </p:txBody>
      </p:sp>
      <p:sp>
        <p:nvSpPr>
          <p:cNvPr id="27" name="Text 7"/>
          <p:cNvSpPr/>
          <p:nvPr/>
        </p:nvSpPr>
        <p:spPr>
          <a:xfrm>
            <a:off x="1091208" y="3429000"/>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ko-KR" altLang="en-US" sz="910" dirty="0">
                <a:solidFill>
                  <a:srgbClr val="4B5563"/>
                </a:solidFill>
                <a:latin typeface="Noto Sans KR" pitchFamily="34" charset="0"/>
                <a:ea typeface="Noto Sans KR" pitchFamily="34" charset="-122"/>
                <a:cs typeface="Noto Sans KR" pitchFamily="34" charset="-120"/>
              </a:rPr>
              <a:t>스마트 인프라 설계</a:t>
            </a:r>
            <a:endParaRPr lang="en-US" sz="910" dirty="0"/>
          </a:p>
        </p:txBody>
      </p:sp>
      <p:sp>
        <p:nvSpPr>
          <p:cNvPr id="28" name="Text 8"/>
          <p:cNvSpPr/>
          <p:nvPr/>
        </p:nvSpPr>
        <p:spPr>
          <a:xfrm>
            <a:off x="1091208" y="3614737"/>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 전환 전략</a:t>
            </a:r>
            <a:endParaRPr lang="en-US" sz="910" dirty="0"/>
          </a:p>
        </p:txBody>
      </p:sp>
      <p:sp>
        <p:nvSpPr>
          <p:cNvPr id="29" name="Text 9"/>
          <p:cNvSpPr/>
          <p:nvPr/>
        </p:nvSpPr>
        <p:spPr>
          <a:xfrm>
            <a:off x="1091208" y="3800475"/>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실제 응용 사례</a:t>
            </a:r>
            <a:endParaRPr lang="en-US" sz="910" dirty="0"/>
          </a:p>
        </p:txBody>
      </p:sp>
      <p:sp>
        <p:nvSpPr>
          <p:cNvPr id="30" name="Text 10"/>
          <p:cNvSpPr/>
          <p:nvPr/>
        </p:nvSpPr>
        <p:spPr>
          <a:xfrm>
            <a:off x="1091208" y="3986212"/>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기술 인프라 구축</a:t>
            </a:r>
            <a:endParaRPr lang="en-US" sz="910" dirty="0"/>
          </a:p>
        </p:txBody>
      </p:sp>
      <p:sp>
        <p:nvSpPr>
          <p:cNvPr id="31" name="Text 11"/>
          <p:cNvSpPr/>
          <p:nvPr/>
        </p:nvSpPr>
        <p:spPr>
          <a:xfrm>
            <a:off x="1091208" y="4171950"/>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개발 환경 설정</a:t>
            </a:r>
            <a:endParaRPr lang="en-US" sz="910" dirty="0"/>
          </a:p>
        </p:txBody>
      </p:sp>
      <p:sp>
        <p:nvSpPr>
          <p:cNvPr id="32" name="Text 12"/>
          <p:cNvSpPr/>
          <p:nvPr/>
        </p:nvSpPr>
        <p:spPr>
          <a:xfrm>
            <a:off x="1091208" y="4357687"/>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모델 설계 및 평가</a:t>
            </a:r>
            <a:endParaRPr lang="en-US" sz="910" dirty="0"/>
          </a:p>
        </p:txBody>
      </p:sp>
      <p:sp>
        <p:nvSpPr>
          <p:cNvPr id="33" name="Text 13"/>
          <p:cNvSpPr/>
          <p:nvPr/>
        </p:nvSpPr>
        <p:spPr>
          <a:xfrm>
            <a:off x="1091208" y="4543425"/>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데이터 처리</a:t>
            </a:r>
            <a:endParaRPr lang="en-US" sz="910" dirty="0"/>
          </a:p>
        </p:txBody>
      </p:sp>
      <p:sp>
        <p:nvSpPr>
          <p:cNvPr id="34" name="Text 14"/>
          <p:cNvSpPr/>
          <p:nvPr/>
        </p:nvSpPr>
        <p:spPr>
          <a:xfrm>
            <a:off x="1091208" y="4729162"/>
            <a:ext cx="203460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비즈니스 모델 구축</a:t>
            </a:r>
            <a:endParaRPr lang="en-US" sz="910" dirty="0"/>
          </a:p>
        </p:txBody>
      </p:sp>
      <p:sp>
        <p:nvSpPr>
          <p:cNvPr id="35" name="Text 15"/>
          <p:cNvSpPr/>
          <p:nvPr/>
        </p:nvSpPr>
        <p:spPr>
          <a:xfrm>
            <a:off x="5231606" y="1788319"/>
            <a:ext cx="4597003" cy="256480"/>
          </a:xfrm>
          <a:prstGeom prst="rect">
            <a:avLst/>
          </a:prstGeom>
          <a:noFill/>
          <a:ln/>
        </p:spPr>
        <p:txBody>
          <a:bodyPr wrap="square" lIns="0" tIns="0" rIns="0" bIns="0" rtlCol="0" anchor="t">
            <a:spAutoFit/>
          </a:bodyPr>
          <a:lstStyle/>
          <a:p>
            <a:pPr>
              <a:lnSpc>
                <a:spcPts val="1950"/>
              </a:lnSpc>
            </a:pPr>
            <a:r>
              <a:rPr lang="en-US" sz="1337" b="1" dirty="0" err="1">
                <a:solidFill>
                  <a:srgbClr val="374151"/>
                </a:solidFill>
                <a:latin typeface="Noto Sans KR" pitchFamily="34" charset="0"/>
                <a:ea typeface="Noto Sans KR" pitchFamily="34" charset="-122"/>
                <a:cs typeface="Noto Sans KR" pitchFamily="34" charset="-120"/>
              </a:rPr>
              <a:t>스마트시티와</a:t>
            </a:r>
            <a:r>
              <a:rPr lang="en-US" sz="1337" b="1" dirty="0">
                <a:solidFill>
                  <a:srgbClr val="374151"/>
                </a:solidFill>
                <a:latin typeface="Noto Sans KR" pitchFamily="34" charset="0"/>
                <a:ea typeface="Noto Sans KR" pitchFamily="34" charset="-122"/>
                <a:cs typeface="Noto Sans KR" pitchFamily="34" charset="-120"/>
              </a:rPr>
              <a:t> </a:t>
            </a:r>
            <a:r>
              <a:rPr lang="ko-KR" altLang="en-US" sz="1337" b="1" dirty="0">
                <a:solidFill>
                  <a:srgbClr val="374151"/>
                </a:solidFill>
                <a:latin typeface="Noto Sans KR" pitchFamily="34" charset="0"/>
                <a:ea typeface="Noto Sans KR" pitchFamily="34" charset="-122"/>
                <a:cs typeface="Noto Sans KR" pitchFamily="34" charset="-120"/>
              </a:rPr>
              <a:t>인프라 설계</a:t>
            </a:r>
            <a:endParaRPr lang="en-US" sz="1337" dirty="0"/>
          </a:p>
        </p:txBody>
      </p:sp>
      <p:sp>
        <p:nvSpPr>
          <p:cNvPr id="36" name="Text 16"/>
          <p:cNvSpPr/>
          <p:nvPr/>
        </p:nvSpPr>
        <p:spPr>
          <a:xfrm>
            <a:off x="5634763" y="2159794"/>
            <a:ext cx="4153531"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스마트시티 정의</a:t>
            </a:r>
            <a:endParaRPr lang="en-US" sz="1024" dirty="0"/>
          </a:p>
        </p:txBody>
      </p:sp>
      <p:sp>
        <p:nvSpPr>
          <p:cNvPr id="37" name="Text 17"/>
          <p:cNvSpPr/>
          <p:nvPr/>
        </p:nvSpPr>
        <p:spPr>
          <a:xfrm>
            <a:off x="5634763" y="2376488"/>
            <a:ext cx="3775937"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"기술, 인적 자원 및 거버넌스를 이용해 지속가능성, 효율성 및 사회적 포용성을 향상시키는 도시 모델"</a:t>
            </a:r>
            <a:endParaRPr lang="en-US" sz="910" dirty="0"/>
          </a:p>
        </p:txBody>
      </p:sp>
      <p:sp>
        <p:nvSpPr>
          <p:cNvPr id="38" name="Text 18"/>
          <p:cNvSpPr/>
          <p:nvPr/>
        </p:nvSpPr>
        <p:spPr>
          <a:xfrm>
            <a:off x="5633191" y="2871787"/>
            <a:ext cx="4155260"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데이터 수집 및 응용</a:t>
            </a:r>
            <a:endParaRPr lang="en-US" sz="1024" dirty="0"/>
          </a:p>
        </p:txBody>
      </p:sp>
      <p:sp>
        <p:nvSpPr>
          <p:cNvPr id="39" name="Text 19"/>
          <p:cNvSpPr/>
          <p:nvPr/>
        </p:nvSpPr>
        <p:spPr>
          <a:xfrm>
            <a:off x="5633191" y="3088482"/>
            <a:ext cx="3777509"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시민, 장치, 건물, 카메라 등으로부터의 데이터를 교통, 전력, 수리자원, 폐기물 처리, 도시 서비스에 적용</a:t>
            </a:r>
            <a:endParaRPr lang="en-US" sz="910" dirty="0"/>
          </a:p>
        </p:txBody>
      </p:sp>
      <p:sp>
        <p:nvSpPr>
          <p:cNvPr id="40" name="Text 20"/>
          <p:cNvSpPr/>
          <p:nvPr/>
        </p:nvSpPr>
        <p:spPr>
          <a:xfrm>
            <a:off x="5633554" y="3583781"/>
            <a:ext cx="4154861"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안전의 기본성</a:t>
            </a:r>
            <a:endParaRPr lang="en-US" sz="1024" dirty="0"/>
          </a:p>
        </p:txBody>
      </p:sp>
      <p:sp>
        <p:nvSpPr>
          <p:cNvPr id="41" name="Text 21"/>
          <p:cNvSpPr/>
          <p:nvPr/>
        </p:nvSpPr>
        <p:spPr>
          <a:xfrm>
            <a:off x="5633554" y="3800475"/>
            <a:ext cx="377714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스마트시티에서 안전은 기본 전제이며, AI 안전 기술은 시민 신뢰 및 도시 지속 가능한 개발의 핵심 요소</a:t>
            </a:r>
            <a:endParaRPr lang="en-US" sz="910" dirty="0"/>
          </a:p>
        </p:txBody>
      </p:sp>
      <p:sp>
        <p:nvSpPr>
          <p:cNvPr id="42" name="Text 22"/>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 / 36</a:t>
            </a:r>
            <a:endParaRPr lang="en-US" sz="91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46603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726406"/>
            <a:ext cx="8915400" cy="30956"/>
          </a:xfrm>
          <a:prstGeom prst="rect">
            <a:avLst/>
          </a:prstGeom>
        </p:spPr>
      </p:pic>
      <p:pic>
        <p:nvPicPr>
          <p:cNvPr id="7" name="Image 5" descr="preencoded.png"/>
          <p:cNvPicPr>
            <a:picLocks noChangeAspect="1"/>
          </p:cNvPicPr>
          <p:nvPr/>
        </p:nvPicPr>
        <p:blipFill>
          <a:blip r:embed="rId8"/>
          <a:stretch>
            <a:fillRect/>
          </a:stretch>
        </p:blipFill>
        <p:spPr>
          <a:xfrm>
            <a:off x="619125" y="1540669"/>
            <a:ext cx="1981200" cy="1114425"/>
          </a:xfrm>
          <a:prstGeom prst="rect">
            <a:avLst/>
          </a:prstGeom>
        </p:spPr>
      </p:pic>
      <p:pic>
        <p:nvPicPr>
          <p:cNvPr id="8" name="Image 6" descr="preencoded.png"/>
          <p:cNvPicPr>
            <a:picLocks noChangeAspect="1"/>
          </p:cNvPicPr>
          <p:nvPr/>
        </p:nvPicPr>
        <p:blipFill>
          <a:blip r:embed="rId9"/>
          <a:stretch>
            <a:fillRect/>
          </a:stretch>
        </p:blipFill>
        <p:spPr>
          <a:xfrm>
            <a:off x="742950" y="1664494"/>
            <a:ext cx="263128" cy="309563"/>
          </a:xfrm>
          <a:prstGeom prst="rect">
            <a:avLst/>
          </a:prstGeom>
        </p:spPr>
      </p:pic>
      <p:pic>
        <p:nvPicPr>
          <p:cNvPr id="9" name="Image 7" descr="preencoded.png"/>
          <p:cNvPicPr>
            <a:picLocks noChangeAspect="1"/>
          </p:cNvPicPr>
          <p:nvPr/>
        </p:nvPicPr>
        <p:blipFill>
          <a:blip r:embed="rId10"/>
          <a:stretch>
            <a:fillRect/>
          </a:stretch>
        </p:blipFill>
        <p:spPr>
          <a:xfrm>
            <a:off x="804863" y="1749623"/>
            <a:ext cx="139303" cy="123825"/>
          </a:xfrm>
          <a:prstGeom prst="rect">
            <a:avLst/>
          </a:prstGeom>
        </p:spPr>
      </p:pic>
      <p:pic>
        <p:nvPicPr>
          <p:cNvPr id="10" name="Image 8" descr="preencoded.png"/>
          <p:cNvPicPr>
            <a:picLocks noChangeAspect="1"/>
          </p:cNvPicPr>
          <p:nvPr/>
        </p:nvPicPr>
        <p:blipFill>
          <a:blip r:embed="rId11"/>
          <a:stretch>
            <a:fillRect/>
          </a:stretch>
        </p:blipFill>
        <p:spPr>
          <a:xfrm>
            <a:off x="2847975" y="1540669"/>
            <a:ext cx="1981200" cy="1114425"/>
          </a:xfrm>
          <a:prstGeom prst="rect">
            <a:avLst/>
          </a:prstGeom>
        </p:spPr>
      </p:pic>
      <p:pic>
        <p:nvPicPr>
          <p:cNvPr id="11" name="Image 9" descr="preencoded.png"/>
          <p:cNvPicPr>
            <a:picLocks noChangeAspect="1"/>
          </p:cNvPicPr>
          <p:nvPr/>
        </p:nvPicPr>
        <p:blipFill>
          <a:blip r:embed="rId12"/>
          <a:stretch>
            <a:fillRect/>
          </a:stretch>
        </p:blipFill>
        <p:spPr>
          <a:xfrm>
            <a:off x="2971800" y="1664494"/>
            <a:ext cx="247650" cy="309563"/>
          </a:xfrm>
          <a:prstGeom prst="rect">
            <a:avLst/>
          </a:prstGeom>
        </p:spPr>
      </p:pic>
      <p:pic>
        <p:nvPicPr>
          <p:cNvPr id="12" name="Image 10" descr="preencoded.png"/>
          <p:cNvPicPr>
            <a:picLocks noChangeAspect="1"/>
          </p:cNvPicPr>
          <p:nvPr/>
        </p:nvPicPr>
        <p:blipFill>
          <a:blip r:embed="rId13"/>
          <a:stretch>
            <a:fillRect/>
          </a:stretch>
        </p:blipFill>
        <p:spPr>
          <a:xfrm>
            <a:off x="3033713" y="1749623"/>
            <a:ext cx="123825" cy="123825"/>
          </a:xfrm>
          <a:prstGeom prst="rect">
            <a:avLst/>
          </a:prstGeom>
        </p:spPr>
      </p:pic>
      <p:pic>
        <p:nvPicPr>
          <p:cNvPr id="13" name="Image 11" descr="preencoded.png"/>
          <p:cNvPicPr>
            <a:picLocks noChangeAspect="1"/>
          </p:cNvPicPr>
          <p:nvPr/>
        </p:nvPicPr>
        <p:blipFill>
          <a:blip r:embed="rId11"/>
          <a:stretch>
            <a:fillRect/>
          </a:stretch>
        </p:blipFill>
        <p:spPr>
          <a:xfrm>
            <a:off x="5076825" y="1540669"/>
            <a:ext cx="1981200" cy="1114425"/>
          </a:xfrm>
          <a:prstGeom prst="rect">
            <a:avLst/>
          </a:prstGeom>
        </p:spPr>
      </p:pic>
      <p:pic>
        <p:nvPicPr>
          <p:cNvPr id="14" name="Image 12" descr="preencoded.png"/>
          <p:cNvPicPr>
            <a:picLocks noChangeAspect="1"/>
          </p:cNvPicPr>
          <p:nvPr/>
        </p:nvPicPr>
        <p:blipFill>
          <a:blip r:embed="rId14"/>
          <a:stretch>
            <a:fillRect/>
          </a:stretch>
        </p:blipFill>
        <p:spPr>
          <a:xfrm>
            <a:off x="5200650" y="1664494"/>
            <a:ext cx="278606" cy="309563"/>
          </a:xfrm>
          <a:prstGeom prst="rect">
            <a:avLst/>
          </a:prstGeom>
        </p:spPr>
      </p:pic>
      <p:pic>
        <p:nvPicPr>
          <p:cNvPr id="15" name="Image 13" descr="preencoded.png"/>
          <p:cNvPicPr>
            <a:picLocks noChangeAspect="1"/>
          </p:cNvPicPr>
          <p:nvPr/>
        </p:nvPicPr>
        <p:blipFill>
          <a:blip r:embed="rId15"/>
          <a:stretch>
            <a:fillRect/>
          </a:stretch>
        </p:blipFill>
        <p:spPr>
          <a:xfrm>
            <a:off x="5262563" y="1749623"/>
            <a:ext cx="154781" cy="123825"/>
          </a:xfrm>
          <a:prstGeom prst="rect">
            <a:avLst/>
          </a:prstGeom>
        </p:spPr>
      </p:pic>
      <p:pic>
        <p:nvPicPr>
          <p:cNvPr id="16" name="Image 14" descr="preencoded.png"/>
          <p:cNvPicPr>
            <a:picLocks noChangeAspect="1"/>
          </p:cNvPicPr>
          <p:nvPr/>
        </p:nvPicPr>
        <p:blipFill>
          <a:blip r:embed="rId11"/>
          <a:stretch>
            <a:fillRect/>
          </a:stretch>
        </p:blipFill>
        <p:spPr>
          <a:xfrm>
            <a:off x="7305675" y="1540669"/>
            <a:ext cx="1981200" cy="1114425"/>
          </a:xfrm>
          <a:prstGeom prst="rect">
            <a:avLst/>
          </a:prstGeom>
        </p:spPr>
      </p:pic>
      <p:pic>
        <p:nvPicPr>
          <p:cNvPr id="17" name="Image 15" descr="preencoded.png"/>
          <p:cNvPicPr>
            <a:picLocks noChangeAspect="1"/>
          </p:cNvPicPr>
          <p:nvPr/>
        </p:nvPicPr>
        <p:blipFill>
          <a:blip r:embed="rId16"/>
          <a:stretch>
            <a:fillRect/>
          </a:stretch>
        </p:blipFill>
        <p:spPr>
          <a:xfrm>
            <a:off x="7429500" y="1664494"/>
            <a:ext cx="232172" cy="309563"/>
          </a:xfrm>
          <a:prstGeom prst="rect">
            <a:avLst/>
          </a:prstGeom>
        </p:spPr>
      </p:pic>
      <p:pic>
        <p:nvPicPr>
          <p:cNvPr id="18" name="Image 16" descr="preencoded.png"/>
          <p:cNvPicPr>
            <a:picLocks noChangeAspect="1"/>
          </p:cNvPicPr>
          <p:nvPr/>
        </p:nvPicPr>
        <p:blipFill>
          <a:blip r:embed="rId17"/>
          <a:stretch>
            <a:fillRect/>
          </a:stretch>
        </p:blipFill>
        <p:spPr>
          <a:xfrm>
            <a:off x="7491412" y="1749623"/>
            <a:ext cx="108347" cy="123825"/>
          </a:xfrm>
          <a:prstGeom prst="rect">
            <a:avLst/>
          </a:prstGeom>
        </p:spPr>
      </p:pic>
      <p:pic>
        <p:nvPicPr>
          <p:cNvPr id="19" name="Image 17" descr="preencoded.png"/>
          <p:cNvPicPr>
            <a:picLocks noChangeAspect="1"/>
          </p:cNvPicPr>
          <p:nvPr/>
        </p:nvPicPr>
        <p:blipFill>
          <a:blip r:embed="rId18"/>
          <a:stretch>
            <a:fillRect/>
          </a:stretch>
        </p:blipFill>
        <p:spPr>
          <a:xfrm>
            <a:off x="495300" y="2902744"/>
            <a:ext cx="4364831" cy="2507456"/>
          </a:xfrm>
          <a:prstGeom prst="rect">
            <a:avLst/>
          </a:prstGeom>
        </p:spPr>
      </p:pic>
      <p:pic>
        <p:nvPicPr>
          <p:cNvPr id="20" name="Image 18" descr="preencoded.png"/>
          <p:cNvPicPr>
            <a:picLocks noChangeAspect="1"/>
          </p:cNvPicPr>
          <p:nvPr/>
        </p:nvPicPr>
        <p:blipFill>
          <a:blip r:embed="rId19"/>
          <a:stretch>
            <a:fillRect/>
          </a:stretch>
        </p:blipFill>
        <p:spPr>
          <a:xfrm>
            <a:off x="681037" y="3119437"/>
            <a:ext cx="185738" cy="185738"/>
          </a:xfrm>
          <a:prstGeom prst="rect">
            <a:avLst/>
          </a:prstGeom>
        </p:spPr>
      </p:pic>
      <p:pic>
        <p:nvPicPr>
          <p:cNvPr id="21" name="Image 19" descr="preencoded.png"/>
          <p:cNvPicPr>
            <a:picLocks noChangeAspect="1"/>
          </p:cNvPicPr>
          <p:nvPr/>
        </p:nvPicPr>
        <p:blipFill>
          <a:blip r:embed="rId20"/>
          <a:stretch>
            <a:fillRect/>
          </a:stretch>
        </p:blipFill>
        <p:spPr>
          <a:xfrm>
            <a:off x="681038" y="3490912"/>
            <a:ext cx="263128" cy="309563"/>
          </a:xfrm>
          <a:prstGeom prst="rect">
            <a:avLst/>
          </a:prstGeom>
        </p:spPr>
      </p:pic>
      <p:pic>
        <p:nvPicPr>
          <p:cNvPr id="22" name="Image 20" descr="preencoded.png"/>
          <p:cNvPicPr>
            <a:picLocks noChangeAspect="1"/>
          </p:cNvPicPr>
          <p:nvPr/>
        </p:nvPicPr>
        <p:blipFill>
          <a:blip r:embed="rId21"/>
          <a:stretch>
            <a:fillRect/>
          </a:stretch>
        </p:blipFill>
        <p:spPr>
          <a:xfrm>
            <a:off x="742950" y="3568303"/>
            <a:ext cx="139303" cy="154781"/>
          </a:xfrm>
          <a:prstGeom prst="rect">
            <a:avLst/>
          </a:prstGeom>
        </p:spPr>
      </p:pic>
      <p:pic>
        <p:nvPicPr>
          <p:cNvPr id="23" name="Image 21" descr="preencoded.png"/>
          <p:cNvPicPr>
            <a:picLocks noChangeAspect="1"/>
          </p:cNvPicPr>
          <p:nvPr/>
        </p:nvPicPr>
        <p:blipFill>
          <a:blip r:embed="rId22"/>
          <a:stretch>
            <a:fillRect/>
          </a:stretch>
        </p:blipFill>
        <p:spPr>
          <a:xfrm>
            <a:off x="681038" y="3955256"/>
            <a:ext cx="263128" cy="309563"/>
          </a:xfrm>
          <a:prstGeom prst="rect">
            <a:avLst/>
          </a:prstGeom>
        </p:spPr>
      </p:pic>
      <p:pic>
        <p:nvPicPr>
          <p:cNvPr id="24" name="Image 22" descr="preencoded.png"/>
          <p:cNvPicPr>
            <a:picLocks noChangeAspect="1"/>
          </p:cNvPicPr>
          <p:nvPr/>
        </p:nvPicPr>
        <p:blipFill>
          <a:blip r:embed="rId23"/>
          <a:stretch>
            <a:fillRect/>
          </a:stretch>
        </p:blipFill>
        <p:spPr>
          <a:xfrm>
            <a:off x="742950" y="4032647"/>
            <a:ext cx="139303" cy="154781"/>
          </a:xfrm>
          <a:prstGeom prst="rect">
            <a:avLst/>
          </a:prstGeom>
        </p:spPr>
      </p:pic>
      <p:pic>
        <p:nvPicPr>
          <p:cNvPr id="25" name="Image 23" descr="preencoded.png"/>
          <p:cNvPicPr>
            <a:picLocks noChangeAspect="1"/>
          </p:cNvPicPr>
          <p:nvPr/>
        </p:nvPicPr>
        <p:blipFill>
          <a:blip r:embed="rId24"/>
          <a:stretch>
            <a:fillRect/>
          </a:stretch>
        </p:blipFill>
        <p:spPr>
          <a:xfrm>
            <a:off x="681038" y="4419600"/>
            <a:ext cx="263128" cy="309563"/>
          </a:xfrm>
          <a:prstGeom prst="rect">
            <a:avLst/>
          </a:prstGeom>
        </p:spPr>
      </p:pic>
      <p:pic>
        <p:nvPicPr>
          <p:cNvPr id="26" name="Image 24" descr="preencoded.png"/>
          <p:cNvPicPr>
            <a:picLocks noChangeAspect="1"/>
          </p:cNvPicPr>
          <p:nvPr/>
        </p:nvPicPr>
        <p:blipFill>
          <a:blip r:embed="rId25"/>
          <a:stretch>
            <a:fillRect/>
          </a:stretch>
        </p:blipFill>
        <p:spPr>
          <a:xfrm>
            <a:off x="742950" y="4496991"/>
            <a:ext cx="139303" cy="154781"/>
          </a:xfrm>
          <a:prstGeom prst="rect">
            <a:avLst/>
          </a:prstGeom>
        </p:spPr>
      </p:pic>
      <p:pic>
        <p:nvPicPr>
          <p:cNvPr id="27" name="Image 25" descr="preencoded.png"/>
          <p:cNvPicPr>
            <a:picLocks noChangeAspect="1"/>
          </p:cNvPicPr>
          <p:nvPr/>
        </p:nvPicPr>
        <p:blipFill>
          <a:blip r:embed="rId26"/>
          <a:stretch>
            <a:fillRect/>
          </a:stretch>
        </p:blipFill>
        <p:spPr>
          <a:xfrm>
            <a:off x="681038" y="4883944"/>
            <a:ext cx="263128" cy="309563"/>
          </a:xfrm>
          <a:prstGeom prst="rect">
            <a:avLst/>
          </a:prstGeom>
        </p:spPr>
      </p:pic>
      <p:pic>
        <p:nvPicPr>
          <p:cNvPr id="28" name="Image 26" descr="preencoded.png"/>
          <p:cNvPicPr>
            <a:picLocks noChangeAspect="1"/>
          </p:cNvPicPr>
          <p:nvPr/>
        </p:nvPicPr>
        <p:blipFill>
          <a:blip r:embed="rId27"/>
          <a:stretch>
            <a:fillRect/>
          </a:stretch>
        </p:blipFill>
        <p:spPr>
          <a:xfrm>
            <a:off x="742950" y="4961335"/>
            <a:ext cx="139303" cy="154781"/>
          </a:xfrm>
          <a:prstGeom prst="rect">
            <a:avLst/>
          </a:prstGeom>
        </p:spPr>
      </p:pic>
      <p:pic>
        <p:nvPicPr>
          <p:cNvPr id="29" name="Image 27" descr="preencoded.png"/>
          <p:cNvPicPr>
            <a:picLocks noChangeAspect="1"/>
          </p:cNvPicPr>
          <p:nvPr/>
        </p:nvPicPr>
        <p:blipFill>
          <a:blip r:embed="rId28"/>
          <a:stretch>
            <a:fillRect/>
          </a:stretch>
        </p:blipFill>
        <p:spPr>
          <a:xfrm>
            <a:off x="5045869" y="2902744"/>
            <a:ext cx="4364831" cy="2631281"/>
          </a:xfrm>
          <a:prstGeom prst="rect">
            <a:avLst/>
          </a:prstGeom>
        </p:spPr>
      </p:pic>
      <p:pic>
        <p:nvPicPr>
          <p:cNvPr id="30" name="Image 28" descr="preencoded.png"/>
          <p:cNvPicPr>
            <a:picLocks noChangeAspect="1"/>
          </p:cNvPicPr>
          <p:nvPr/>
        </p:nvPicPr>
        <p:blipFill>
          <a:blip r:embed="rId29"/>
          <a:stretch>
            <a:fillRect/>
          </a:stretch>
        </p:blipFill>
        <p:spPr>
          <a:xfrm>
            <a:off x="5231606" y="3119437"/>
            <a:ext cx="185738" cy="185738"/>
          </a:xfrm>
          <a:prstGeom prst="rect">
            <a:avLst/>
          </a:prstGeom>
        </p:spPr>
      </p:pic>
      <p:pic>
        <p:nvPicPr>
          <p:cNvPr id="31" name="Image 29" descr="preencoded.png"/>
          <p:cNvPicPr>
            <a:picLocks noChangeAspect="1"/>
          </p:cNvPicPr>
          <p:nvPr/>
        </p:nvPicPr>
        <p:blipFill>
          <a:blip r:embed="rId30"/>
          <a:stretch>
            <a:fillRect/>
          </a:stretch>
        </p:blipFill>
        <p:spPr>
          <a:xfrm>
            <a:off x="5231606" y="3459956"/>
            <a:ext cx="1934766" cy="804863"/>
          </a:xfrm>
          <a:prstGeom prst="rect">
            <a:avLst/>
          </a:prstGeom>
        </p:spPr>
      </p:pic>
      <p:pic>
        <p:nvPicPr>
          <p:cNvPr id="32" name="Image 30" descr="preencoded.png"/>
          <p:cNvPicPr>
            <a:picLocks noChangeAspect="1"/>
          </p:cNvPicPr>
          <p:nvPr/>
        </p:nvPicPr>
        <p:blipFill>
          <a:blip r:embed="rId31"/>
          <a:stretch>
            <a:fillRect/>
          </a:stretch>
        </p:blipFill>
        <p:spPr>
          <a:xfrm>
            <a:off x="5355431" y="3614738"/>
            <a:ext cx="154781" cy="123825"/>
          </a:xfrm>
          <a:prstGeom prst="rect">
            <a:avLst/>
          </a:prstGeom>
        </p:spPr>
      </p:pic>
      <p:pic>
        <p:nvPicPr>
          <p:cNvPr id="33" name="Image 31" descr="preencoded.png"/>
          <p:cNvPicPr>
            <a:picLocks noChangeAspect="1"/>
          </p:cNvPicPr>
          <p:nvPr/>
        </p:nvPicPr>
        <p:blipFill>
          <a:blip r:embed="rId32"/>
          <a:stretch>
            <a:fillRect/>
          </a:stretch>
        </p:blipFill>
        <p:spPr>
          <a:xfrm>
            <a:off x="7290197" y="3459956"/>
            <a:ext cx="1934766" cy="804863"/>
          </a:xfrm>
          <a:prstGeom prst="rect">
            <a:avLst/>
          </a:prstGeom>
        </p:spPr>
      </p:pic>
      <p:pic>
        <p:nvPicPr>
          <p:cNvPr id="34" name="Image 32" descr="preencoded.png"/>
          <p:cNvPicPr>
            <a:picLocks noChangeAspect="1"/>
          </p:cNvPicPr>
          <p:nvPr/>
        </p:nvPicPr>
        <p:blipFill>
          <a:blip r:embed="rId33"/>
          <a:stretch>
            <a:fillRect/>
          </a:stretch>
        </p:blipFill>
        <p:spPr>
          <a:xfrm>
            <a:off x="7414022" y="3614738"/>
            <a:ext cx="108347" cy="123825"/>
          </a:xfrm>
          <a:prstGeom prst="rect">
            <a:avLst/>
          </a:prstGeom>
        </p:spPr>
      </p:pic>
      <p:pic>
        <p:nvPicPr>
          <p:cNvPr id="35" name="Image 33" descr="preencoded.png"/>
          <p:cNvPicPr>
            <a:picLocks noChangeAspect="1"/>
          </p:cNvPicPr>
          <p:nvPr/>
        </p:nvPicPr>
        <p:blipFill>
          <a:blip r:embed="rId34"/>
          <a:stretch>
            <a:fillRect/>
          </a:stretch>
        </p:blipFill>
        <p:spPr>
          <a:xfrm>
            <a:off x="5231606" y="4388644"/>
            <a:ext cx="1934766" cy="959644"/>
          </a:xfrm>
          <a:prstGeom prst="rect">
            <a:avLst/>
          </a:prstGeom>
        </p:spPr>
      </p:pic>
      <p:pic>
        <p:nvPicPr>
          <p:cNvPr id="36" name="Image 34" descr="preencoded.png"/>
          <p:cNvPicPr>
            <a:picLocks noChangeAspect="1"/>
          </p:cNvPicPr>
          <p:nvPr/>
        </p:nvPicPr>
        <p:blipFill>
          <a:blip r:embed="rId35"/>
          <a:stretch>
            <a:fillRect/>
          </a:stretch>
        </p:blipFill>
        <p:spPr>
          <a:xfrm>
            <a:off x="5355431" y="4543425"/>
            <a:ext cx="123825" cy="123825"/>
          </a:xfrm>
          <a:prstGeom prst="rect">
            <a:avLst/>
          </a:prstGeom>
        </p:spPr>
      </p:pic>
      <p:pic>
        <p:nvPicPr>
          <p:cNvPr id="37" name="Image 35" descr="preencoded.png"/>
          <p:cNvPicPr>
            <a:picLocks noChangeAspect="1"/>
          </p:cNvPicPr>
          <p:nvPr/>
        </p:nvPicPr>
        <p:blipFill>
          <a:blip r:embed="rId36"/>
          <a:stretch>
            <a:fillRect/>
          </a:stretch>
        </p:blipFill>
        <p:spPr>
          <a:xfrm>
            <a:off x="7290197" y="4388644"/>
            <a:ext cx="1934766" cy="959644"/>
          </a:xfrm>
          <a:prstGeom prst="rect">
            <a:avLst/>
          </a:prstGeom>
        </p:spPr>
      </p:pic>
      <p:pic>
        <p:nvPicPr>
          <p:cNvPr id="38" name="Image 36" descr="preencoded.png"/>
          <p:cNvPicPr>
            <a:picLocks noChangeAspect="1"/>
          </p:cNvPicPr>
          <p:nvPr/>
        </p:nvPicPr>
        <p:blipFill>
          <a:blip r:embed="rId37"/>
          <a:stretch>
            <a:fillRect/>
          </a:stretch>
        </p:blipFill>
        <p:spPr>
          <a:xfrm>
            <a:off x="7414022" y="4543425"/>
            <a:ext cx="92869" cy="123825"/>
          </a:xfrm>
          <a:prstGeom prst="rect">
            <a:avLst/>
          </a:prstGeom>
        </p:spPr>
      </p:pic>
      <p:pic>
        <p:nvPicPr>
          <p:cNvPr id="39" name="Image 37" descr="preencoded.png"/>
          <p:cNvPicPr>
            <a:picLocks noChangeAspect="1"/>
          </p:cNvPicPr>
          <p:nvPr/>
        </p:nvPicPr>
        <p:blipFill>
          <a:blip r:embed="rId38"/>
          <a:stretch>
            <a:fillRect/>
          </a:stretch>
        </p:blipFill>
        <p:spPr>
          <a:xfrm>
            <a:off x="0" y="5874544"/>
            <a:ext cx="9906000" cy="340519"/>
          </a:xfrm>
          <a:prstGeom prst="rect">
            <a:avLst/>
          </a:prstGeom>
        </p:spPr>
      </p:pic>
      <p:sp>
        <p:nvSpPr>
          <p:cNvPr id="40"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비즈니스 모델의 진화 과정</a:t>
            </a:r>
            <a:endParaRPr lang="en-US" sz="1828" dirty="0"/>
          </a:p>
        </p:txBody>
      </p:sp>
      <p:sp>
        <p:nvSpPr>
          <p:cNvPr id="41" name="Text 1"/>
          <p:cNvSpPr/>
          <p:nvPr/>
        </p:nvSpPr>
        <p:spPr>
          <a:xfrm>
            <a:off x="1067991" y="1710928"/>
            <a:ext cx="799687"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1950년대</a:t>
            </a:r>
            <a:endParaRPr lang="en-US" sz="1097" dirty="0"/>
          </a:p>
        </p:txBody>
      </p:sp>
      <p:sp>
        <p:nvSpPr>
          <p:cNvPr id="42" name="Text 2"/>
          <p:cNvSpPr/>
          <p:nvPr/>
        </p:nvSpPr>
        <p:spPr>
          <a:xfrm>
            <a:off x="742950" y="2035969"/>
            <a:ext cx="17335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마도날드, 도요타, 월마트 등이 혁신적인 비즈니스 모델을 선보이며 성장</a:t>
            </a:r>
            <a:endParaRPr lang="en-US" sz="853" dirty="0"/>
          </a:p>
        </p:txBody>
      </p:sp>
      <p:sp>
        <p:nvSpPr>
          <p:cNvPr id="43" name="Text 3"/>
          <p:cNvSpPr/>
          <p:nvPr/>
        </p:nvSpPr>
        <p:spPr>
          <a:xfrm>
            <a:off x="3281362" y="1710928"/>
            <a:ext cx="799687" cy="216694"/>
          </a:xfrm>
          <a:prstGeom prst="rect">
            <a:avLst/>
          </a:prstGeom>
          <a:noFill/>
          <a:ln/>
        </p:spPr>
        <p:txBody>
          <a:bodyPr wrap="square" lIns="0" tIns="0" rIns="0" bIns="0" rtlCol="0" anchor="t"/>
          <a:lstStyle/>
          <a:p>
            <a:pPr>
              <a:lnSpc>
                <a:spcPts val="1706"/>
              </a:lnSpc>
            </a:pPr>
            <a:r>
              <a:rPr lang="en-US" sz="1097" b="1" dirty="0">
                <a:solidFill>
                  <a:srgbClr val="F97316"/>
                </a:solidFill>
                <a:latin typeface="ui-sans-serif" pitchFamily="34" charset="0"/>
                <a:ea typeface="ui-sans-serif" pitchFamily="34" charset="-122"/>
                <a:cs typeface="ui-sans-serif" pitchFamily="34" charset="-120"/>
              </a:rPr>
              <a:t>1980년대</a:t>
            </a:r>
            <a:endParaRPr lang="en-US" sz="1097" dirty="0"/>
          </a:p>
        </p:txBody>
      </p:sp>
      <p:sp>
        <p:nvSpPr>
          <p:cNvPr id="44" name="Text 4"/>
          <p:cNvSpPr/>
          <p:nvPr/>
        </p:nvSpPr>
        <p:spPr>
          <a:xfrm>
            <a:off x="2971800" y="2035969"/>
            <a:ext cx="17335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글로벌 공급망과 아웃소싱, 협력적 계약 구조의 활용이 비즈니스 모델의 변화에 기여</a:t>
            </a:r>
            <a:endParaRPr lang="en-US" sz="853" dirty="0"/>
          </a:p>
        </p:txBody>
      </p:sp>
      <p:sp>
        <p:nvSpPr>
          <p:cNvPr id="45" name="Text 5"/>
          <p:cNvSpPr/>
          <p:nvPr/>
        </p:nvSpPr>
        <p:spPr>
          <a:xfrm>
            <a:off x="5541169" y="1710928"/>
            <a:ext cx="799687" cy="216694"/>
          </a:xfrm>
          <a:prstGeom prst="rect">
            <a:avLst/>
          </a:prstGeom>
          <a:noFill/>
          <a:ln/>
        </p:spPr>
        <p:txBody>
          <a:bodyPr wrap="square" lIns="0" tIns="0" rIns="0" bIns="0" rtlCol="0" anchor="t"/>
          <a:lstStyle/>
          <a:p>
            <a:pPr>
              <a:lnSpc>
                <a:spcPts val="1706"/>
              </a:lnSpc>
            </a:pPr>
            <a:r>
              <a:rPr lang="en-US" sz="1097" b="1" dirty="0">
                <a:solidFill>
                  <a:srgbClr val="7E22CE"/>
                </a:solidFill>
                <a:latin typeface="ui-sans-serif" pitchFamily="34" charset="0"/>
                <a:ea typeface="ui-sans-serif" pitchFamily="34" charset="-122"/>
                <a:cs typeface="ui-sans-serif" pitchFamily="34" charset="-120"/>
              </a:rPr>
              <a:t>2000년대</a:t>
            </a:r>
            <a:endParaRPr lang="en-US" sz="1097" dirty="0"/>
          </a:p>
        </p:txBody>
      </p:sp>
      <p:sp>
        <p:nvSpPr>
          <p:cNvPr id="46" name="Text 6"/>
          <p:cNvSpPr/>
          <p:nvPr/>
        </p:nvSpPr>
        <p:spPr>
          <a:xfrm>
            <a:off x="5200650" y="2035969"/>
            <a:ext cx="17335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인터넷과 기술의 발전으로 기업들이 대규모 고객을 낮은 비용으로 확보할 수 있는 새로운 모델 등장</a:t>
            </a:r>
            <a:endParaRPr lang="en-US" sz="853" dirty="0"/>
          </a:p>
        </p:txBody>
      </p:sp>
      <p:sp>
        <p:nvSpPr>
          <p:cNvPr id="47" name="Text 7"/>
          <p:cNvSpPr/>
          <p:nvPr/>
        </p:nvSpPr>
        <p:spPr>
          <a:xfrm>
            <a:off x="7723585" y="1710928"/>
            <a:ext cx="1390419" cy="216694"/>
          </a:xfrm>
          <a:prstGeom prst="rect">
            <a:avLst/>
          </a:prstGeom>
          <a:noFill/>
          <a:ln/>
        </p:spPr>
        <p:txBody>
          <a:bodyPr wrap="square" lIns="0" tIns="0" rIns="0" bIns="0" rtlCol="0" anchor="t"/>
          <a:lstStyle/>
          <a:p>
            <a:pPr>
              <a:lnSpc>
                <a:spcPts val="1706"/>
              </a:lnSpc>
            </a:pPr>
            <a:r>
              <a:rPr lang="en-US" sz="1097" b="1" dirty="0">
                <a:solidFill>
                  <a:srgbClr val="22C55E"/>
                </a:solidFill>
                <a:latin typeface="ui-sans-serif" pitchFamily="34" charset="0"/>
                <a:ea typeface="ui-sans-serif" pitchFamily="34" charset="-122"/>
                <a:cs typeface="ui-sans-serif" pitchFamily="34" charset="-120"/>
              </a:rPr>
              <a:t>2010년대 ~ 현재</a:t>
            </a:r>
            <a:endParaRPr lang="en-US" sz="1097" dirty="0"/>
          </a:p>
        </p:txBody>
      </p:sp>
      <p:sp>
        <p:nvSpPr>
          <p:cNvPr id="48" name="Text 8"/>
          <p:cNvSpPr/>
          <p:nvPr/>
        </p:nvSpPr>
        <p:spPr>
          <a:xfrm>
            <a:off x="7429500" y="2035969"/>
            <a:ext cx="17335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플랫폼 기반 모델과 데이터 기반 모델이 부상하며 비즈니스 환경의 변화를 주도</a:t>
            </a:r>
            <a:endParaRPr lang="en-US" sz="853" dirty="0"/>
          </a:p>
        </p:txBody>
      </p:sp>
      <p:sp>
        <p:nvSpPr>
          <p:cNvPr id="49" name="Text 9"/>
          <p:cNvSpPr/>
          <p:nvPr/>
        </p:nvSpPr>
        <p:spPr>
          <a:xfrm>
            <a:off x="959644" y="3088481"/>
            <a:ext cx="3993356"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기술의 영향</a:t>
            </a:r>
            <a:endParaRPr lang="en-US" sz="1463" dirty="0"/>
          </a:p>
        </p:txBody>
      </p:sp>
      <p:sp>
        <p:nvSpPr>
          <p:cNvPr id="50" name="Text 10"/>
          <p:cNvSpPr/>
          <p:nvPr/>
        </p:nvSpPr>
        <p:spPr>
          <a:xfrm>
            <a:off x="1037035" y="3459956"/>
            <a:ext cx="363735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대규모 고객 확보: 인터넷과 디지털 기술은 기업들이 낮은 비용으로 대규모 고객을 확보할 수 있게 함</a:t>
            </a:r>
            <a:endParaRPr lang="en-US" sz="975" dirty="0"/>
          </a:p>
        </p:txBody>
      </p:sp>
      <p:sp>
        <p:nvSpPr>
          <p:cNvPr id="51" name="Text 11"/>
          <p:cNvSpPr/>
          <p:nvPr/>
        </p:nvSpPr>
        <p:spPr>
          <a:xfrm>
            <a:off x="1037035" y="3924300"/>
            <a:ext cx="363735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글로벌 연계: 글로벌 공급망과 협력적 계약 구조를 활용한 비즈니스 모델의 등장</a:t>
            </a:r>
            <a:endParaRPr lang="en-US" sz="975" dirty="0"/>
          </a:p>
        </p:txBody>
      </p:sp>
      <p:sp>
        <p:nvSpPr>
          <p:cNvPr id="52" name="Text 12"/>
          <p:cNvSpPr/>
          <p:nvPr/>
        </p:nvSpPr>
        <p:spPr>
          <a:xfrm>
            <a:off x="1037035" y="4388644"/>
            <a:ext cx="363735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오프라인-온라인 통합: 브릭스 앤 클릭스 모델 등으로 오프라인과 온라인 채널의 결합이 증가</a:t>
            </a:r>
            <a:endParaRPr lang="en-US" sz="975" dirty="0"/>
          </a:p>
        </p:txBody>
      </p:sp>
      <p:sp>
        <p:nvSpPr>
          <p:cNvPr id="53" name="Text 13"/>
          <p:cNvSpPr/>
          <p:nvPr/>
        </p:nvSpPr>
        <p:spPr>
          <a:xfrm>
            <a:off x="1037035" y="4852988"/>
            <a:ext cx="363735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인공지능 통합: AI 기술의 발전으로 더 나은 고객 경험과 효율적인 운영이 가능해짐</a:t>
            </a:r>
            <a:endParaRPr lang="en-US" sz="975" dirty="0"/>
          </a:p>
        </p:txBody>
      </p:sp>
      <p:sp>
        <p:nvSpPr>
          <p:cNvPr id="54" name="Text 14"/>
          <p:cNvSpPr/>
          <p:nvPr/>
        </p:nvSpPr>
        <p:spPr>
          <a:xfrm>
            <a:off x="5510213" y="3088481"/>
            <a:ext cx="3993356"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최근 부상하는 트렌드</a:t>
            </a:r>
            <a:endParaRPr lang="en-US" sz="1463" dirty="0"/>
          </a:p>
        </p:txBody>
      </p:sp>
      <p:sp>
        <p:nvSpPr>
          <p:cNvPr id="55" name="Text 15"/>
          <p:cNvSpPr/>
          <p:nvPr/>
        </p:nvSpPr>
        <p:spPr>
          <a:xfrm>
            <a:off x="5572126" y="3583781"/>
            <a:ext cx="114359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플랫폼 기반 모델</a:t>
            </a:r>
            <a:endParaRPr lang="en-US" sz="975" dirty="0"/>
          </a:p>
        </p:txBody>
      </p:sp>
      <p:sp>
        <p:nvSpPr>
          <p:cNvPr id="56" name="Text 16"/>
          <p:cNvSpPr/>
          <p:nvPr/>
        </p:nvSpPr>
        <p:spPr>
          <a:xfrm>
            <a:off x="5355431" y="3831431"/>
            <a:ext cx="168711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중개자 제거 및 연결 역할을 하는 플랫폼으로, 아마존이 대표적 예</a:t>
            </a:r>
            <a:endParaRPr lang="en-US" sz="853" dirty="0"/>
          </a:p>
        </p:txBody>
      </p:sp>
      <p:sp>
        <p:nvSpPr>
          <p:cNvPr id="57" name="Text 17"/>
          <p:cNvSpPr/>
          <p:nvPr/>
        </p:nvSpPr>
        <p:spPr>
          <a:xfrm>
            <a:off x="7584282" y="3583781"/>
            <a:ext cx="1143591" cy="185738"/>
          </a:xfrm>
          <a:prstGeom prst="rect">
            <a:avLst/>
          </a:prstGeom>
          <a:noFill/>
          <a:ln/>
        </p:spPr>
        <p:txBody>
          <a:bodyPr wrap="square" lIns="0" tIns="0" rIns="0" bIns="0" rtlCol="0" anchor="t"/>
          <a:lstStyle/>
          <a:p>
            <a:pPr>
              <a:lnSpc>
                <a:spcPts val="1463"/>
              </a:lnSpc>
            </a:pPr>
            <a:r>
              <a:rPr lang="en-US" sz="975" b="1" dirty="0">
                <a:solidFill>
                  <a:srgbClr val="F97316"/>
                </a:solidFill>
                <a:latin typeface="ui-sans-serif" pitchFamily="34" charset="0"/>
                <a:ea typeface="ui-sans-serif" pitchFamily="34" charset="-122"/>
                <a:cs typeface="ui-sans-serif" pitchFamily="34" charset="-120"/>
              </a:rPr>
              <a:t>데이터 기반 모델</a:t>
            </a:r>
            <a:endParaRPr lang="en-US" sz="975" dirty="0"/>
          </a:p>
        </p:txBody>
      </p:sp>
      <p:sp>
        <p:nvSpPr>
          <p:cNvPr id="58" name="Text 18"/>
          <p:cNvSpPr/>
          <p:nvPr/>
        </p:nvSpPr>
        <p:spPr>
          <a:xfrm>
            <a:off x="7414022" y="3831431"/>
            <a:ext cx="168711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빅데이터와 AI를 활용한 데이터 주도형 비즈니스 모델의 등장</a:t>
            </a:r>
            <a:endParaRPr lang="en-US" sz="853" dirty="0"/>
          </a:p>
        </p:txBody>
      </p:sp>
      <p:sp>
        <p:nvSpPr>
          <p:cNvPr id="59" name="Text 19"/>
          <p:cNvSpPr/>
          <p:nvPr/>
        </p:nvSpPr>
        <p:spPr>
          <a:xfrm>
            <a:off x="5541169" y="4512469"/>
            <a:ext cx="794753" cy="185738"/>
          </a:xfrm>
          <a:prstGeom prst="rect">
            <a:avLst/>
          </a:prstGeom>
          <a:noFill/>
          <a:ln/>
        </p:spPr>
        <p:txBody>
          <a:bodyPr wrap="square" lIns="0" tIns="0" rIns="0" bIns="0" rtlCol="0" anchor="t"/>
          <a:lstStyle/>
          <a:p>
            <a:pPr>
              <a:lnSpc>
                <a:spcPts val="1463"/>
              </a:lnSpc>
            </a:pPr>
            <a:r>
              <a:rPr lang="en-US" sz="975" b="1" dirty="0">
                <a:solidFill>
                  <a:srgbClr val="7E22CE"/>
                </a:solidFill>
                <a:latin typeface="ui-sans-serif" pitchFamily="34" charset="0"/>
                <a:ea typeface="ui-sans-serif" pitchFamily="34" charset="-122"/>
                <a:cs typeface="ui-sans-serif" pitchFamily="34" charset="-120"/>
              </a:rPr>
              <a:t>정액제 모델</a:t>
            </a:r>
            <a:endParaRPr lang="en-US" sz="975" dirty="0"/>
          </a:p>
        </p:txBody>
      </p:sp>
      <p:sp>
        <p:nvSpPr>
          <p:cNvPr id="60" name="Text 20"/>
          <p:cNvSpPr/>
          <p:nvPr/>
        </p:nvSpPr>
        <p:spPr>
          <a:xfrm>
            <a:off x="5355431" y="4760119"/>
            <a:ext cx="1687116"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소비자에게 제품이나 서비스에 대해 정기적으로 비용을 지불하는 모델의 확산</a:t>
            </a:r>
            <a:endParaRPr lang="en-US" sz="853" dirty="0"/>
          </a:p>
        </p:txBody>
      </p:sp>
      <p:sp>
        <p:nvSpPr>
          <p:cNvPr id="61" name="Text 21"/>
          <p:cNvSpPr/>
          <p:nvPr/>
        </p:nvSpPr>
        <p:spPr>
          <a:xfrm>
            <a:off x="7568804" y="4512469"/>
            <a:ext cx="1143591" cy="185738"/>
          </a:xfrm>
          <a:prstGeom prst="rect">
            <a:avLst/>
          </a:prstGeom>
          <a:noFill/>
          <a:ln/>
        </p:spPr>
        <p:txBody>
          <a:bodyPr wrap="square" lIns="0" tIns="0" rIns="0" bIns="0" rtlCol="0" anchor="t"/>
          <a:lstStyle/>
          <a:p>
            <a:pPr>
              <a:lnSpc>
                <a:spcPts val="1463"/>
              </a:lnSpc>
            </a:pPr>
            <a:r>
              <a:rPr lang="en-US" sz="975" b="1" dirty="0">
                <a:solidFill>
                  <a:srgbClr val="22C55E"/>
                </a:solidFill>
                <a:latin typeface="ui-sans-serif" pitchFamily="34" charset="0"/>
                <a:ea typeface="ui-sans-serif" pitchFamily="34" charset="-122"/>
                <a:cs typeface="ui-sans-serif" pitchFamily="34" charset="-120"/>
              </a:rPr>
              <a:t>모바일 우선 모델</a:t>
            </a:r>
            <a:endParaRPr lang="en-US" sz="975" dirty="0"/>
          </a:p>
        </p:txBody>
      </p:sp>
      <p:sp>
        <p:nvSpPr>
          <p:cNvPr id="62" name="Text 22"/>
          <p:cNvSpPr/>
          <p:nvPr/>
        </p:nvSpPr>
        <p:spPr>
          <a:xfrm>
            <a:off x="7414022" y="4760119"/>
            <a:ext cx="168711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모바일 기술을 중심으로 한 서비스 제공 및 소비 패턴의 변화</a:t>
            </a:r>
            <a:endParaRPr lang="en-US" sz="853" dirty="0"/>
          </a:p>
        </p:txBody>
      </p:sp>
      <p:sp>
        <p:nvSpPr>
          <p:cNvPr id="63" name="Text 23"/>
          <p:cNvSpPr/>
          <p:nvPr/>
        </p:nvSpPr>
        <p:spPr>
          <a:xfrm>
            <a:off x="371475" y="5967413"/>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81037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570428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540669"/>
            <a:ext cx="3318486" cy="2166938"/>
          </a:xfrm>
          <a:prstGeom prst="rect">
            <a:avLst/>
          </a:prstGeom>
        </p:spPr>
      </p:pic>
      <p:pic>
        <p:nvPicPr>
          <p:cNvPr id="7" name="Image 5" descr="preencoded.png"/>
          <p:cNvPicPr>
            <a:picLocks noChangeAspect="1"/>
          </p:cNvPicPr>
          <p:nvPr/>
        </p:nvPicPr>
        <p:blipFill>
          <a:blip r:embed="rId8"/>
          <a:stretch>
            <a:fillRect/>
          </a:stretch>
        </p:blipFill>
        <p:spPr>
          <a:xfrm>
            <a:off x="681037" y="1757362"/>
            <a:ext cx="185738" cy="185738"/>
          </a:xfrm>
          <a:prstGeom prst="rect">
            <a:avLst/>
          </a:prstGeom>
        </p:spPr>
      </p:pic>
      <p:pic>
        <p:nvPicPr>
          <p:cNvPr id="8" name="Image 6" descr="preencoded.png"/>
          <p:cNvPicPr>
            <a:picLocks noChangeAspect="1"/>
          </p:cNvPicPr>
          <p:nvPr/>
        </p:nvPicPr>
        <p:blipFill>
          <a:blip r:embed="rId9"/>
          <a:stretch>
            <a:fillRect/>
          </a:stretch>
        </p:blipFill>
        <p:spPr>
          <a:xfrm>
            <a:off x="495179" y="3784997"/>
            <a:ext cx="3318486" cy="2275284"/>
          </a:xfrm>
          <a:prstGeom prst="rect">
            <a:avLst/>
          </a:prstGeom>
        </p:spPr>
      </p:pic>
      <p:pic>
        <p:nvPicPr>
          <p:cNvPr id="9" name="Image 7" descr="preencoded.png"/>
          <p:cNvPicPr>
            <a:picLocks noChangeAspect="1"/>
          </p:cNvPicPr>
          <p:nvPr/>
        </p:nvPicPr>
        <p:blipFill>
          <a:blip r:embed="rId10"/>
          <a:stretch>
            <a:fillRect/>
          </a:stretch>
        </p:blipFill>
        <p:spPr>
          <a:xfrm>
            <a:off x="649960" y="3893344"/>
            <a:ext cx="185738" cy="185738"/>
          </a:xfrm>
          <a:prstGeom prst="rect">
            <a:avLst/>
          </a:prstGeom>
        </p:spPr>
      </p:pic>
      <p:pic>
        <p:nvPicPr>
          <p:cNvPr id="10" name="Image 8" descr="preencoded.png"/>
          <p:cNvPicPr>
            <a:picLocks noChangeAspect="1"/>
          </p:cNvPicPr>
          <p:nvPr/>
        </p:nvPicPr>
        <p:blipFill>
          <a:blip r:embed="rId11"/>
          <a:stretch>
            <a:fillRect/>
          </a:stretch>
        </p:blipFill>
        <p:spPr>
          <a:xfrm>
            <a:off x="4309086" y="1540669"/>
            <a:ext cx="5101493" cy="2275284"/>
          </a:xfrm>
          <a:prstGeom prst="rect">
            <a:avLst/>
          </a:prstGeom>
        </p:spPr>
      </p:pic>
      <p:pic>
        <p:nvPicPr>
          <p:cNvPr id="11" name="Image 9" descr="preencoded.png"/>
          <p:cNvPicPr>
            <a:picLocks noChangeAspect="1"/>
          </p:cNvPicPr>
          <p:nvPr/>
        </p:nvPicPr>
        <p:blipFill>
          <a:blip r:embed="rId12"/>
          <a:stretch>
            <a:fillRect/>
          </a:stretch>
        </p:blipFill>
        <p:spPr>
          <a:xfrm>
            <a:off x="4463868" y="1726406"/>
            <a:ext cx="177998" cy="154781"/>
          </a:xfrm>
          <a:prstGeom prst="rect">
            <a:avLst/>
          </a:prstGeom>
        </p:spPr>
      </p:pic>
      <p:pic>
        <p:nvPicPr>
          <p:cNvPr id="12" name="Image 10" descr="preencoded.png"/>
          <p:cNvPicPr>
            <a:picLocks noChangeAspect="1"/>
          </p:cNvPicPr>
          <p:nvPr/>
        </p:nvPicPr>
        <p:blipFill>
          <a:blip r:embed="rId13"/>
          <a:stretch>
            <a:fillRect/>
          </a:stretch>
        </p:blipFill>
        <p:spPr>
          <a:xfrm>
            <a:off x="4463867" y="2005013"/>
            <a:ext cx="933524" cy="214759"/>
          </a:xfrm>
          <a:prstGeom prst="rect">
            <a:avLst/>
          </a:prstGeom>
        </p:spPr>
      </p:pic>
      <p:pic>
        <p:nvPicPr>
          <p:cNvPr id="13" name="Image 11" descr="preencoded.png"/>
          <p:cNvPicPr>
            <a:picLocks noChangeAspect="1"/>
          </p:cNvPicPr>
          <p:nvPr/>
        </p:nvPicPr>
        <p:blipFill>
          <a:blip r:embed="rId14"/>
          <a:stretch>
            <a:fillRect/>
          </a:stretch>
        </p:blipFill>
        <p:spPr>
          <a:xfrm>
            <a:off x="5428347" y="2005013"/>
            <a:ext cx="1898247" cy="245715"/>
          </a:xfrm>
          <a:prstGeom prst="rect">
            <a:avLst/>
          </a:prstGeom>
        </p:spPr>
      </p:pic>
      <p:pic>
        <p:nvPicPr>
          <p:cNvPr id="14" name="Image 12" descr="preencoded.png"/>
          <p:cNvPicPr>
            <a:picLocks noChangeAspect="1"/>
          </p:cNvPicPr>
          <p:nvPr/>
        </p:nvPicPr>
        <p:blipFill>
          <a:blip r:embed="rId13"/>
          <a:stretch>
            <a:fillRect/>
          </a:stretch>
        </p:blipFill>
        <p:spPr>
          <a:xfrm>
            <a:off x="7357551" y="2005013"/>
            <a:ext cx="933645" cy="245715"/>
          </a:xfrm>
          <a:prstGeom prst="rect">
            <a:avLst/>
          </a:prstGeom>
        </p:spPr>
      </p:pic>
      <p:pic>
        <p:nvPicPr>
          <p:cNvPr id="15" name="Image 13" descr="preencoded.png"/>
          <p:cNvPicPr>
            <a:picLocks noChangeAspect="1"/>
          </p:cNvPicPr>
          <p:nvPr/>
        </p:nvPicPr>
        <p:blipFill>
          <a:blip r:embed="rId15"/>
          <a:stretch>
            <a:fillRect/>
          </a:stretch>
        </p:blipFill>
        <p:spPr>
          <a:xfrm>
            <a:off x="8322153" y="1848941"/>
            <a:ext cx="933524" cy="506909"/>
          </a:xfrm>
          <a:prstGeom prst="rect">
            <a:avLst/>
          </a:prstGeom>
        </p:spPr>
      </p:pic>
      <p:pic>
        <p:nvPicPr>
          <p:cNvPr id="16" name="Image 14" descr="preencoded.png"/>
          <p:cNvPicPr>
            <a:picLocks noChangeAspect="1"/>
          </p:cNvPicPr>
          <p:nvPr/>
        </p:nvPicPr>
        <p:blipFill>
          <a:blip r:embed="rId16"/>
          <a:stretch>
            <a:fillRect/>
          </a:stretch>
        </p:blipFill>
        <p:spPr>
          <a:xfrm>
            <a:off x="8719263" y="1955353"/>
            <a:ext cx="139303" cy="108347"/>
          </a:xfrm>
          <a:prstGeom prst="rect">
            <a:avLst/>
          </a:prstGeom>
        </p:spPr>
      </p:pic>
      <p:pic>
        <p:nvPicPr>
          <p:cNvPr id="17" name="Image 15" descr="preencoded.png"/>
          <p:cNvPicPr>
            <a:picLocks noChangeAspect="1"/>
          </p:cNvPicPr>
          <p:nvPr/>
        </p:nvPicPr>
        <p:blipFill>
          <a:blip r:embed="rId17"/>
          <a:stretch>
            <a:fillRect/>
          </a:stretch>
        </p:blipFill>
        <p:spPr>
          <a:xfrm>
            <a:off x="4463867" y="2296518"/>
            <a:ext cx="1898126" cy="506909"/>
          </a:xfrm>
          <a:prstGeom prst="rect">
            <a:avLst/>
          </a:prstGeom>
        </p:spPr>
      </p:pic>
      <p:pic>
        <p:nvPicPr>
          <p:cNvPr id="18" name="Image 16" descr="preencoded.png"/>
          <p:cNvPicPr>
            <a:picLocks noChangeAspect="1"/>
          </p:cNvPicPr>
          <p:nvPr/>
        </p:nvPicPr>
        <p:blipFill>
          <a:blip r:embed="rId18"/>
          <a:stretch>
            <a:fillRect/>
          </a:stretch>
        </p:blipFill>
        <p:spPr>
          <a:xfrm>
            <a:off x="5358696" y="2402929"/>
            <a:ext cx="108347" cy="108347"/>
          </a:xfrm>
          <a:prstGeom prst="rect">
            <a:avLst/>
          </a:prstGeom>
        </p:spPr>
      </p:pic>
      <p:pic>
        <p:nvPicPr>
          <p:cNvPr id="19" name="Image 17" descr="preencoded.png"/>
          <p:cNvPicPr>
            <a:picLocks noChangeAspect="1"/>
          </p:cNvPicPr>
          <p:nvPr/>
        </p:nvPicPr>
        <p:blipFill>
          <a:blip r:embed="rId19"/>
          <a:stretch>
            <a:fillRect/>
          </a:stretch>
        </p:blipFill>
        <p:spPr>
          <a:xfrm>
            <a:off x="6392949" y="2296518"/>
            <a:ext cx="933645" cy="506909"/>
          </a:xfrm>
          <a:prstGeom prst="rect">
            <a:avLst/>
          </a:prstGeom>
        </p:spPr>
      </p:pic>
      <p:pic>
        <p:nvPicPr>
          <p:cNvPr id="20" name="Image 18" descr="preencoded.png"/>
          <p:cNvPicPr>
            <a:picLocks noChangeAspect="1"/>
          </p:cNvPicPr>
          <p:nvPr/>
        </p:nvPicPr>
        <p:blipFill>
          <a:blip r:embed="rId20"/>
          <a:stretch>
            <a:fillRect/>
          </a:stretch>
        </p:blipFill>
        <p:spPr>
          <a:xfrm>
            <a:off x="6805538" y="2402929"/>
            <a:ext cx="108347" cy="108347"/>
          </a:xfrm>
          <a:prstGeom prst="rect">
            <a:avLst/>
          </a:prstGeom>
        </p:spPr>
      </p:pic>
      <p:pic>
        <p:nvPicPr>
          <p:cNvPr id="21" name="Image 19" descr="preencoded.png"/>
          <p:cNvPicPr>
            <a:picLocks noChangeAspect="1"/>
          </p:cNvPicPr>
          <p:nvPr/>
        </p:nvPicPr>
        <p:blipFill>
          <a:blip r:embed="rId21"/>
          <a:stretch>
            <a:fillRect/>
          </a:stretch>
        </p:blipFill>
        <p:spPr>
          <a:xfrm>
            <a:off x="7357551" y="2296518"/>
            <a:ext cx="933645" cy="506909"/>
          </a:xfrm>
          <a:prstGeom prst="rect">
            <a:avLst/>
          </a:prstGeom>
        </p:spPr>
      </p:pic>
      <p:pic>
        <p:nvPicPr>
          <p:cNvPr id="22" name="Image 20" descr="preencoded.png"/>
          <p:cNvPicPr>
            <a:picLocks noChangeAspect="1"/>
          </p:cNvPicPr>
          <p:nvPr/>
        </p:nvPicPr>
        <p:blipFill>
          <a:blip r:embed="rId22"/>
          <a:stretch>
            <a:fillRect/>
          </a:stretch>
        </p:blipFill>
        <p:spPr>
          <a:xfrm>
            <a:off x="7754662" y="2402929"/>
            <a:ext cx="139303" cy="108347"/>
          </a:xfrm>
          <a:prstGeom prst="rect">
            <a:avLst/>
          </a:prstGeom>
        </p:spPr>
      </p:pic>
      <p:pic>
        <p:nvPicPr>
          <p:cNvPr id="23" name="Image 21" descr="preencoded.png"/>
          <p:cNvPicPr>
            <a:picLocks noChangeAspect="1"/>
          </p:cNvPicPr>
          <p:nvPr/>
        </p:nvPicPr>
        <p:blipFill>
          <a:blip r:embed="rId23"/>
          <a:stretch>
            <a:fillRect/>
          </a:stretch>
        </p:blipFill>
        <p:spPr>
          <a:xfrm>
            <a:off x="4463867" y="2834382"/>
            <a:ext cx="1898126" cy="506909"/>
          </a:xfrm>
          <a:prstGeom prst="rect">
            <a:avLst/>
          </a:prstGeom>
        </p:spPr>
      </p:pic>
      <p:pic>
        <p:nvPicPr>
          <p:cNvPr id="24" name="Image 22" descr="preencoded.png"/>
          <p:cNvPicPr>
            <a:picLocks noChangeAspect="1"/>
          </p:cNvPicPr>
          <p:nvPr/>
        </p:nvPicPr>
        <p:blipFill>
          <a:blip r:embed="rId24"/>
          <a:stretch>
            <a:fillRect/>
          </a:stretch>
        </p:blipFill>
        <p:spPr>
          <a:xfrm>
            <a:off x="5358696" y="2940795"/>
            <a:ext cx="108347" cy="108347"/>
          </a:xfrm>
          <a:prstGeom prst="rect">
            <a:avLst/>
          </a:prstGeom>
        </p:spPr>
      </p:pic>
      <p:pic>
        <p:nvPicPr>
          <p:cNvPr id="25" name="Image 23" descr="preencoded.png"/>
          <p:cNvPicPr>
            <a:picLocks noChangeAspect="1"/>
          </p:cNvPicPr>
          <p:nvPr/>
        </p:nvPicPr>
        <p:blipFill>
          <a:blip r:embed="rId25"/>
          <a:stretch>
            <a:fillRect/>
          </a:stretch>
        </p:blipFill>
        <p:spPr>
          <a:xfrm>
            <a:off x="6392949" y="2834382"/>
            <a:ext cx="933645" cy="506909"/>
          </a:xfrm>
          <a:prstGeom prst="rect">
            <a:avLst/>
          </a:prstGeom>
        </p:spPr>
      </p:pic>
      <p:pic>
        <p:nvPicPr>
          <p:cNvPr id="26" name="Image 24" descr="preencoded.png"/>
          <p:cNvPicPr>
            <a:picLocks noChangeAspect="1"/>
          </p:cNvPicPr>
          <p:nvPr/>
        </p:nvPicPr>
        <p:blipFill>
          <a:blip r:embed="rId26"/>
          <a:stretch>
            <a:fillRect/>
          </a:stretch>
        </p:blipFill>
        <p:spPr>
          <a:xfrm>
            <a:off x="6790060" y="2940795"/>
            <a:ext cx="139303" cy="108347"/>
          </a:xfrm>
          <a:prstGeom prst="rect">
            <a:avLst/>
          </a:prstGeom>
        </p:spPr>
      </p:pic>
      <p:pic>
        <p:nvPicPr>
          <p:cNvPr id="27" name="Image 25" descr="preencoded.png"/>
          <p:cNvPicPr>
            <a:picLocks noChangeAspect="1"/>
          </p:cNvPicPr>
          <p:nvPr/>
        </p:nvPicPr>
        <p:blipFill>
          <a:blip r:embed="rId27"/>
          <a:stretch>
            <a:fillRect/>
          </a:stretch>
        </p:blipFill>
        <p:spPr>
          <a:xfrm>
            <a:off x="7357551" y="2834382"/>
            <a:ext cx="933645" cy="506909"/>
          </a:xfrm>
          <a:prstGeom prst="rect">
            <a:avLst/>
          </a:prstGeom>
        </p:spPr>
      </p:pic>
      <p:pic>
        <p:nvPicPr>
          <p:cNvPr id="28" name="Image 26" descr="preencoded.png"/>
          <p:cNvPicPr>
            <a:picLocks noChangeAspect="1"/>
          </p:cNvPicPr>
          <p:nvPr/>
        </p:nvPicPr>
        <p:blipFill>
          <a:blip r:embed="rId28"/>
          <a:stretch>
            <a:fillRect/>
          </a:stretch>
        </p:blipFill>
        <p:spPr>
          <a:xfrm>
            <a:off x="4463867" y="3372247"/>
            <a:ext cx="1898126" cy="367606"/>
          </a:xfrm>
          <a:prstGeom prst="rect">
            <a:avLst/>
          </a:prstGeom>
        </p:spPr>
      </p:pic>
      <p:pic>
        <p:nvPicPr>
          <p:cNvPr id="29" name="Image 27" descr="preencoded.png"/>
          <p:cNvPicPr>
            <a:picLocks noChangeAspect="1"/>
          </p:cNvPicPr>
          <p:nvPr/>
        </p:nvPicPr>
        <p:blipFill>
          <a:blip r:embed="rId29"/>
          <a:stretch>
            <a:fillRect/>
          </a:stretch>
        </p:blipFill>
        <p:spPr>
          <a:xfrm>
            <a:off x="6392949" y="3372247"/>
            <a:ext cx="933645" cy="367606"/>
          </a:xfrm>
          <a:prstGeom prst="rect">
            <a:avLst/>
          </a:prstGeom>
        </p:spPr>
      </p:pic>
      <p:pic>
        <p:nvPicPr>
          <p:cNvPr id="30" name="Image 28" descr="preencoded.png"/>
          <p:cNvPicPr>
            <a:picLocks noChangeAspect="1"/>
          </p:cNvPicPr>
          <p:nvPr/>
        </p:nvPicPr>
        <p:blipFill>
          <a:blip r:embed="rId30"/>
          <a:stretch>
            <a:fillRect/>
          </a:stretch>
        </p:blipFill>
        <p:spPr>
          <a:xfrm>
            <a:off x="4309085" y="4295775"/>
            <a:ext cx="2473356" cy="1733550"/>
          </a:xfrm>
          <a:prstGeom prst="rect">
            <a:avLst/>
          </a:prstGeom>
        </p:spPr>
      </p:pic>
      <p:pic>
        <p:nvPicPr>
          <p:cNvPr id="31" name="Image 29" descr="preencoded.png"/>
          <p:cNvPicPr>
            <a:picLocks noChangeAspect="1"/>
          </p:cNvPicPr>
          <p:nvPr/>
        </p:nvPicPr>
        <p:blipFill>
          <a:blip r:embed="rId31"/>
          <a:stretch>
            <a:fillRect/>
          </a:stretch>
        </p:blipFill>
        <p:spPr>
          <a:xfrm>
            <a:off x="4432911" y="4450556"/>
            <a:ext cx="123825" cy="123825"/>
          </a:xfrm>
          <a:prstGeom prst="rect">
            <a:avLst/>
          </a:prstGeom>
        </p:spPr>
      </p:pic>
      <p:pic>
        <p:nvPicPr>
          <p:cNvPr id="32" name="Image 30" descr="preencoded.png"/>
          <p:cNvPicPr>
            <a:picLocks noChangeAspect="1"/>
          </p:cNvPicPr>
          <p:nvPr/>
        </p:nvPicPr>
        <p:blipFill>
          <a:blip r:embed="rId32"/>
          <a:stretch>
            <a:fillRect/>
          </a:stretch>
        </p:blipFill>
        <p:spPr>
          <a:xfrm>
            <a:off x="4432911" y="4698206"/>
            <a:ext cx="123825" cy="123825"/>
          </a:xfrm>
          <a:prstGeom prst="rect">
            <a:avLst/>
          </a:prstGeom>
        </p:spPr>
      </p:pic>
      <p:pic>
        <p:nvPicPr>
          <p:cNvPr id="33" name="Image 31" descr="preencoded.png"/>
          <p:cNvPicPr>
            <a:picLocks noChangeAspect="1"/>
          </p:cNvPicPr>
          <p:nvPr/>
        </p:nvPicPr>
        <p:blipFill>
          <a:blip r:embed="rId32"/>
          <a:stretch>
            <a:fillRect/>
          </a:stretch>
        </p:blipFill>
        <p:spPr>
          <a:xfrm>
            <a:off x="4432911" y="5131594"/>
            <a:ext cx="123825" cy="123825"/>
          </a:xfrm>
          <a:prstGeom prst="rect">
            <a:avLst/>
          </a:prstGeom>
        </p:spPr>
      </p:pic>
      <p:pic>
        <p:nvPicPr>
          <p:cNvPr id="34" name="Image 32" descr="preencoded.png"/>
          <p:cNvPicPr>
            <a:picLocks noChangeAspect="1"/>
          </p:cNvPicPr>
          <p:nvPr/>
        </p:nvPicPr>
        <p:blipFill>
          <a:blip r:embed="rId32"/>
          <a:stretch>
            <a:fillRect/>
          </a:stretch>
        </p:blipFill>
        <p:spPr>
          <a:xfrm>
            <a:off x="4432911" y="5564981"/>
            <a:ext cx="123825" cy="123825"/>
          </a:xfrm>
          <a:prstGeom prst="rect">
            <a:avLst/>
          </a:prstGeom>
        </p:spPr>
      </p:pic>
      <p:pic>
        <p:nvPicPr>
          <p:cNvPr id="35" name="Image 33" descr="preencoded.png"/>
          <p:cNvPicPr>
            <a:picLocks noChangeAspect="1"/>
          </p:cNvPicPr>
          <p:nvPr/>
        </p:nvPicPr>
        <p:blipFill>
          <a:blip r:embed="rId33"/>
          <a:stretch>
            <a:fillRect/>
          </a:stretch>
        </p:blipFill>
        <p:spPr>
          <a:xfrm>
            <a:off x="6937223" y="4295775"/>
            <a:ext cx="2473356" cy="1733550"/>
          </a:xfrm>
          <a:prstGeom prst="rect">
            <a:avLst/>
          </a:prstGeom>
        </p:spPr>
      </p:pic>
      <p:pic>
        <p:nvPicPr>
          <p:cNvPr id="36" name="Image 34" descr="preencoded.png"/>
          <p:cNvPicPr>
            <a:picLocks noChangeAspect="1"/>
          </p:cNvPicPr>
          <p:nvPr/>
        </p:nvPicPr>
        <p:blipFill>
          <a:blip r:embed="rId34"/>
          <a:stretch>
            <a:fillRect/>
          </a:stretch>
        </p:blipFill>
        <p:spPr>
          <a:xfrm>
            <a:off x="7061048" y="4450556"/>
            <a:ext cx="92869" cy="123825"/>
          </a:xfrm>
          <a:prstGeom prst="rect">
            <a:avLst/>
          </a:prstGeom>
        </p:spPr>
      </p:pic>
      <p:pic>
        <p:nvPicPr>
          <p:cNvPr id="37" name="Image 35" descr="preencoded.png"/>
          <p:cNvPicPr>
            <a:picLocks noChangeAspect="1"/>
          </p:cNvPicPr>
          <p:nvPr/>
        </p:nvPicPr>
        <p:blipFill>
          <a:blip r:embed="rId32"/>
          <a:stretch>
            <a:fillRect/>
          </a:stretch>
        </p:blipFill>
        <p:spPr>
          <a:xfrm>
            <a:off x="7061048" y="4698206"/>
            <a:ext cx="123825" cy="123825"/>
          </a:xfrm>
          <a:prstGeom prst="rect">
            <a:avLst/>
          </a:prstGeom>
        </p:spPr>
      </p:pic>
      <p:pic>
        <p:nvPicPr>
          <p:cNvPr id="38" name="Image 36" descr="preencoded.png"/>
          <p:cNvPicPr>
            <a:picLocks noChangeAspect="1"/>
          </p:cNvPicPr>
          <p:nvPr/>
        </p:nvPicPr>
        <p:blipFill>
          <a:blip r:embed="rId32"/>
          <a:stretch>
            <a:fillRect/>
          </a:stretch>
        </p:blipFill>
        <p:spPr>
          <a:xfrm>
            <a:off x="7061048" y="5131594"/>
            <a:ext cx="123825" cy="123825"/>
          </a:xfrm>
          <a:prstGeom prst="rect">
            <a:avLst/>
          </a:prstGeom>
        </p:spPr>
      </p:pic>
      <p:pic>
        <p:nvPicPr>
          <p:cNvPr id="39" name="Image 37" descr="preencoded.png"/>
          <p:cNvPicPr>
            <a:picLocks noChangeAspect="1"/>
          </p:cNvPicPr>
          <p:nvPr/>
        </p:nvPicPr>
        <p:blipFill>
          <a:blip r:embed="rId32"/>
          <a:stretch>
            <a:fillRect/>
          </a:stretch>
        </p:blipFill>
        <p:spPr>
          <a:xfrm>
            <a:off x="7061048" y="5379244"/>
            <a:ext cx="123825" cy="123825"/>
          </a:xfrm>
          <a:prstGeom prst="rect">
            <a:avLst/>
          </a:prstGeom>
        </p:spPr>
      </p:pic>
      <p:pic>
        <p:nvPicPr>
          <p:cNvPr id="40" name="Image 38" descr="preencoded.png"/>
          <p:cNvPicPr>
            <a:picLocks noChangeAspect="1"/>
          </p:cNvPicPr>
          <p:nvPr/>
        </p:nvPicPr>
        <p:blipFill>
          <a:blip r:embed="rId35"/>
          <a:stretch>
            <a:fillRect/>
          </a:stretch>
        </p:blipFill>
        <p:spPr>
          <a:xfrm>
            <a:off x="0" y="7755731"/>
            <a:ext cx="9906000" cy="340519"/>
          </a:xfrm>
          <a:prstGeom prst="rect">
            <a:avLst/>
          </a:prstGeom>
        </p:spPr>
      </p:pic>
      <p:sp>
        <p:nvSpPr>
          <p:cNvPr id="41"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비즈니스 모델 캔버스 소개</a:t>
            </a:r>
            <a:endParaRPr lang="en-US" sz="1828" dirty="0"/>
          </a:p>
        </p:txBody>
      </p:sp>
      <p:sp>
        <p:nvSpPr>
          <p:cNvPr id="42" name="Text 1"/>
          <p:cNvSpPr/>
          <p:nvPr/>
        </p:nvSpPr>
        <p:spPr>
          <a:xfrm>
            <a:off x="959644" y="1726406"/>
            <a:ext cx="2947011"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란 무엇인가?</a:t>
            </a:r>
            <a:endParaRPr lang="en-US" sz="1463" dirty="0"/>
          </a:p>
        </p:txBody>
      </p:sp>
      <p:sp>
        <p:nvSpPr>
          <p:cNvPr id="43" name="Text 2"/>
          <p:cNvSpPr/>
          <p:nvPr/>
        </p:nvSpPr>
        <p:spPr>
          <a:xfrm>
            <a:off x="681037" y="2097881"/>
            <a:ext cx="2947011"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 캔버스(Business Model Canvas, BMC)는 새로운 비즈니스 모델을 개발하거나 기존 모델을 체계적으로 문서화하기 위해 고안된 전략적 관리 도구입니다.</a:t>
            </a:r>
            <a:endParaRPr lang="en-US" sz="975" dirty="0"/>
          </a:p>
        </p:txBody>
      </p:sp>
      <p:sp>
        <p:nvSpPr>
          <p:cNvPr id="44" name="Text 3"/>
          <p:cNvSpPr/>
          <p:nvPr/>
        </p:nvSpPr>
        <p:spPr>
          <a:xfrm>
            <a:off x="681037" y="2964656"/>
            <a:ext cx="2947011" cy="557213"/>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이 도구는 기업의 가치 제안, 인프라, 고객, 재무 구조를 시각화된 표 형태로 제시하여 활동 간의 균형과 잠재적인 트레이드오프를 파악하는 데 도움을 줍니다.</a:t>
            </a:r>
            <a:endParaRPr lang="en-US" sz="975" dirty="0"/>
          </a:p>
        </p:txBody>
      </p:sp>
      <p:sp>
        <p:nvSpPr>
          <p:cNvPr id="45" name="Text 4"/>
          <p:cNvSpPr/>
          <p:nvPr/>
        </p:nvSpPr>
        <p:spPr>
          <a:xfrm>
            <a:off x="928566" y="3862388"/>
            <a:ext cx="2947011"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작성 방법</a:t>
            </a:r>
            <a:endParaRPr lang="en-US" sz="1463" dirty="0"/>
          </a:p>
        </p:txBody>
      </p:sp>
      <p:sp>
        <p:nvSpPr>
          <p:cNvPr id="46" name="Text 5"/>
          <p:cNvSpPr/>
          <p:nvPr/>
        </p:nvSpPr>
        <p:spPr>
          <a:xfrm>
            <a:off x="649960" y="4233862"/>
            <a:ext cx="2947011"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BM 캔버스는 팀이 한 장의 캔버스를 둘러싸고 의견을 나누며 작성하는 것이 효율적입니다. 일반적인 작성 순서:</a:t>
            </a:r>
            <a:endParaRPr lang="en-US" sz="975" dirty="0"/>
          </a:p>
        </p:txBody>
      </p:sp>
      <p:sp>
        <p:nvSpPr>
          <p:cNvPr id="47" name="Text 6"/>
          <p:cNvSpPr/>
          <p:nvPr/>
        </p:nvSpPr>
        <p:spPr>
          <a:xfrm>
            <a:off x="649960" y="488394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고객 세그먼트 정의</a:t>
            </a:r>
            <a:endParaRPr lang="en-US" sz="975" dirty="0"/>
          </a:p>
        </p:txBody>
      </p:sp>
      <p:sp>
        <p:nvSpPr>
          <p:cNvPr id="48" name="Text 7"/>
          <p:cNvSpPr/>
          <p:nvPr/>
        </p:nvSpPr>
        <p:spPr>
          <a:xfrm>
            <a:off x="649960" y="513159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가치 제안 도출</a:t>
            </a:r>
            <a:endParaRPr lang="en-US" sz="975" dirty="0"/>
          </a:p>
        </p:txBody>
      </p:sp>
      <p:sp>
        <p:nvSpPr>
          <p:cNvPr id="49" name="Text 8"/>
          <p:cNvSpPr/>
          <p:nvPr/>
        </p:nvSpPr>
        <p:spPr>
          <a:xfrm>
            <a:off x="649960" y="537924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채널 및 고객 관계 설계</a:t>
            </a:r>
            <a:endParaRPr lang="en-US" sz="975" dirty="0"/>
          </a:p>
        </p:txBody>
      </p:sp>
      <p:sp>
        <p:nvSpPr>
          <p:cNvPr id="50" name="Text 9"/>
          <p:cNvSpPr/>
          <p:nvPr/>
        </p:nvSpPr>
        <p:spPr>
          <a:xfrm>
            <a:off x="649960" y="562689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수익 흐름과 비용 구조 분석</a:t>
            </a:r>
            <a:endParaRPr lang="en-US" sz="975" dirty="0"/>
          </a:p>
        </p:txBody>
      </p:sp>
      <p:sp>
        <p:nvSpPr>
          <p:cNvPr id="51" name="Text 10"/>
          <p:cNvSpPr/>
          <p:nvPr/>
        </p:nvSpPr>
        <p:spPr>
          <a:xfrm>
            <a:off x="649960" y="5874544"/>
            <a:ext cx="294701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핵심 활동·자원·파트너 정의</a:t>
            </a:r>
            <a:endParaRPr lang="en-US" sz="975" dirty="0"/>
          </a:p>
        </p:txBody>
      </p:sp>
      <p:sp>
        <p:nvSpPr>
          <p:cNvPr id="53" name="Text 12"/>
          <p:cNvSpPr/>
          <p:nvPr/>
        </p:nvSpPr>
        <p:spPr>
          <a:xfrm>
            <a:off x="4734734" y="1695450"/>
            <a:ext cx="4791931" cy="216694"/>
          </a:xfrm>
          <a:prstGeom prst="rect">
            <a:avLst/>
          </a:prstGeom>
          <a:noFill/>
          <a:ln/>
        </p:spPr>
        <p:txBody>
          <a:bodyPr wrap="square" lIns="0" tIns="0" rIns="0" bIns="0" rtlCol="0" anchor="t"/>
          <a:lstStyle/>
          <a:p>
            <a:pPr>
              <a:lnSpc>
                <a:spcPts val="1706"/>
              </a:lnSpc>
            </a:pPr>
            <a:r>
              <a:rPr lang="en-US" sz="1219" b="1" dirty="0">
                <a:solidFill>
                  <a:srgbClr val="7E22CE"/>
                </a:solidFill>
                <a:latin typeface="ui-sans-serif" pitchFamily="34" charset="0"/>
                <a:ea typeface="ui-sans-serif" pitchFamily="34" charset="-122"/>
                <a:cs typeface="ui-sans-serif" pitchFamily="34" charset="-120"/>
              </a:rPr>
              <a:t>비즈니스 모델 캔버스 구조</a:t>
            </a:r>
            <a:endParaRPr lang="en-US" sz="1219" dirty="0"/>
          </a:p>
        </p:txBody>
      </p:sp>
      <p:sp>
        <p:nvSpPr>
          <p:cNvPr id="54" name="Text 13"/>
          <p:cNvSpPr/>
          <p:nvPr/>
        </p:nvSpPr>
        <p:spPr>
          <a:xfrm>
            <a:off x="4463867" y="2005013"/>
            <a:ext cx="933524" cy="400497"/>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키 파트너</a:t>
            </a:r>
            <a:endParaRPr lang="en-US" sz="853" dirty="0"/>
          </a:p>
        </p:txBody>
      </p:sp>
      <p:sp>
        <p:nvSpPr>
          <p:cNvPr id="55" name="Text 14"/>
          <p:cNvSpPr/>
          <p:nvPr/>
        </p:nvSpPr>
        <p:spPr>
          <a:xfrm>
            <a:off x="5428347" y="2005013"/>
            <a:ext cx="1898247" cy="506909"/>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키 활동</a:t>
            </a:r>
            <a:endParaRPr lang="en-US" sz="853" dirty="0"/>
          </a:p>
        </p:txBody>
      </p:sp>
      <p:sp>
        <p:nvSpPr>
          <p:cNvPr id="56" name="Text 15"/>
          <p:cNvSpPr/>
          <p:nvPr/>
        </p:nvSpPr>
        <p:spPr>
          <a:xfrm>
            <a:off x="7357551" y="2005013"/>
            <a:ext cx="933645" cy="506909"/>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키 자원</a:t>
            </a:r>
            <a:endParaRPr lang="en-US" sz="853" dirty="0"/>
          </a:p>
        </p:txBody>
      </p:sp>
      <p:sp>
        <p:nvSpPr>
          <p:cNvPr id="57" name="Text 16"/>
          <p:cNvSpPr/>
          <p:nvPr/>
        </p:nvSpPr>
        <p:spPr>
          <a:xfrm>
            <a:off x="8528882" y="2094657"/>
            <a:ext cx="520065"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협력업체</a:t>
            </a:r>
            <a:endParaRPr lang="en-US" sz="853" dirty="0"/>
          </a:p>
        </p:txBody>
      </p:sp>
      <p:sp>
        <p:nvSpPr>
          <p:cNvPr id="58" name="Text 17"/>
          <p:cNvSpPr/>
          <p:nvPr/>
        </p:nvSpPr>
        <p:spPr>
          <a:xfrm>
            <a:off x="4912540" y="2542233"/>
            <a:ext cx="1000661"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가장 중요한 활동</a:t>
            </a:r>
            <a:endParaRPr lang="en-US" sz="853" dirty="0"/>
          </a:p>
        </p:txBody>
      </p:sp>
      <p:sp>
        <p:nvSpPr>
          <p:cNvPr id="59" name="Text 18"/>
          <p:cNvSpPr/>
          <p:nvPr/>
        </p:nvSpPr>
        <p:spPr>
          <a:xfrm>
            <a:off x="6512034" y="2542233"/>
            <a:ext cx="695355"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필요한 자원</a:t>
            </a:r>
            <a:endParaRPr lang="en-US" sz="853" dirty="0"/>
          </a:p>
        </p:txBody>
      </p:sp>
      <p:sp>
        <p:nvSpPr>
          <p:cNvPr id="60" name="Text 19"/>
          <p:cNvSpPr/>
          <p:nvPr/>
        </p:nvSpPr>
        <p:spPr>
          <a:xfrm>
            <a:off x="7411628" y="2542233"/>
            <a:ext cx="825371"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고객 세그먼트</a:t>
            </a:r>
            <a:endParaRPr lang="en-US" sz="853" dirty="0"/>
          </a:p>
        </p:txBody>
      </p:sp>
      <p:sp>
        <p:nvSpPr>
          <p:cNvPr id="61" name="Text 20"/>
          <p:cNvSpPr/>
          <p:nvPr/>
        </p:nvSpPr>
        <p:spPr>
          <a:xfrm>
            <a:off x="5130201" y="3080098"/>
            <a:ext cx="565338"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가치 제안</a:t>
            </a:r>
            <a:endParaRPr lang="en-US" sz="853" dirty="0"/>
          </a:p>
        </p:txBody>
      </p:sp>
      <p:sp>
        <p:nvSpPr>
          <p:cNvPr id="62" name="Text 21"/>
          <p:cNvSpPr/>
          <p:nvPr/>
        </p:nvSpPr>
        <p:spPr>
          <a:xfrm>
            <a:off x="6729695" y="3080098"/>
            <a:ext cx="260033"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ui-sans-serif" pitchFamily="34" charset="0"/>
                <a:ea typeface="ui-sans-serif" pitchFamily="34" charset="-122"/>
                <a:cs typeface="ui-sans-serif" pitchFamily="34" charset="-120"/>
              </a:rPr>
              <a:t>채널</a:t>
            </a:r>
            <a:endParaRPr lang="en-US" sz="853" dirty="0"/>
          </a:p>
        </p:txBody>
      </p:sp>
      <p:sp>
        <p:nvSpPr>
          <p:cNvPr id="63" name="Text 22"/>
          <p:cNvSpPr/>
          <p:nvPr/>
        </p:nvSpPr>
        <p:spPr>
          <a:xfrm>
            <a:off x="7357551" y="2834382"/>
            <a:ext cx="933645" cy="506909"/>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고객 관계</a:t>
            </a:r>
            <a:endParaRPr lang="en-US" sz="853" dirty="0"/>
          </a:p>
        </p:txBody>
      </p:sp>
      <p:sp>
        <p:nvSpPr>
          <p:cNvPr id="64" name="Text 23"/>
          <p:cNvSpPr/>
          <p:nvPr/>
        </p:nvSpPr>
        <p:spPr>
          <a:xfrm>
            <a:off x="4463867" y="3372247"/>
            <a:ext cx="1898126" cy="367606"/>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수익 흐름</a:t>
            </a:r>
            <a:endParaRPr lang="en-US" sz="853" dirty="0"/>
          </a:p>
        </p:txBody>
      </p:sp>
      <p:sp>
        <p:nvSpPr>
          <p:cNvPr id="65" name="Text 24"/>
          <p:cNvSpPr/>
          <p:nvPr/>
        </p:nvSpPr>
        <p:spPr>
          <a:xfrm>
            <a:off x="6392949" y="3372247"/>
            <a:ext cx="933645" cy="367606"/>
          </a:xfrm>
          <a:prstGeom prst="rect">
            <a:avLst/>
          </a:prstGeom>
          <a:noFill/>
          <a:ln/>
        </p:spPr>
        <p:txBody>
          <a:bodyPr wrap="square" lIns="0" tIns="0" rIns="0" bIns="0" rtlCol="0" anchor="t"/>
          <a:lstStyle/>
          <a:p>
            <a:pPr algn="ctr">
              <a:lnSpc>
                <a:spcPts val="1219"/>
              </a:lnSpc>
            </a:pPr>
            <a:r>
              <a:rPr lang="en-US" sz="853" b="1" dirty="0">
                <a:solidFill>
                  <a:srgbClr val="FFFFFF"/>
                </a:solidFill>
                <a:latin typeface="ui-sans-serif" pitchFamily="34" charset="0"/>
                <a:ea typeface="ui-sans-serif" pitchFamily="34" charset="-122"/>
                <a:cs typeface="ui-sans-serif" pitchFamily="34" charset="-120"/>
              </a:rPr>
              <a:t>비용 구조</a:t>
            </a:r>
            <a:endParaRPr lang="en-US" sz="853" dirty="0"/>
          </a:p>
        </p:txBody>
      </p:sp>
      <p:sp>
        <p:nvSpPr>
          <p:cNvPr id="66" name="Text 25"/>
          <p:cNvSpPr/>
          <p:nvPr/>
        </p:nvSpPr>
        <p:spPr>
          <a:xfrm>
            <a:off x="4618648" y="4419600"/>
            <a:ext cx="2225706"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주요 특성</a:t>
            </a:r>
            <a:endParaRPr lang="en-US" sz="975" dirty="0"/>
          </a:p>
        </p:txBody>
      </p:sp>
      <p:sp>
        <p:nvSpPr>
          <p:cNvPr id="67" name="Text 26"/>
          <p:cNvSpPr/>
          <p:nvPr/>
        </p:nvSpPr>
        <p:spPr>
          <a:xfrm>
            <a:off x="4618648" y="4667250"/>
            <a:ext cx="203996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9개의 핵심 구성 요소로 이루어져 있음</a:t>
            </a:r>
            <a:endParaRPr lang="en-US" sz="975" dirty="0"/>
          </a:p>
        </p:txBody>
      </p:sp>
      <p:sp>
        <p:nvSpPr>
          <p:cNvPr id="68" name="Text 27"/>
          <p:cNvSpPr/>
          <p:nvPr/>
        </p:nvSpPr>
        <p:spPr>
          <a:xfrm>
            <a:off x="4618648" y="5100638"/>
            <a:ext cx="203996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네 가지 주요 영역: 인프라, 제공 가치, 고객, 재무</a:t>
            </a:r>
            <a:endParaRPr lang="en-US" sz="975" dirty="0"/>
          </a:p>
        </p:txBody>
      </p:sp>
      <p:sp>
        <p:nvSpPr>
          <p:cNvPr id="69" name="Text 28"/>
          <p:cNvSpPr/>
          <p:nvPr/>
        </p:nvSpPr>
        <p:spPr>
          <a:xfrm>
            <a:off x="4618648" y="5534025"/>
            <a:ext cx="203996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활동 간의 균형과 잠재적인 트레이드오프 파악</a:t>
            </a:r>
            <a:endParaRPr lang="en-US" sz="975" dirty="0"/>
          </a:p>
        </p:txBody>
      </p:sp>
      <p:sp>
        <p:nvSpPr>
          <p:cNvPr id="70" name="Text 29"/>
          <p:cNvSpPr/>
          <p:nvPr/>
        </p:nvSpPr>
        <p:spPr>
          <a:xfrm>
            <a:off x="7215829" y="4419600"/>
            <a:ext cx="2225706" cy="185738"/>
          </a:xfrm>
          <a:prstGeom prst="rect">
            <a:avLst/>
          </a:prstGeom>
          <a:noFill/>
          <a:ln/>
        </p:spPr>
        <p:txBody>
          <a:bodyPr wrap="square" lIns="0" tIns="0" rIns="0" bIns="0" rtlCol="0" anchor="t"/>
          <a:lstStyle/>
          <a:p>
            <a:pPr>
              <a:lnSpc>
                <a:spcPts val="1463"/>
              </a:lnSpc>
            </a:pPr>
            <a:r>
              <a:rPr lang="en-US" sz="975" b="1" dirty="0">
                <a:solidFill>
                  <a:srgbClr val="F97316"/>
                </a:solidFill>
                <a:latin typeface="ui-sans-serif" pitchFamily="34" charset="0"/>
                <a:ea typeface="ui-sans-serif" pitchFamily="34" charset="-122"/>
                <a:cs typeface="ui-sans-serif" pitchFamily="34" charset="-120"/>
              </a:rPr>
              <a:t>활용 목적</a:t>
            </a:r>
            <a:endParaRPr lang="en-US" sz="975" dirty="0"/>
          </a:p>
        </p:txBody>
      </p:sp>
      <p:sp>
        <p:nvSpPr>
          <p:cNvPr id="71" name="Text 30"/>
          <p:cNvSpPr/>
          <p:nvPr/>
        </p:nvSpPr>
        <p:spPr>
          <a:xfrm>
            <a:off x="7246786" y="4667250"/>
            <a:ext cx="203996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아이디어를 시각화하고 검증</a:t>
            </a:r>
            <a:endParaRPr lang="en-US" sz="975" dirty="0"/>
          </a:p>
        </p:txBody>
      </p:sp>
      <p:sp>
        <p:nvSpPr>
          <p:cNvPr id="72" name="Text 31"/>
          <p:cNvSpPr/>
          <p:nvPr/>
        </p:nvSpPr>
        <p:spPr>
          <a:xfrm>
            <a:off x="7246786" y="5100637"/>
            <a:ext cx="182342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팀 내외부의 공통 이해 도출</a:t>
            </a:r>
            <a:endParaRPr lang="en-US" sz="975" dirty="0"/>
          </a:p>
        </p:txBody>
      </p:sp>
      <p:sp>
        <p:nvSpPr>
          <p:cNvPr id="73" name="Text 32"/>
          <p:cNvSpPr/>
          <p:nvPr/>
        </p:nvSpPr>
        <p:spPr>
          <a:xfrm>
            <a:off x="7246786" y="5348287"/>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전략의 일관성 유지</a:t>
            </a:r>
            <a:endParaRPr lang="en-US" sz="975" dirty="0"/>
          </a:p>
        </p:txBody>
      </p:sp>
      <p:sp>
        <p:nvSpPr>
          <p:cNvPr id="74" name="Text 33"/>
          <p:cNvSpPr/>
          <p:nvPr/>
        </p:nvSpPr>
        <p:spPr>
          <a:xfrm>
            <a:off x="371475" y="7848600"/>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912644"/>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806553"/>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1485900" y="1478756"/>
            <a:ext cx="1337286" cy="866775"/>
          </a:xfrm>
          <a:prstGeom prst="rect">
            <a:avLst/>
          </a:prstGeom>
        </p:spPr>
      </p:pic>
      <p:pic>
        <p:nvPicPr>
          <p:cNvPr id="7" name="Image 5" descr="preencoded.png"/>
          <p:cNvPicPr>
            <a:picLocks noChangeAspect="1"/>
          </p:cNvPicPr>
          <p:nvPr/>
        </p:nvPicPr>
        <p:blipFill>
          <a:blip r:embed="rId8"/>
          <a:stretch>
            <a:fillRect/>
          </a:stretch>
        </p:blipFill>
        <p:spPr>
          <a:xfrm>
            <a:off x="1999701" y="1571625"/>
            <a:ext cx="309563" cy="247650"/>
          </a:xfrm>
          <a:prstGeom prst="rect">
            <a:avLst/>
          </a:prstGeom>
        </p:spPr>
      </p:pic>
      <p:pic>
        <p:nvPicPr>
          <p:cNvPr id="8" name="Image 6" descr="preencoded.png"/>
          <p:cNvPicPr>
            <a:picLocks noChangeAspect="1"/>
          </p:cNvPicPr>
          <p:nvPr/>
        </p:nvPicPr>
        <p:blipFill>
          <a:blip r:embed="rId9"/>
          <a:stretch>
            <a:fillRect/>
          </a:stretch>
        </p:blipFill>
        <p:spPr>
          <a:xfrm>
            <a:off x="2885098" y="1478756"/>
            <a:ext cx="1337286" cy="866775"/>
          </a:xfrm>
          <a:prstGeom prst="rect">
            <a:avLst/>
          </a:prstGeom>
        </p:spPr>
      </p:pic>
      <p:pic>
        <p:nvPicPr>
          <p:cNvPr id="9" name="Image 7" descr="preencoded.png"/>
          <p:cNvPicPr>
            <a:picLocks noChangeAspect="1"/>
          </p:cNvPicPr>
          <p:nvPr/>
        </p:nvPicPr>
        <p:blipFill>
          <a:blip r:embed="rId10"/>
          <a:stretch>
            <a:fillRect/>
          </a:stretch>
        </p:blipFill>
        <p:spPr>
          <a:xfrm>
            <a:off x="3429856" y="1571625"/>
            <a:ext cx="247650" cy="247650"/>
          </a:xfrm>
          <a:prstGeom prst="rect">
            <a:avLst/>
          </a:prstGeom>
        </p:spPr>
      </p:pic>
      <p:pic>
        <p:nvPicPr>
          <p:cNvPr id="10" name="Image 8" descr="preencoded.png"/>
          <p:cNvPicPr>
            <a:picLocks noChangeAspect="1"/>
          </p:cNvPicPr>
          <p:nvPr/>
        </p:nvPicPr>
        <p:blipFill>
          <a:blip r:embed="rId11"/>
          <a:stretch>
            <a:fillRect/>
          </a:stretch>
        </p:blipFill>
        <p:spPr>
          <a:xfrm>
            <a:off x="4284296" y="1478756"/>
            <a:ext cx="1337286" cy="866775"/>
          </a:xfrm>
          <a:prstGeom prst="rect">
            <a:avLst/>
          </a:prstGeom>
        </p:spPr>
      </p:pic>
      <p:pic>
        <p:nvPicPr>
          <p:cNvPr id="11" name="Image 9" descr="preencoded.png"/>
          <p:cNvPicPr>
            <a:picLocks noChangeAspect="1"/>
          </p:cNvPicPr>
          <p:nvPr/>
        </p:nvPicPr>
        <p:blipFill>
          <a:blip r:embed="rId12"/>
          <a:stretch>
            <a:fillRect/>
          </a:stretch>
        </p:blipFill>
        <p:spPr>
          <a:xfrm>
            <a:off x="4829054" y="1571625"/>
            <a:ext cx="247650" cy="247650"/>
          </a:xfrm>
          <a:prstGeom prst="rect">
            <a:avLst/>
          </a:prstGeom>
        </p:spPr>
      </p:pic>
      <p:pic>
        <p:nvPicPr>
          <p:cNvPr id="12" name="Image 10" descr="preencoded.png"/>
          <p:cNvPicPr>
            <a:picLocks noChangeAspect="1"/>
          </p:cNvPicPr>
          <p:nvPr/>
        </p:nvPicPr>
        <p:blipFill>
          <a:blip r:embed="rId13"/>
          <a:stretch>
            <a:fillRect/>
          </a:stretch>
        </p:blipFill>
        <p:spPr>
          <a:xfrm>
            <a:off x="5683495" y="1478756"/>
            <a:ext cx="1337286" cy="866775"/>
          </a:xfrm>
          <a:prstGeom prst="rect">
            <a:avLst/>
          </a:prstGeom>
        </p:spPr>
      </p:pic>
      <p:pic>
        <p:nvPicPr>
          <p:cNvPr id="13" name="Image 11" descr="preencoded.png"/>
          <p:cNvPicPr>
            <a:picLocks noChangeAspect="1"/>
          </p:cNvPicPr>
          <p:nvPr/>
        </p:nvPicPr>
        <p:blipFill>
          <a:blip r:embed="rId14"/>
          <a:stretch>
            <a:fillRect/>
          </a:stretch>
        </p:blipFill>
        <p:spPr>
          <a:xfrm>
            <a:off x="6228252" y="1571625"/>
            <a:ext cx="247650" cy="247650"/>
          </a:xfrm>
          <a:prstGeom prst="rect">
            <a:avLst/>
          </a:prstGeom>
        </p:spPr>
      </p:pic>
      <p:pic>
        <p:nvPicPr>
          <p:cNvPr id="14" name="Image 12" descr="preencoded.png"/>
          <p:cNvPicPr>
            <a:picLocks noChangeAspect="1"/>
          </p:cNvPicPr>
          <p:nvPr/>
        </p:nvPicPr>
        <p:blipFill>
          <a:blip r:embed="rId15"/>
          <a:stretch>
            <a:fillRect/>
          </a:stretch>
        </p:blipFill>
        <p:spPr>
          <a:xfrm>
            <a:off x="7082694" y="1478756"/>
            <a:ext cx="1337407" cy="866775"/>
          </a:xfrm>
          <a:prstGeom prst="rect">
            <a:avLst/>
          </a:prstGeom>
        </p:spPr>
      </p:pic>
      <p:pic>
        <p:nvPicPr>
          <p:cNvPr id="15" name="Image 13" descr="preencoded.png"/>
          <p:cNvPicPr>
            <a:picLocks noChangeAspect="1"/>
          </p:cNvPicPr>
          <p:nvPr/>
        </p:nvPicPr>
        <p:blipFill>
          <a:blip r:embed="rId16"/>
          <a:stretch>
            <a:fillRect/>
          </a:stretch>
        </p:blipFill>
        <p:spPr>
          <a:xfrm>
            <a:off x="7596615" y="1571625"/>
            <a:ext cx="309563" cy="247650"/>
          </a:xfrm>
          <a:prstGeom prst="rect">
            <a:avLst/>
          </a:prstGeom>
        </p:spPr>
      </p:pic>
      <p:pic>
        <p:nvPicPr>
          <p:cNvPr id="16" name="Image 14" descr="preencoded.png"/>
          <p:cNvPicPr>
            <a:picLocks noChangeAspect="1"/>
          </p:cNvPicPr>
          <p:nvPr/>
        </p:nvPicPr>
        <p:blipFill>
          <a:blip r:embed="rId17"/>
          <a:stretch>
            <a:fillRect/>
          </a:stretch>
        </p:blipFill>
        <p:spPr>
          <a:xfrm>
            <a:off x="495300" y="2531269"/>
            <a:ext cx="4364831" cy="1733550"/>
          </a:xfrm>
          <a:prstGeom prst="rect">
            <a:avLst/>
          </a:prstGeom>
        </p:spPr>
      </p:pic>
      <p:pic>
        <p:nvPicPr>
          <p:cNvPr id="17" name="Image 15" descr="preencoded.png"/>
          <p:cNvPicPr>
            <a:picLocks noChangeAspect="1"/>
          </p:cNvPicPr>
          <p:nvPr/>
        </p:nvPicPr>
        <p:blipFill>
          <a:blip r:embed="rId18"/>
          <a:stretch>
            <a:fillRect/>
          </a:stretch>
        </p:blipFill>
        <p:spPr>
          <a:xfrm>
            <a:off x="650081" y="2686050"/>
            <a:ext cx="340519" cy="371475"/>
          </a:xfrm>
          <a:prstGeom prst="rect">
            <a:avLst/>
          </a:prstGeom>
        </p:spPr>
      </p:pic>
      <p:pic>
        <p:nvPicPr>
          <p:cNvPr id="18" name="Image 16" descr="preencoded.png"/>
          <p:cNvPicPr>
            <a:picLocks noChangeAspect="1"/>
          </p:cNvPicPr>
          <p:nvPr/>
        </p:nvPicPr>
        <p:blipFill>
          <a:blip r:embed="rId19"/>
          <a:stretch>
            <a:fillRect/>
          </a:stretch>
        </p:blipFill>
        <p:spPr>
          <a:xfrm>
            <a:off x="742950" y="2860180"/>
            <a:ext cx="154781" cy="7739"/>
          </a:xfrm>
          <a:prstGeom prst="rect">
            <a:avLst/>
          </a:prstGeom>
        </p:spPr>
      </p:pic>
      <p:pic>
        <p:nvPicPr>
          <p:cNvPr id="19" name="Image 17" descr="preencoded.png"/>
          <p:cNvPicPr>
            <a:picLocks noChangeAspect="1"/>
          </p:cNvPicPr>
          <p:nvPr/>
        </p:nvPicPr>
        <p:blipFill>
          <a:blip r:embed="rId20"/>
          <a:stretch>
            <a:fillRect/>
          </a:stretch>
        </p:blipFill>
        <p:spPr>
          <a:xfrm>
            <a:off x="650081" y="3614738"/>
            <a:ext cx="4055269" cy="495300"/>
          </a:xfrm>
          <a:prstGeom prst="rect">
            <a:avLst/>
          </a:prstGeom>
        </p:spPr>
      </p:pic>
      <p:pic>
        <p:nvPicPr>
          <p:cNvPr id="20" name="Image 18" descr="preencoded.png"/>
          <p:cNvPicPr>
            <a:picLocks noChangeAspect="1"/>
          </p:cNvPicPr>
          <p:nvPr/>
        </p:nvPicPr>
        <p:blipFill>
          <a:blip r:embed="rId21"/>
          <a:stretch>
            <a:fillRect/>
          </a:stretch>
        </p:blipFill>
        <p:spPr>
          <a:xfrm>
            <a:off x="742950" y="3723084"/>
            <a:ext cx="85130" cy="108347"/>
          </a:xfrm>
          <a:prstGeom prst="rect">
            <a:avLst/>
          </a:prstGeom>
        </p:spPr>
      </p:pic>
      <p:pic>
        <p:nvPicPr>
          <p:cNvPr id="21" name="Image 19" descr="preencoded.png"/>
          <p:cNvPicPr>
            <a:picLocks noChangeAspect="1"/>
          </p:cNvPicPr>
          <p:nvPr/>
        </p:nvPicPr>
        <p:blipFill>
          <a:blip r:embed="rId17"/>
          <a:stretch>
            <a:fillRect/>
          </a:stretch>
        </p:blipFill>
        <p:spPr>
          <a:xfrm>
            <a:off x="5045869" y="2531269"/>
            <a:ext cx="4364831" cy="1733550"/>
          </a:xfrm>
          <a:prstGeom prst="rect">
            <a:avLst/>
          </a:prstGeom>
        </p:spPr>
      </p:pic>
      <p:pic>
        <p:nvPicPr>
          <p:cNvPr id="22" name="Image 20" descr="preencoded.png"/>
          <p:cNvPicPr>
            <a:picLocks noChangeAspect="1"/>
          </p:cNvPicPr>
          <p:nvPr/>
        </p:nvPicPr>
        <p:blipFill>
          <a:blip r:embed="rId22"/>
          <a:stretch>
            <a:fillRect/>
          </a:stretch>
        </p:blipFill>
        <p:spPr>
          <a:xfrm>
            <a:off x="5200650" y="2686050"/>
            <a:ext cx="340519" cy="371475"/>
          </a:xfrm>
          <a:prstGeom prst="rect">
            <a:avLst/>
          </a:prstGeom>
        </p:spPr>
      </p:pic>
      <p:pic>
        <p:nvPicPr>
          <p:cNvPr id="23" name="Image 21" descr="preencoded.png"/>
          <p:cNvPicPr>
            <a:picLocks noChangeAspect="1"/>
          </p:cNvPicPr>
          <p:nvPr/>
        </p:nvPicPr>
        <p:blipFill>
          <a:blip r:embed="rId23"/>
          <a:stretch>
            <a:fillRect/>
          </a:stretch>
        </p:blipFill>
        <p:spPr>
          <a:xfrm>
            <a:off x="5293519" y="2860180"/>
            <a:ext cx="154781" cy="7739"/>
          </a:xfrm>
          <a:prstGeom prst="rect">
            <a:avLst/>
          </a:prstGeom>
        </p:spPr>
      </p:pic>
      <p:pic>
        <p:nvPicPr>
          <p:cNvPr id="24" name="Image 22" descr="preencoded.png"/>
          <p:cNvPicPr>
            <a:picLocks noChangeAspect="1"/>
          </p:cNvPicPr>
          <p:nvPr/>
        </p:nvPicPr>
        <p:blipFill>
          <a:blip r:embed="rId24"/>
          <a:stretch>
            <a:fillRect/>
          </a:stretch>
        </p:blipFill>
        <p:spPr>
          <a:xfrm>
            <a:off x="5200650" y="3429000"/>
            <a:ext cx="586839" cy="185738"/>
          </a:xfrm>
          <a:prstGeom prst="rect">
            <a:avLst/>
          </a:prstGeom>
        </p:spPr>
      </p:pic>
      <p:pic>
        <p:nvPicPr>
          <p:cNvPr id="25" name="Image 23" descr="preencoded.png"/>
          <p:cNvPicPr>
            <a:picLocks noChangeAspect="1"/>
          </p:cNvPicPr>
          <p:nvPr/>
        </p:nvPicPr>
        <p:blipFill>
          <a:blip r:embed="rId25"/>
          <a:stretch>
            <a:fillRect/>
          </a:stretch>
        </p:blipFill>
        <p:spPr>
          <a:xfrm>
            <a:off x="5849401" y="3429000"/>
            <a:ext cx="371475" cy="185738"/>
          </a:xfrm>
          <a:prstGeom prst="rect">
            <a:avLst/>
          </a:prstGeom>
        </p:spPr>
      </p:pic>
      <p:pic>
        <p:nvPicPr>
          <p:cNvPr id="26" name="Image 24" descr="preencoded.png"/>
          <p:cNvPicPr>
            <a:picLocks noChangeAspect="1"/>
          </p:cNvPicPr>
          <p:nvPr/>
        </p:nvPicPr>
        <p:blipFill>
          <a:blip r:embed="rId26"/>
          <a:stretch>
            <a:fillRect/>
          </a:stretch>
        </p:blipFill>
        <p:spPr>
          <a:xfrm>
            <a:off x="6282789" y="3429000"/>
            <a:ext cx="679707" cy="185738"/>
          </a:xfrm>
          <a:prstGeom prst="rect">
            <a:avLst/>
          </a:prstGeom>
        </p:spPr>
      </p:pic>
      <p:pic>
        <p:nvPicPr>
          <p:cNvPr id="27" name="Image 25" descr="preencoded.png"/>
          <p:cNvPicPr>
            <a:picLocks noChangeAspect="1"/>
          </p:cNvPicPr>
          <p:nvPr/>
        </p:nvPicPr>
        <p:blipFill>
          <a:blip r:embed="rId27"/>
          <a:stretch>
            <a:fillRect/>
          </a:stretch>
        </p:blipFill>
        <p:spPr>
          <a:xfrm>
            <a:off x="7024409" y="3429000"/>
            <a:ext cx="586839" cy="185738"/>
          </a:xfrm>
          <a:prstGeom prst="rect">
            <a:avLst/>
          </a:prstGeom>
        </p:spPr>
      </p:pic>
      <p:pic>
        <p:nvPicPr>
          <p:cNvPr id="28" name="Image 26" descr="preencoded.png"/>
          <p:cNvPicPr>
            <a:picLocks noChangeAspect="1"/>
          </p:cNvPicPr>
          <p:nvPr/>
        </p:nvPicPr>
        <p:blipFill>
          <a:blip r:embed="rId28"/>
          <a:stretch>
            <a:fillRect/>
          </a:stretch>
        </p:blipFill>
        <p:spPr>
          <a:xfrm>
            <a:off x="495300" y="4450556"/>
            <a:ext cx="4364831" cy="1578769"/>
          </a:xfrm>
          <a:prstGeom prst="rect">
            <a:avLst/>
          </a:prstGeom>
        </p:spPr>
      </p:pic>
      <p:pic>
        <p:nvPicPr>
          <p:cNvPr id="29" name="Image 27" descr="preencoded.png"/>
          <p:cNvPicPr>
            <a:picLocks noChangeAspect="1"/>
          </p:cNvPicPr>
          <p:nvPr/>
        </p:nvPicPr>
        <p:blipFill>
          <a:blip r:embed="rId29"/>
          <a:stretch>
            <a:fillRect/>
          </a:stretch>
        </p:blipFill>
        <p:spPr>
          <a:xfrm>
            <a:off x="650082" y="4605338"/>
            <a:ext cx="379214" cy="371475"/>
          </a:xfrm>
          <a:prstGeom prst="rect">
            <a:avLst/>
          </a:prstGeom>
        </p:spPr>
      </p:pic>
      <p:pic>
        <p:nvPicPr>
          <p:cNvPr id="30" name="Image 28" descr="preencoded.png"/>
          <p:cNvPicPr>
            <a:picLocks noChangeAspect="1"/>
          </p:cNvPicPr>
          <p:nvPr/>
        </p:nvPicPr>
        <p:blipFill>
          <a:blip r:embed="rId30"/>
          <a:stretch>
            <a:fillRect/>
          </a:stretch>
        </p:blipFill>
        <p:spPr>
          <a:xfrm>
            <a:off x="742950" y="4779467"/>
            <a:ext cx="193477" cy="7739"/>
          </a:xfrm>
          <a:prstGeom prst="rect">
            <a:avLst/>
          </a:prstGeom>
        </p:spPr>
      </p:pic>
      <p:pic>
        <p:nvPicPr>
          <p:cNvPr id="31" name="Image 29" descr="preencoded.png"/>
          <p:cNvPicPr>
            <a:picLocks noChangeAspect="1"/>
          </p:cNvPicPr>
          <p:nvPr/>
        </p:nvPicPr>
        <p:blipFill>
          <a:blip r:embed="rId31"/>
          <a:stretch>
            <a:fillRect/>
          </a:stretch>
        </p:blipFill>
        <p:spPr>
          <a:xfrm>
            <a:off x="650081" y="5534025"/>
            <a:ext cx="4055269" cy="340519"/>
          </a:xfrm>
          <a:prstGeom prst="rect">
            <a:avLst/>
          </a:prstGeom>
        </p:spPr>
      </p:pic>
      <p:pic>
        <p:nvPicPr>
          <p:cNvPr id="32" name="Image 30" descr="preencoded.png"/>
          <p:cNvPicPr>
            <a:picLocks noChangeAspect="1"/>
          </p:cNvPicPr>
          <p:nvPr/>
        </p:nvPicPr>
        <p:blipFill>
          <a:blip r:embed="rId32"/>
          <a:stretch>
            <a:fillRect/>
          </a:stretch>
        </p:blipFill>
        <p:spPr>
          <a:xfrm>
            <a:off x="742950" y="5642372"/>
            <a:ext cx="85130" cy="108347"/>
          </a:xfrm>
          <a:prstGeom prst="rect">
            <a:avLst/>
          </a:prstGeom>
        </p:spPr>
      </p:pic>
      <p:pic>
        <p:nvPicPr>
          <p:cNvPr id="33" name="Image 31" descr="preencoded.png"/>
          <p:cNvPicPr>
            <a:picLocks noChangeAspect="1"/>
          </p:cNvPicPr>
          <p:nvPr/>
        </p:nvPicPr>
        <p:blipFill>
          <a:blip r:embed="rId28"/>
          <a:stretch>
            <a:fillRect/>
          </a:stretch>
        </p:blipFill>
        <p:spPr>
          <a:xfrm>
            <a:off x="5045869" y="4450556"/>
            <a:ext cx="4364831" cy="1578769"/>
          </a:xfrm>
          <a:prstGeom prst="rect">
            <a:avLst/>
          </a:prstGeom>
        </p:spPr>
      </p:pic>
      <p:pic>
        <p:nvPicPr>
          <p:cNvPr id="34" name="Image 32" descr="preencoded.png"/>
          <p:cNvPicPr>
            <a:picLocks noChangeAspect="1"/>
          </p:cNvPicPr>
          <p:nvPr/>
        </p:nvPicPr>
        <p:blipFill>
          <a:blip r:embed="rId33"/>
          <a:stretch>
            <a:fillRect/>
          </a:stretch>
        </p:blipFill>
        <p:spPr>
          <a:xfrm>
            <a:off x="5200650" y="4605338"/>
            <a:ext cx="340519" cy="371475"/>
          </a:xfrm>
          <a:prstGeom prst="rect">
            <a:avLst/>
          </a:prstGeom>
        </p:spPr>
      </p:pic>
      <p:pic>
        <p:nvPicPr>
          <p:cNvPr id="35" name="Image 33" descr="preencoded.png"/>
          <p:cNvPicPr>
            <a:picLocks noChangeAspect="1"/>
          </p:cNvPicPr>
          <p:nvPr/>
        </p:nvPicPr>
        <p:blipFill>
          <a:blip r:embed="rId34"/>
          <a:stretch>
            <a:fillRect/>
          </a:stretch>
        </p:blipFill>
        <p:spPr>
          <a:xfrm>
            <a:off x="5293519" y="4779467"/>
            <a:ext cx="154781" cy="7739"/>
          </a:xfrm>
          <a:prstGeom prst="rect">
            <a:avLst/>
          </a:prstGeom>
        </p:spPr>
      </p:pic>
      <p:pic>
        <p:nvPicPr>
          <p:cNvPr id="36" name="Image 34" descr="preencoded.png"/>
          <p:cNvPicPr>
            <a:picLocks noChangeAspect="1"/>
          </p:cNvPicPr>
          <p:nvPr/>
        </p:nvPicPr>
        <p:blipFill>
          <a:blip r:embed="rId35"/>
          <a:stretch>
            <a:fillRect/>
          </a:stretch>
        </p:blipFill>
        <p:spPr>
          <a:xfrm>
            <a:off x="5200650" y="5534025"/>
            <a:ext cx="92869" cy="123825"/>
          </a:xfrm>
          <a:prstGeom prst="rect">
            <a:avLst/>
          </a:prstGeom>
        </p:spPr>
      </p:pic>
      <p:pic>
        <p:nvPicPr>
          <p:cNvPr id="37" name="Image 35" descr="preencoded.png"/>
          <p:cNvPicPr>
            <a:picLocks noChangeAspect="1"/>
          </p:cNvPicPr>
          <p:nvPr/>
        </p:nvPicPr>
        <p:blipFill>
          <a:blip r:embed="rId35"/>
          <a:stretch>
            <a:fillRect/>
          </a:stretch>
        </p:blipFill>
        <p:spPr>
          <a:xfrm>
            <a:off x="7259241" y="5534025"/>
            <a:ext cx="92869" cy="123825"/>
          </a:xfrm>
          <a:prstGeom prst="rect">
            <a:avLst/>
          </a:prstGeom>
        </p:spPr>
      </p:pic>
      <p:pic>
        <p:nvPicPr>
          <p:cNvPr id="38" name="Image 36" descr="preencoded.png"/>
          <p:cNvPicPr>
            <a:picLocks noChangeAspect="1"/>
          </p:cNvPicPr>
          <p:nvPr/>
        </p:nvPicPr>
        <p:blipFill>
          <a:blip r:embed="rId36"/>
          <a:stretch>
            <a:fillRect/>
          </a:stretch>
        </p:blipFill>
        <p:spPr>
          <a:xfrm>
            <a:off x="0" y="6215062"/>
            <a:ext cx="9906000" cy="340519"/>
          </a:xfrm>
          <a:prstGeom prst="rect">
            <a:avLst/>
          </a:prstGeom>
        </p:spPr>
      </p:pic>
      <p:sp>
        <p:nvSpPr>
          <p:cNvPr id="39"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9개 빌딩 블록 (1)</a:t>
            </a:r>
            <a:endParaRPr lang="en-US" sz="1828" dirty="0"/>
          </a:p>
        </p:txBody>
      </p:sp>
      <p:sp>
        <p:nvSpPr>
          <p:cNvPr id="40" name="Text 1"/>
          <p:cNvSpPr/>
          <p:nvPr/>
        </p:nvSpPr>
        <p:spPr>
          <a:xfrm>
            <a:off x="1781919" y="1881187"/>
            <a:ext cx="894152" cy="216694"/>
          </a:xfrm>
          <a:prstGeom prst="rect">
            <a:avLst/>
          </a:prstGeom>
          <a:noFill/>
          <a:ln/>
        </p:spPr>
        <p:txBody>
          <a:bodyPr wrap="square" lIns="0" tIns="0" rIns="0" bIns="0" rtlCol="0" anchor="t"/>
          <a:lstStyle/>
          <a:p>
            <a:pPr>
              <a:lnSpc>
                <a:spcPts val="1706"/>
              </a:lnSpc>
            </a:pPr>
            <a:r>
              <a:rPr lang="en-US" sz="1097" b="1" dirty="0">
                <a:solidFill>
                  <a:srgbClr val="7E22CE"/>
                </a:solidFill>
                <a:latin typeface="ui-sans-serif" pitchFamily="34" charset="0"/>
                <a:ea typeface="ui-sans-serif" pitchFamily="34" charset="-122"/>
                <a:cs typeface="ui-sans-serif" pitchFamily="34" charset="-120"/>
              </a:rPr>
              <a:t>핵심 파트너</a:t>
            </a:r>
            <a:endParaRPr lang="en-US" sz="1097" dirty="0"/>
          </a:p>
        </p:txBody>
      </p:sp>
      <p:sp>
        <p:nvSpPr>
          <p:cNvPr id="41" name="Text 2"/>
          <p:cNvSpPr/>
          <p:nvPr/>
        </p:nvSpPr>
        <p:spPr>
          <a:xfrm>
            <a:off x="1688978" y="2128838"/>
            <a:ext cx="931010"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Key Partnerships</a:t>
            </a:r>
            <a:endParaRPr lang="en-US" sz="731" dirty="0"/>
          </a:p>
        </p:txBody>
      </p:sp>
      <p:sp>
        <p:nvSpPr>
          <p:cNvPr id="42" name="Text 3"/>
          <p:cNvSpPr/>
          <p:nvPr/>
        </p:nvSpPr>
        <p:spPr>
          <a:xfrm>
            <a:off x="3250769" y="1881187"/>
            <a:ext cx="72698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핵심 활동</a:t>
            </a:r>
            <a:endParaRPr lang="en-US" sz="1097" dirty="0"/>
          </a:p>
        </p:txBody>
      </p:sp>
      <p:sp>
        <p:nvSpPr>
          <p:cNvPr id="43" name="Text 4"/>
          <p:cNvSpPr/>
          <p:nvPr/>
        </p:nvSpPr>
        <p:spPr>
          <a:xfrm>
            <a:off x="3180742" y="2128838"/>
            <a:ext cx="745997"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Key Activities</a:t>
            </a:r>
            <a:endParaRPr lang="en-US" sz="731" dirty="0"/>
          </a:p>
        </p:txBody>
      </p:sp>
      <p:sp>
        <p:nvSpPr>
          <p:cNvPr id="44" name="Text 5"/>
          <p:cNvSpPr/>
          <p:nvPr/>
        </p:nvSpPr>
        <p:spPr>
          <a:xfrm>
            <a:off x="4649968" y="1881187"/>
            <a:ext cx="726988" cy="216694"/>
          </a:xfrm>
          <a:prstGeom prst="rect">
            <a:avLst/>
          </a:prstGeom>
          <a:noFill/>
          <a:ln/>
        </p:spPr>
        <p:txBody>
          <a:bodyPr wrap="square" lIns="0" tIns="0" rIns="0" bIns="0" rtlCol="0" anchor="t"/>
          <a:lstStyle/>
          <a:p>
            <a:pPr>
              <a:lnSpc>
                <a:spcPts val="1706"/>
              </a:lnSpc>
            </a:pPr>
            <a:r>
              <a:rPr lang="en-US" sz="1097" b="1" dirty="0">
                <a:solidFill>
                  <a:srgbClr val="F97316"/>
                </a:solidFill>
                <a:latin typeface="ui-sans-serif" pitchFamily="34" charset="0"/>
                <a:ea typeface="ui-sans-serif" pitchFamily="34" charset="-122"/>
                <a:cs typeface="ui-sans-serif" pitchFamily="34" charset="-120"/>
              </a:rPr>
              <a:t>가치 제안</a:t>
            </a:r>
            <a:endParaRPr lang="en-US" sz="1097" dirty="0"/>
          </a:p>
        </p:txBody>
      </p:sp>
      <p:sp>
        <p:nvSpPr>
          <p:cNvPr id="45" name="Text 6"/>
          <p:cNvSpPr/>
          <p:nvPr/>
        </p:nvSpPr>
        <p:spPr>
          <a:xfrm>
            <a:off x="4443988" y="2128838"/>
            <a:ext cx="1017784"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Value Propositions</a:t>
            </a:r>
            <a:endParaRPr lang="en-US" sz="731" dirty="0"/>
          </a:p>
        </p:txBody>
      </p:sp>
      <p:sp>
        <p:nvSpPr>
          <p:cNvPr id="46" name="Text 7"/>
          <p:cNvSpPr/>
          <p:nvPr/>
        </p:nvSpPr>
        <p:spPr>
          <a:xfrm>
            <a:off x="6049166" y="1881187"/>
            <a:ext cx="726988" cy="216694"/>
          </a:xfrm>
          <a:prstGeom prst="rect">
            <a:avLst/>
          </a:prstGeom>
          <a:noFill/>
          <a:ln/>
        </p:spPr>
        <p:txBody>
          <a:bodyPr wrap="square" lIns="0" tIns="0" rIns="0" bIns="0" rtlCol="0" anchor="t"/>
          <a:lstStyle/>
          <a:p>
            <a:pPr>
              <a:lnSpc>
                <a:spcPts val="1706"/>
              </a:lnSpc>
            </a:pPr>
            <a:r>
              <a:rPr lang="en-US" sz="1097" b="1" dirty="0">
                <a:solidFill>
                  <a:srgbClr val="16A34A"/>
                </a:solidFill>
                <a:latin typeface="ui-sans-serif" pitchFamily="34" charset="0"/>
                <a:ea typeface="ui-sans-serif" pitchFamily="34" charset="-122"/>
                <a:cs typeface="ui-sans-serif" pitchFamily="34" charset="-120"/>
              </a:rPr>
              <a:t>핵심 자원</a:t>
            </a:r>
            <a:endParaRPr lang="en-US" sz="1097" dirty="0"/>
          </a:p>
        </p:txBody>
      </p:sp>
      <p:sp>
        <p:nvSpPr>
          <p:cNvPr id="47" name="Text 8"/>
          <p:cNvSpPr/>
          <p:nvPr/>
        </p:nvSpPr>
        <p:spPr>
          <a:xfrm>
            <a:off x="5948812" y="2128838"/>
            <a:ext cx="806652"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Key Resources</a:t>
            </a:r>
            <a:endParaRPr lang="en-US" sz="731" dirty="0"/>
          </a:p>
        </p:txBody>
      </p:sp>
      <p:sp>
        <p:nvSpPr>
          <p:cNvPr id="48" name="Text 9"/>
          <p:cNvSpPr/>
          <p:nvPr/>
        </p:nvSpPr>
        <p:spPr>
          <a:xfrm>
            <a:off x="7309182" y="1881187"/>
            <a:ext cx="1061316" cy="216694"/>
          </a:xfrm>
          <a:prstGeom prst="rect">
            <a:avLst/>
          </a:prstGeom>
          <a:noFill/>
          <a:ln/>
        </p:spPr>
        <p:txBody>
          <a:bodyPr wrap="square" lIns="0" tIns="0" rIns="0" bIns="0" rtlCol="0" anchor="t"/>
          <a:lstStyle/>
          <a:p>
            <a:pPr>
              <a:lnSpc>
                <a:spcPts val="1706"/>
              </a:lnSpc>
            </a:pPr>
            <a:r>
              <a:rPr lang="en-US" sz="1097" b="1" dirty="0">
                <a:solidFill>
                  <a:srgbClr val="2563EB"/>
                </a:solidFill>
                <a:latin typeface="ui-sans-serif" pitchFamily="34" charset="0"/>
                <a:ea typeface="ui-sans-serif" pitchFamily="34" charset="-122"/>
                <a:cs typeface="ui-sans-serif" pitchFamily="34" charset="-120"/>
              </a:rPr>
              <a:t>고객 세그먼트</a:t>
            </a:r>
            <a:endParaRPr lang="en-US" sz="1097" dirty="0"/>
          </a:p>
        </p:txBody>
      </p:sp>
      <p:sp>
        <p:nvSpPr>
          <p:cNvPr id="49" name="Text 10"/>
          <p:cNvSpPr/>
          <p:nvPr/>
        </p:nvSpPr>
        <p:spPr>
          <a:xfrm>
            <a:off x="7183168" y="2128838"/>
            <a:ext cx="1136337" cy="123825"/>
          </a:xfrm>
          <a:prstGeom prst="rect">
            <a:avLst/>
          </a:prstGeom>
          <a:noFill/>
          <a:ln/>
        </p:spPr>
        <p:txBody>
          <a:bodyPr wrap="square" lIns="0" tIns="0" rIns="0" bIns="0" rtlCol="0" anchor="t"/>
          <a:lstStyle/>
          <a:p>
            <a:pPr algn="ctr">
              <a:lnSpc>
                <a:spcPts val="975"/>
              </a:lnSpc>
            </a:pPr>
            <a:r>
              <a:rPr lang="en-US" sz="731" dirty="0">
                <a:solidFill>
                  <a:srgbClr val="4B5563"/>
                </a:solidFill>
                <a:latin typeface="ui-sans-serif" pitchFamily="34" charset="0"/>
                <a:ea typeface="ui-sans-serif" pitchFamily="34" charset="-122"/>
                <a:cs typeface="ui-sans-serif" pitchFamily="34" charset="-120"/>
              </a:rPr>
              <a:t>Customer Segments</a:t>
            </a:r>
            <a:endParaRPr lang="en-US" sz="731" dirty="0"/>
          </a:p>
        </p:txBody>
      </p:sp>
      <p:sp>
        <p:nvSpPr>
          <p:cNvPr id="50" name="Text 11"/>
          <p:cNvSpPr/>
          <p:nvPr/>
        </p:nvSpPr>
        <p:spPr>
          <a:xfrm>
            <a:off x="1083469" y="2763441"/>
            <a:ext cx="2474517"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핵심 활동 (Key Activities)</a:t>
            </a:r>
            <a:endParaRPr lang="en-US" sz="1219" dirty="0"/>
          </a:p>
        </p:txBody>
      </p:sp>
      <p:sp>
        <p:nvSpPr>
          <p:cNvPr id="51" name="Text 12"/>
          <p:cNvSpPr/>
          <p:nvPr/>
        </p:nvSpPr>
        <p:spPr>
          <a:xfrm>
            <a:off x="650081" y="3150394"/>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기업이 가치 제안을 실현하기 위해 수행해야 하는 가장 중요한 활동입니다.</a:t>
            </a:r>
            <a:endParaRPr lang="en-US" sz="975" dirty="0"/>
          </a:p>
        </p:txBody>
      </p:sp>
      <p:sp>
        <p:nvSpPr>
          <p:cNvPr id="52" name="Text 13"/>
          <p:cNvSpPr/>
          <p:nvPr/>
        </p:nvSpPr>
        <p:spPr>
          <a:xfrm>
            <a:off x="924455" y="3707606"/>
            <a:ext cx="3869531" cy="309563"/>
          </a:xfrm>
          <a:prstGeom prst="rect">
            <a:avLst/>
          </a:prstGeom>
          <a:noFill/>
          <a:ln/>
        </p:spPr>
        <p:txBody>
          <a:bodyPr wrap="square" lIns="0" tIns="0" rIns="0" bIns="0" rtlCol="0" anchor="t"/>
          <a:lstStyle/>
          <a:p>
            <a:pPr>
              <a:lnSpc>
                <a:spcPts val="1219"/>
              </a:lnSpc>
            </a:pPr>
            <a:r>
              <a:rPr lang="en-US" sz="853" i="1" dirty="0">
                <a:solidFill>
                  <a:srgbClr val="4B5563"/>
                </a:solidFill>
                <a:latin typeface="ui-sans-serif" pitchFamily="34" charset="0"/>
                <a:ea typeface="ui-sans-serif" pitchFamily="34" charset="-122"/>
                <a:cs typeface="ui-sans-serif" pitchFamily="34" charset="-120"/>
              </a:rPr>
              <a:t>예시: 필기구 제조업체인 Bic는 효율적인 공급망 구축을 핵심 활동으로 삼아 비용을 절감합니다.</a:t>
            </a:r>
            <a:endParaRPr lang="en-US" sz="853" dirty="0"/>
          </a:p>
        </p:txBody>
      </p:sp>
      <p:sp>
        <p:nvSpPr>
          <p:cNvPr id="53" name="Text 14"/>
          <p:cNvSpPr/>
          <p:nvPr/>
        </p:nvSpPr>
        <p:spPr>
          <a:xfrm>
            <a:off x="5634037" y="2763441"/>
            <a:ext cx="2572029" cy="216694"/>
          </a:xfrm>
          <a:prstGeom prst="rect">
            <a:avLst/>
          </a:prstGeom>
          <a:noFill/>
          <a:ln/>
        </p:spPr>
        <p:txBody>
          <a:bodyPr wrap="square" lIns="0" tIns="0" rIns="0" bIns="0" rtlCol="0" anchor="t"/>
          <a:lstStyle/>
          <a:p>
            <a:pPr>
              <a:lnSpc>
                <a:spcPts val="1706"/>
              </a:lnSpc>
            </a:pPr>
            <a:r>
              <a:rPr lang="en-US" sz="1219" b="1" dirty="0">
                <a:solidFill>
                  <a:srgbClr val="16A34A"/>
                </a:solidFill>
                <a:latin typeface="ui-sans-serif" pitchFamily="34" charset="0"/>
                <a:ea typeface="ui-sans-serif" pitchFamily="34" charset="-122"/>
                <a:cs typeface="ui-sans-serif" pitchFamily="34" charset="-120"/>
              </a:rPr>
              <a:t>핵심 자원 (Key Resources)</a:t>
            </a:r>
            <a:endParaRPr lang="en-US" sz="1219" dirty="0"/>
          </a:p>
        </p:txBody>
      </p:sp>
      <p:sp>
        <p:nvSpPr>
          <p:cNvPr id="54" name="Text 15"/>
          <p:cNvSpPr/>
          <p:nvPr/>
        </p:nvSpPr>
        <p:spPr>
          <a:xfrm>
            <a:off x="5200650" y="3150394"/>
            <a:ext cx="4055269"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고객에게 가치를 전달하기 위해 필요한 자원입니다.</a:t>
            </a:r>
            <a:endParaRPr lang="en-US" sz="975" dirty="0"/>
          </a:p>
        </p:txBody>
      </p:sp>
      <p:sp>
        <p:nvSpPr>
          <p:cNvPr id="55" name="Text 16"/>
          <p:cNvSpPr/>
          <p:nvPr/>
        </p:nvSpPr>
        <p:spPr>
          <a:xfrm>
            <a:off x="5293519" y="3429000"/>
            <a:ext cx="586839" cy="185738"/>
          </a:xfrm>
          <a:prstGeom prst="rect">
            <a:avLst/>
          </a:prstGeom>
          <a:noFill/>
          <a:ln/>
        </p:spPr>
        <p:txBody>
          <a:bodyPr wrap="square" lIns="0" tIns="0" rIns="0" bIns="0" rtlCol="0" anchor="t"/>
          <a:lstStyle/>
          <a:p>
            <a:pPr>
              <a:lnSpc>
                <a:spcPts val="975"/>
              </a:lnSpc>
            </a:pPr>
            <a:r>
              <a:rPr lang="en-US" sz="731" dirty="0">
                <a:solidFill>
                  <a:srgbClr val="166534"/>
                </a:solidFill>
                <a:latin typeface="ui-sans-serif" pitchFamily="34" charset="0"/>
                <a:ea typeface="ui-sans-serif" pitchFamily="34" charset="-122"/>
                <a:cs typeface="ui-sans-serif" pitchFamily="34" charset="-120"/>
              </a:rPr>
              <a:t>인적 자원</a:t>
            </a:r>
            <a:endParaRPr lang="en-US" sz="731" dirty="0"/>
          </a:p>
        </p:txBody>
      </p:sp>
      <p:sp>
        <p:nvSpPr>
          <p:cNvPr id="56" name="Text 17"/>
          <p:cNvSpPr/>
          <p:nvPr/>
        </p:nvSpPr>
        <p:spPr>
          <a:xfrm>
            <a:off x="5942270" y="3429000"/>
            <a:ext cx="371475" cy="185738"/>
          </a:xfrm>
          <a:prstGeom prst="rect">
            <a:avLst/>
          </a:prstGeom>
          <a:noFill/>
          <a:ln/>
        </p:spPr>
        <p:txBody>
          <a:bodyPr wrap="square" lIns="0" tIns="0" rIns="0" bIns="0" rtlCol="0" anchor="t"/>
          <a:lstStyle/>
          <a:p>
            <a:pPr>
              <a:lnSpc>
                <a:spcPts val="975"/>
              </a:lnSpc>
            </a:pPr>
            <a:r>
              <a:rPr lang="en-US" sz="731" dirty="0">
                <a:solidFill>
                  <a:srgbClr val="166534"/>
                </a:solidFill>
                <a:latin typeface="ui-sans-serif" pitchFamily="34" charset="0"/>
                <a:ea typeface="ui-sans-serif" pitchFamily="34" charset="-122"/>
                <a:cs typeface="ui-sans-serif" pitchFamily="34" charset="-120"/>
              </a:rPr>
              <a:t>자본</a:t>
            </a:r>
            <a:endParaRPr lang="en-US" sz="731" dirty="0"/>
          </a:p>
        </p:txBody>
      </p:sp>
      <p:sp>
        <p:nvSpPr>
          <p:cNvPr id="57" name="Text 18"/>
          <p:cNvSpPr/>
          <p:nvPr/>
        </p:nvSpPr>
        <p:spPr>
          <a:xfrm>
            <a:off x="6375658" y="3429000"/>
            <a:ext cx="679707" cy="185738"/>
          </a:xfrm>
          <a:prstGeom prst="rect">
            <a:avLst/>
          </a:prstGeom>
          <a:noFill/>
          <a:ln/>
        </p:spPr>
        <p:txBody>
          <a:bodyPr wrap="square" lIns="0" tIns="0" rIns="0" bIns="0" rtlCol="0" anchor="t"/>
          <a:lstStyle/>
          <a:p>
            <a:pPr>
              <a:lnSpc>
                <a:spcPts val="975"/>
              </a:lnSpc>
            </a:pPr>
            <a:r>
              <a:rPr lang="en-US" sz="731" dirty="0">
                <a:solidFill>
                  <a:srgbClr val="166534"/>
                </a:solidFill>
                <a:latin typeface="ui-sans-serif" pitchFamily="34" charset="0"/>
                <a:ea typeface="ui-sans-serif" pitchFamily="34" charset="-122"/>
                <a:cs typeface="ui-sans-serif" pitchFamily="34" charset="-120"/>
              </a:rPr>
              <a:t>물리적 자산</a:t>
            </a:r>
            <a:endParaRPr lang="en-US" sz="731" dirty="0"/>
          </a:p>
        </p:txBody>
      </p:sp>
      <p:sp>
        <p:nvSpPr>
          <p:cNvPr id="58" name="Text 19"/>
          <p:cNvSpPr/>
          <p:nvPr/>
        </p:nvSpPr>
        <p:spPr>
          <a:xfrm>
            <a:off x="7117278" y="3429000"/>
            <a:ext cx="586839" cy="185738"/>
          </a:xfrm>
          <a:prstGeom prst="rect">
            <a:avLst/>
          </a:prstGeom>
          <a:noFill/>
          <a:ln/>
        </p:spPr>
        <p:txBody>
          <a:bodyPr wrap="square" lIns="0" tIns="0" rIns="0" bIns="0" rtlCol="0" anchor="t"/>
          <a:lstStyle/>
          <a:p>
            <a:pPr>
              <a:lnSpc>
                <a:spcPts val="975"/>
              </a:lnSpc>
            </a:pPr>
            <a:r>
              <a:rPr lang="en-US" sz="731" dirty="0">
                <a:solidFill>
                  <a:srgbClr val="166534"/>
                </a:solidFill>
                <a:latin typeface="ui-sans-serif" pitchFamily="34" charset="0"/>
                <a:ea typeface="ui-sans-serif" pitchFamily="34" charset="-122"/>
                <a:cs typeface="ui-sans-serif" pitchFamily="34" charset="-120"/>
              </a:rPr>
              <a:t>지적 자산</a:t>
            </a:r>
            <a:endParaRPr lang="en-US" sz="731" dirty="0"/>
          </a:p>
        </p:txBody>
      </p:sp>
      <p:sp>
        <p:nvSpPr>
          <p:cNvPr id="59" name="Text 20"/>
          <p:cNvSpPr/>
          <p:nvPr/>
        </p:nvSpPr>
        <p:spPr>
          <a:xfrm>
            <a:off x="1122164" y="4682728"/>
            <a:ext cx="3016783" cy="216694"/>
          </a:xfrm>
          <a:prstGeom prst="rect">
            <a:avLst/>
          </a:prstGeom>
          <a:noFill/>
          <a:ln/>
        </p:spPr>
        <p:txBody>
          <a:bodyPr wrap="square" lIns="0" tIns="0" rIns="0" bIns="0" rtlCol="0" anchor="t"/>
          <a:lstStyle/>
          <a:p>
            <a:pPr>
              <a:lnSpc>
                <a:spcPts val="1706"/>
              </a:lnSpc>
            </a:pPr>
            <a:r>
              <a:rPr lang="en-US" sz="1219" b="1" dirty="0">
                <a:solidFill>
                  <a:srgbClr val="7E22CE"/>
                </a:solidFill>
                <a:latin typeface="ui-sans-serif" pitchFamily="34" charset="0"/>
                <a:ea typeface="ui-sans-serif" pitchFamily="34" charset="-122"/>
                <a:cs typeface="ui-sans-serif" pitchFamily="34" charset="-120"/>
              </a:rPr>
              <a:t>핵심 파트너 (Key Partnerships)</a:t>
            </a:r>
            <a:endParaRPr lang="en-US" sz="1219" dirty="0"/>
          </a:p>
        </p:txBody>
      </p:sp>
      <p:sp>
        <p:nvSpPr>
          <p:cNvPr id="60" name="Text 21"/>
          <p:cNvSpPr/>
          <p:nvPr/>
        </p:nvSpPr>
        <p:spPr>
          <a:xfrm>
            <a:off x="650081" y="5069681"/>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위험을 줄이고 운영을 최적화하기 위해 협력하는 공급업체, 제휴사, 경쟁사 등을 포함합니다.</a:t>
            </a:r>
            <a:endParaRPr lang="en-US" sz="975" dirty="0"/>
          </a:p>
        </p:txBody>
      </p:sp>
      <p:sp>
        <p:nvSpPr>
          <p:cNvPr id="61" name="Text 22"/>
          <p:cNvSpPr/>
          <p:nvPr/>
        </p:nvSpPr>
        <p:spPr>
          <a:xfrm>
            <a:off x="924455" y="5626894"/>
            <a:ext cx="4643438" cy="154781"/>
          </a:xfrm>
          <a:prstGeom prst="rect">
            <a:avLst/>
          </a:prstGeom>
          <a:noFill/>
          <a:ln/>
        </p:spPr>
        <p:txBody>
          <a:bodyPr wrap="square" lIns="0" tIns="0" rIns="0" bIns="0" rtlCol="0" anchor="t"/>
          <a:lstStyle/>
          <a:p>
            <a:pPr>
              <a:lnSpc>
                <a:spcPts val="1219"/>
              </a:lnSpc>
            </a:pPr>
            <a:r>
              <a:rPr lang="en-US" sz="853" i="1" dirty="0">
                <a:solidFill>
                  <a:srgbClr val="4B5563"/>
                </a:solidFill>
                <a:latin typeface="ui-sans-serif" pitchFamily="34" charset="0"/>
                <a:ea typeface="ui-sans-serif" pitchFamily="34" charset="-122"/>
                <a:cs typeface="ui-sans-serif" pitchFamily="34" charset="-120"/>
              </a:rPr>
              <a:t>예시: 공동 벤처나 전략적 제휴도 여기에 해당됩니다.</a:t>
            </a:r>
            <a:endParaRPr lang="en-US" sz="853" dirty="0"/>
          </a:p>
        </p:txBody>
      </p:sp>
      <p:sp>
        <p:nvSpPr>
          <p:cNvPr id="62" name="Text 23"/>
          <p:cNvSpPr/>
          <p:nvPr/>
        </p:nvSpPr>
        <p:spPr>
          <a:xfrm>
            <a:off x="5634037" y="4682728"/>
            <a:ext cx="3000532" cy="216694"/>
          </a:xfrm>
          <a:prstGeom prst="rect">
            <a:avLst/>
          </a:prstGeom>
          <a:noFill/>
          <a:ln/>
        </p:spPr>
        <p:txBody>
          <a:bodyPr wrap="square" lIns="0" tIns="0" rIns="0" bIns="0" rtlCol="0" anchor="t"/>
          <a:lstStyle/>
          <a:p>
            <a:pPr>
              <a:lnSpc>
                <a:spcPts val="1706"/>
              </a:lnSpc>
            </a:pPr>
            <a:r>
              <a:rPr lang="en-US" sz="1219" b="1" dirty="0">
                <a:solidFill>
                  <a:srgbClr val="F97316"/>
                </a:solidFill>
                <a:latin typeface="ui-sans-serif" pitchFamily="34" charset="0"/>
                <a:ea typeface="ui-sans-serif" pitchFamily="34" charset="-122"/>
                <a:cs typeface="ui-sans-serif" pitchFamily="34" charset="-120"/>
              </a:rPr>
              <a:t>가치 제안 (Value Propositions)</a:t>
            </a:r>
            <a:endParaRPr lang="en-US" sz="1219" dirty="0"/>
          </a:p>
        </p:txBody>
      </p:sp>
      <p:sp>
        <p:nvSpPr>
          <p:cNvPr id="63" name="Text 24"/>
          <p:cNvSpPr/>
          <p:nvPr/>
        </p:nvSpPr>
        <p:spPr>
          <a:xfrm>
            <a:off x="5200650" y="5069681"/>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고객의 문제를 해결하고 요구를 충족시키는 제품 및 서비스의 집합입니다.</a:t>
            </a:r>
            <a:endParaRPr lang="en-US" sz="975" dirty="0"/>
          </a:p>
        </p:txBody>
      </p:sp>
      <p:sp>
        <p:nvSpPr>
          <p:cNvPr id="64" name="Text 25"/>
          <p:cNvSpPr/>
          <p:nvPr/>
        </p:nvSpPr>
        <p:spPr>
          <a:xfrm>
            <a:off x="5324476" y="5534025"/>
            <a:ext cx="592763" cy="123825"/>
          </a:xfrm>
          <a:prstGeom prst="rect">
            <a:avLst/>
          </a:prstGeom>
          <a:noFill/>
          <a:ln/>
        </p:spPr>
        <p:txBody>
          <a:bodyPr wrap="square" lIns="0" tIns="0" rIns="0" bIns="0" rtlCol="0" anchor="t"/>
          <a:lstStyle/>
          <a:p>
            <a:pPr>
              <a:lnSpc>
                <a:spcPts val="975"/>
              </a:lnSpc>
            </a:pPr>
            <a:r>
              <a:rPr lang="en-US" sz="731" dirty="0">
                <a:solidFill>
                  <a:srgbClr val="4B5563"/>
                </a:solidFill>
                <a:latin typeface="ui-sans-serif" pitchFamily="34" charset="0"/>
                <a:ea typeface="ui-sans-serif" pitchFamily="34" charset="-122"/>
                <a:cs typeface="ui-sans-serif" pitchFamily="34" charset="-120"/>
              </a:rPr>
              <a:t>정량적 가치</a:t>
            </a:r>
            <a:endParaRPr lang="en-US" sz="731" dirty="0"/>
          </a:p>
        </p:txBody>
      </p:sp>
      <p:sp>
        <p:nvSpPr>
          <p:cNvPr id="65" name="Text 26"/>
          <p:cNvSpPr/>
          <p:nvPr/>
        </p:nvSpPr>
        <p:spPr>
          <a:xfrm>
            <a:off x="7383066" y="5534025"/>
            <a:ext cx="592763" cy="123825"/>
          </a:xfrm>
          <a:prstGeom prst="rect">
            <a:avLst/>
          </a:prstGeom>
          <a:noFill/>
          <a:ln/>
        </p:spPr>
        <p:txBody>
          <a:bodyPr wrap="square" lIns="0" tIns="0" rIns="0" bIns="0" rtlCol="0" anchor="t"/>
          <a:lstStyle/>
          <a:p>
            <a:pPr>
              <a:lnSpc>
                <a:spcPts val="975"/>
              </a:lnSpc>
            </a:pPr>
            <a:r>
              <a:rPr lang="en-US" sz="731" dirty="0">
                <a:solidFill>
                  <a:srgbClr val="4B5563"/>
                </a:solidFill>
                <a:latin typeface="ui-sans-serif" pitchFamily="34" charset="0"/>
                <a:ea typeface="ui-sans-serif" pitchFamily="34" charset="-122"/>
                <a:cs typeface="ui-sans-serif" pitchFamily="34" charset="-120"/>
              </a:rPr>
              <a:t>정성적 가치</a:t>
            </a:r>
            <a:endParaRPr lang="en-US" sz="731" dirty="0"/>
          </a:p>
        </p:txBody>
      </p:sp>
      <p:sp>
        <p:nvSpPr>
          <p:cNvPr id="66" name="Text 27"/>
          <p:cNvSpPr/>
          <p:nvPr/>
        </p:nvSpPr>
        <p:spPr>
          <a:xfrm>
            <a:off x="371475" y="6950869"/>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7181850"/>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6075759"/>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1360987" y="1339453"/>
            <a:ext cx="6934200" cy="742950"/>
          </a:xfrm>
          <a:prstGeom prst="rect">
            <a:avLst/>
          </a:prstGeom>
        </p:spPr>
      </p:pic>
      <p:pic>
        <p:nvPicPr>
          <p:cNvPr id="7" name="Image 5" descr="preencoded.png"/>
          <p:cNvPicPr>
            <a:picLocks noChangeAspect="1"/>
          </p:cNvPicPr>
          <p:nvPr/>
        </p:nvPicPr>
        <p:blipFill>
          <a:blip r:embed="rId8"/>
          <a:stretch>
            <a:fillRect/>
          </a:stretch>
        </p:blipFill>
        <p:spPr>
          <a:xfrm>
            <a:off x="1422900" y="1401366"/>
            <a:ext cx="866896" cy="216694"/>
          </a:xfrm>
          <a:prstGeom prst="rect">
            <a:avLst/>
          </a:prstGeom>
        </p:spPr>
      </p:pic>
      <p:pic>
        <p:nvPicPr>
          <p:cNvPr id="8" name="Image 6" descr="preencoded.png"/>
          <p:cNvPicPr>
            <a:picLocks noChangeAspect="1"/>
          </p:cNvPicPr>
          <p:nvPr/>
        </p:nvPicPr>
        <p:blipFill>
          <a:blip r:embed="rId9"/>
          <a:stretch>
            <a:fillRect/>
          </a:stretch>
        </p:blipFill>
        <p:spPr>
          <a:xfrm>
            <a:off x="2536034" y="1409104"/>
            <a:ext cx="910912" cy="216694"/>
          </a:xfrm>
          <a:prstGeom prst="rect">
            <a:avLst/>
          </a:prstGeom>
        </p:spPr>
      </p:pic>
      <p:pic>
        <p:nvPicPr>
          <p:cNvPr id="9" name="Image 7" descr="preencoded.png"/>
          <p:cNvPicPr>
            <a:picLocks noChangeAspect="1"/>
          </p:cNvPicPr>
          <p:nvPr/>
        </p:nvPicPr>
        <p:blipFill>
          <a:blip r:embed="rId10"/>
          <a:stretch>
            <a:fillRect/>
          </a:stretch>
        </p:blipFill>
        <p:spPr>
          <a:xfrm>
            <a:off x="3709333" y="1401366"/>
            <a:ext cx="1175250" cy="216694"/>
          </a:xfrm>
          <a:prstGeom prst="rect">
            <a:avLst/>
          </a:prstGeom>
        </p:spPr>
      </p:pic>
      <p:pic>
        <p:nvPicPr>
          <p:cNvPr id="10" name="Image 8" descr="preencoded.png"/>
          <p:cNvPicPr>
            <a:picLocks noChangeAspect="1"/>
          </p:cNvPicPr>
          <p:nvPr/>
        </p:nvPicPr>
        <p:blipFill>
          <a:blip r:embed="rId11"/>
          <a:stretch>
            <a:fillRect/>
          </a:stretch>
        </p:blipFill>
        <p:spPr>
          <a:xfrm>
            <a:off x="5254299" y="1401366"/>
            <a:ext cx="1520550" cy="224432"/>
          </a:xfrm>
          <a:prstGeom prst="rect">
            <a:avLst/>
          </a:prstGeom>
        </p:spPr>
      </p:pic>
      <p:pic>
        <p:nvPicPr>
          <p:cNvPr id="11" name="Image 9" descr="preencoded.png"/>
          <p:cNvPicPr>
            <a:picLocks noChangeAspect="1"/>
          </p:cNvPicPr>
          <p:nvPr/>
        </p:nvPicPr>
        <p:blipFill>
          <a:blip r:embed="rId12"/>
          <a:stretch>
            <a:fillRect/>
          </a:stretch>
        </p:blipFill>
        <p:spPr>
          <a:xfrm>
            <a:off x="6942786" y="1401366"/>
            <a:ext cx="1290489" cy="216694"/>
          </a:xfrm>
          <a:prstGeom prst="rect">
            <a:avLst/>
          </a:prstGeom>
        </p:spPr>
      </p:pic>
      <p:pic>
        <p:nvPicPr>
          <p:cNvPr id="12" name="Image 10" descr="preencoded.png"/>
          <p:cNvPicPr>
            <a:picLocks noChangeAspect="1"/>
          </p:cNvPicPr>
          <p:nvPr/>
        </p:nvPicPr>
        <p:blipFill>
          <a:blip r:embed="rId13"/>
          <a:stretch>
            <a:fillRect/>
          </a:stretch>
        </p:blipFill>
        <p:spPr>
          <a:xfrm>
            <a:off x="3672307" y="1803797"/>
            <a:ext cx="687083" cy="216694"/>
          </a:xfrm>
          <a:prstGeom prst="rect">
            <a:avLst/>
          </a:prstGeom>
        </p:spPr>
      </p:pic>
      <p:pic>
        <p:nvPicPr>
          <p:cNvPr id="13" name="Image 11" descr="preencoded.png"/>
          <p:cNvPicPr>
            <a:picLocks noChangeAspect="1"/>
          </p:cNvPicPr>
          <p:nvPr/>
        </p:nvPicPr>
        <p:blipFill>
          <a:blip r:embed="rId14"/>
          <a:stretch>
            <a:fillRect/>
          </a:stretch>
        </p:blipFill>
        <p:spPr>
          <a:xfrm>
            <a:off x="5983747" y="1803797"/>
            <a:ext cx="965085" cy="216694"/>
          </a:xfrm>
          <a:prstGeom prst="rect">
            <a:avLst/>
          </a:prstGeom>
        </p:spPr>
      </p:pic>
      <p:pic>
        <p:nvPicPr>
          <p:cNvPr id="14" name="Image 12" descr="preencoded.png"/>
          <p:cNvPicPr>
            <a:picLocks noChangeAspect="1"/>
          </p:cNvPicPr>
          <p:nvPr/>
        </p:nvPicPr>
        <p:blipFill>
          <a:blip r:embed="rId15"/>
          <a:stretch>
            <a:fillRect/>
          </a:stretch>
        </p:blipFill>
        <p:spPr>
          <a:xfrm>
            <a:off x="4843324" y="1803797"/>
            <a:ext cx="1140544" cy="216694"/>
          </a:xfrm>
          <a:prstGeom prst="rect">
            <a:avLst/>
          </a:prstGeom>
        </p:spPr>
      </p:pic>
      <p:pic>
        <p:nvPicPr>
          <p:cNvPr id="15" name="Image 13" descr="preencoded.png"/>
          <p:cNvPicPr>
            <a:picLocks noChangeAspect="1"/>
          </p:cNvPicPr>
          <p:nvPr/>
        </p:nvPicPr>
        <p:blipFill>
          <a:blip r:embed="rId16"/>
          <a:stretch>
            <a:fillRect/>
          </a:stretch>
        </p:blipFill>
        <p:spPr>
          <a:xfrm>
            <a:off x="8512848" y="1401366"/>
            <a:ext cx="990600" cy="665559"/>
          </a:xfrm>
          <a:prstGeom prst="rect">
            <a:avLst/>
          </a:prstGeom>
        </p:spPr>
      </p:pic>
      <p:pic>
        <p:nvPicPr>
          <p:cNvPr id="16" name="Image 14" descr="preencoded.png"/>
          <p:cNvPicPr>
            <a:picLocks noChangeAspect="1"/>
          </p:cNvPicPr>
          <p:nvPr/>
        </p:nvPicPr>
        <p:blipFill>
          <a:blip r:embed="rId17"/>
          <a:stretch>
            <a:fillRect/>
          </a:stretch>
        </p:blipFill>
        <p:spPr>
          <a:xfrm>
            <a:off x="8938496" y="1455539"/>
            <a:ext cx="139303" cy="247650"/>
          </a:xfrm>
          <a:prstGeom prst="rect">
            <a:avLst/>
          </a:prstGeom>
        </p:spPr>
      </p:pic>
      <p:pic>
        <p:nvPicPr>
          <p:cNvPr id="17" name="Image 15" descr="preencoded.png"/>
          <p:cNvPicPr>
            <a:picLocks noChangeAspect="1"/>
          </p:cNvPicPr>
          <p:nvPr/>
        </p:nvPicPr>
        <p:blipFill>
          <a:blip r:embed="rId18"/>
          <a:stretch>
            <a:fillRect/>
          </a:stretch>
        </p:blipFill>
        <p:spPr>
          <a:xfrm>
            <a:off x="551796" y="2105620"/>
            <a:ext cx="2847975" cy="2166938"/>
          </a:xfrm>
          <a:prstGeom prst="rect">
            <a:avLst/>
          </a:prstGeom>
        </p:spPr>
      </p:pic>
      <p:pic>
        <p:nvPicPr>
          <p:cNvPr id="18" name="Image 16" descr="preencoded.png"/>
          <p:cNvPicPr>
            <a:picLocks noChangeAspect="1"/>
          </p:cNvPicPr>
          <p:nvPr/>
        </p:nvPicPr>
        <p:blipFill>
          <a:blip r:embed="rId19"/>
          <a:stretch>
            <a:fillRect/>
          </a:stretch>
        </p:blipFill>
        <p:spPr>
          <a:xfrm>
            <a:off x="706577" y="2260401"/>
            <a:ext cx="464344" cy="464344"/>
          </a:xfrm>
          <a:prstGeom prst="rect">
            <a:avLst/>
          </a:prstGeom>
        </p:spPr>
      </p:pic>
      <p:pic>
        <p:nvPicPr>
          <p:cNvPr id="19" name="Image 17" descr="preencoded.png"/>
          <p:cNvPicPr>
            <a:picLocks noChangeAspect="1"/>
          </p:cNvPicPr>
          <p:nvPr/>
        </p:nvPicPr>
        <p:blipFill>
          <a:blip r:embed="rId20"/>
          <a:stretch>
            <a:fillRect/>
          </a:stretch>
        </p:blipFill>
        <p:spPr>
          <a:xfrm>
            <a:off x="822663" y="2368748"/>
            <a:ext cx="232172" cy="247650"/>
          </a:xfrm>
          <a:prstGeom prst="rect">
            <a:avLst/>
          </a:prstGeom>
        </p:spPr>
      </p:pic>
      <p:pic>
        <p:nvPicPr>
          <p:cNvPr id="20" name="Image 18" descr="preencoded.png"/>
          <p:cNvPicPr>
            <a:picLocks noChangeAspect="1"/>
          </p:cNvPicPr>
          <p:nvPr/>
        </p:nvPicPr>
        <p:blipFill>
          <a:blip r:embed="rId21"/>
          <a:stretch>
            <a:fillRect/>
          </a:stretch>
        </p:blipFill>
        <p:spPr>
          <a:xfrm>
            <a:off x="706577" y="3405783"/>
            <a:ext cx="92869" cy="123825"/>
          </a:xfrm>
          <a:prstGeom prst="rect">
            <a:avLst/>
          </a:prstGeom>
        </p:spPr>
      </p:pic>
      <p:pic>
        <p:nvPicPr>
          <p:cNvPr id="21" name="Image 19" descr="preencoded.png"/>
          <p:cNvPicPr>
            <a:picLocks noChangeAspect="1"/>
          </p:cNvPicPr>
          <p:nvPr/>
        </p:nvPicPr>
        <p:blipFill>
          <a:blip r:embed="rId22"/>
          <a:stretch>
            <a:fillRect/>
          </a:stretch>
        </p:blipFill>
        <p:spPr>
          <a:xfrm>
            <a:off x="706577" y="3715345"/>
            <a:ext cx="2538413" cy="371475"/>
          </a:xfrm>
          <a:prstGeom prst="rect">
            <a:avLst/>
          </a:prstGeom>
        </p:spPr>
      </p:pic>
      <p:pic>
        <p:nvPicPr>
          <p:cNvPr id="22" name="Image 20" descr="preencoded.png"/>
          <p:cNvPicPr>
            <a:picLocks noChangeAspect="1"/>
          </p:cNvPicPr>
          <p:nvPr/>
        </p:nvPicPr>
        <p:blipFill>
          <a:blip r:embed="rId23"/>
          <a:stretch>
            <a:fillRect/>
          </a:stretch>
        </p:blipFill>
        <p:spPr>
          <a:xfrm>
            <a:off x="768490" y="3792736"/>
            <a:ext cx="69652" cy="92869"/>
          </a:xfrm>
          <a:prstGeom prst="rect">
            <a:avLst/>
          </a:prstGeom>
        </p:spPr>
      </p:pic>
      <p:pic>
        <p:nvPicPr>
          <p:cNvPr id="23" name="Image 21" descr="preencoded.png"/>
          <p:cNvPicPr>
            <a:picLocks noChangeAspect="1"/>
          </p:cNvPicPr>
          <p:nvPr/>
        </p:nvPicPr>
        <p:blipFill>
          <a:blip r:embed="rId18"/>
          <a:stretch>
            <a:fillRect/>
          </a:stretch>
        </p:blipFill>
        <p:spPr>
          <a:xfrm>
            <a:off x="3585508" y="2105620"/>
            <a:ext cx="2847975" cy="2166938"/>
          </a:xfrm>
          <a:prstGeom prst="rect">
            <a:avLst/>
          </a:prstGeom>
        </p:spPr>
      </p:pic>
      <p:pic>
        <p:nvPicPr>
          <p:cNvPr id="24" name="Image 22" descr="preencoded.png"/>
          <p:cNvPicPr>
            <a:picLocks noChangeAspect="1"/>
          </p:cNvPicPr>
          <p:nvPr/>
        </p:nvPicPr>
        <p:blipFill>
          <a:blip r:embed="rId24"/>
          <a:stretch>
            <a:fillRect/>
          </a:stretch>
        </p:blipFill>
        <p:spPr>
          <a:xfrm>
            <a:off x="3740289" y="2260401"/>
            <a:ext cx="464344" cy="464344"/>
          </a:xfrm>
          <a:prstGeom prst="rect">
            <a:avLst/>
          </a:prstGeom>
        </p:spPr>
      </p:pic>
      <p:pic>
        <p:nvPicPr>
          <p:cNvPr id="25" name="Image 23" descr="preencoded.png"/>
          <p:cNvPicPr>
            <a:picLocks noChangeAspect="1"/>
          </p:cNvPicPr>
          <p:nvPr/>
        </p:nvPicPr>
        <p:blipFill>
          <a:blip r:embed="rId25"/>
          <a:stretch>
            <a:fillRect/>
          </a:stretch>
        </p:blipFill>
        <p:spPr>
          <a:xfrm>
            <a:off x="3856375" y="2368748"/>
            <a:ext cx="232172" cy="247650"/>
          </a:xfrm>
          <a:prstGeom prst="rect">
            <a:avLst/>
          </a:prstGeom>
        </p:spPr>
      </p:pic>
      <p:pic>
        <p:nvPicPr>
          <p:cNvPr id="26" name="Image 24" descr="preencoded.png"/>
          <p:cNvPicPr>
            <a:picLocks noChangeAspect="1"/>
          </p:cNvPicPr>
          <p:nvPr/>
        </p:nvPicPr>
        <p:blipFill>
          <a:blip r:embed="rId26"/>
          <a:stretch>
            <a:fillRect/>
          </a:stretch>
        </p:blipFill>
        <p:spPr>
          <a:xfrm>
            <a:off x="3740289" y="3405783"/>
            <a:ext cx="92869" cy="123825"/>
          </a:xfrm>
          <a:prstGeom prst="rect">
            <a:avLst/>
          </a:prstGeom>
        </p:spPr>
      </p:pic>
      <p:pic>
        <p:nvPicPr>
          <p:cNvPr id="27" name="Image 25" descr="preencoded.png"/>
          <p:cNvPicPr>
            <a:picLocks noChangeAspect="1"/>
          </p:cNvPicPr>
          <p:nvPr/>
        </p:nvPicPr>
        <p:blipFill>
          <a:blip r:embed="rId27"/>
          <a:stretch>
            <a:fillRect/>
          </a:stretch>
        </p:blipFill>
        <p:spPr>
          <a:xfrm>
            <a:off x="3740289" y="3715345"/>
            <a:ext cx="2538413" cy="371475"/>
          </a:xfrm>
          <a:prstGeom prst="rect">
            <a:avLst/>
          </a:prstGeom>
        </p:spPr>
      </p:pic>
      <p:pic>
        <p:nvPicPr>
          <p:cNvPr id="28" name="Image 26" descr="preencoded.png"/>
          <p:cNvPicPr>
            <a:picLocks noChangeAspect="1"/>
          </p:cNvPicPr>
          <p:nvPr/>
        </p:nvPicPr>
        <p:blipFill>
          <a:blip r:embed="rId28"/>
          <a:stretch>
            <a:fillRect/>
          </a:stretch>
        </p:blipFill>
        <p:spPr>
          <a:xfrm>
            <a:off x="3802202" y="3792736"/>
            <a:ext cx="69652" cy="92869"/>
          </a:xfrm>
          <a:prstGeom prst="rect">
            <a:avLst/>
          </a:prstGeom>
        </p:spPr>
      </p:pic>
      <p:pic>
        <p:nvPicPr>
          <p:cNvPr id="29" name="Image 27" descr="preencoded.png"/>
          <p:cNvPicPr>
            <a:picLocks noChangeAspect="1"/>
          </p:cNvPicPr>
          <p:nvPr/>
        </p:nvPicPr>
        <p:blipFill>
          <a:blip r:embed="rId18"/>
          <a:stretch>
            <a:fillRect/>
          </a:stretch>
        </p:blipFill>
        <p:spPr>
          <a:xfrm>
            <a:off x="6619221" y="2105620"/>
            <a:ext cx="2847975" cy="2166938"/>
          </a:xfrm>
          <a:prstGeom prst="rect">
            <a:avLst/>
          </a:prstGeom>
        </p:spPr>
      </p:pic>
      <p:pic>
        <p:nvPicPr>
          <p:cNvPr id="30" name="Image 28" descr="preencoded.png"/>
          <p:cNvPicPr>
            <a:picLocks noChangeAspect="1"/>
          </p:cNvPicPr>
          <p:nvPr/>
        </p:nvPicPr>
        <p:blipFill>
          <a:blip r:embed="rId29"/>
          <a:stretch>
            <a:fillRect/>
          </a:stretch>
        </p:blipFill>
        <p:spPr>
          <a:xfrm>
            <a:off x="6774002" y="2260401"/>
            <a:ext cx="464344" cy="464344"/>
          </a:xfrm>
          <a:prstGeom prst="rect">
            <a:avLst/>
          </a:prstGeom>
        </p:spPr>
      </p:pic>
      <p:pic>
        <p:nvPicPr>
          <p:cNvPr id="31" name="Image 29" descr="preencoded.png"/>
          <p:cNvPicPr>
            <a:picLocks noChangeAspect="1"/>
          </p:cNvPicPr>
          <p:nvPr/>
        </p:nvPicPr>
        <p:blipFill>
          <a:blip r:embed="rId30"/>
          <a:stretch>
            <a:fillRect/>
          </a:stretch>
        </p:blipFill>
        <p:spPr>
          <a:xfrm>
            <a:off x="6890088" y="2368748"/>
            <a:ext cx="232172" cy="247650"/>
          </a:xfrm>
          <a:prstGeom prst="rect">
            <a:avLst/>
          </a:prstGeom>
        </p:spPr>
      </p:pic>
      <p:pic>
        <p:nvPicPr>
          <p:cNvPr id="32" name="Image 30" descr="preencoded.png"/>
          <p:cNvPicPr>
            <a:picLocks noChangeAspect="1"/>
          </p:cNvPicPr>
          <p:nvPr/>
        </p:nvPicPr>
        <p:blipFill>
          <a:blip r:embed="rId31"/>
          <a:stretch>
            <a:fillRect/>
          </a:stretch>
        </p:blipFill>
        <p:spPr>
          <a:xfrm>
            <a:off x="6774002" y="3560564"/>
            <a:ext cx="92869" cy="123825"/>
          </a:xfrm>
          <a:prstGeom prst="rect">
            <a:avLst/>
          </a:prstGeom>
        </p:spPr>
      </p:pic>
      <p:pic>
        <p:nvPicPr>
          <p:cNvPr id="33" name="Image 31" descr="preencoded.png"/>
          <p:cNvPicPr>
            <a:picLocks noChangeAspect="1"/>
          </p:cNvPicPr>
          <p:nvPr/>
        </p:nvPicPr>
        <p:blipFill>
          <a:blip r:embed="rId32"/>
          <a:stretch>
            <a:fillRect/>
          </a:stretch>
        </p:blipFill>
        <p:spPr>
          <a:xfrm>
            <a:off x="6774002" y="3870127"/>
            <a:ext cx="2538413" cy="247650"/>
          </a:xfrm>
          <a:prstGeom prst="rect">
            <a:avLst/>
          </a:prstGeom>
        </p:spPr>
      </p:pic>
      <p:pic>
        <p:nvPicPr>
          <p:cNvPr id="34" name="Image 32" descr="preencoded.png"/>
          <p:cNvPicPr>
            <a:picLocks noChangeAspect="1"/>
          </p:cNvPicPr>
          <p:nvPr/>
        </p:nvPicPr>
        <p:blipFill>
          <a:blip r:embed="rId33"/>
          <a:stretch>
            <a:fillRect/>
          </a:stretch>
        </p:blipFill>
        <p:spPr>
          <a:xfrm>
            <a:off x="6835915" y="3947517"/>
            <a:ext cx="69652" cy="92869"/>
          </a:xfrm>
          <a:prstGeom prst="rect">
            <a:avLst/>
          </a:prstGeom>
        </p:spPr>
      </p:pic>
      <p:pic>
        <p:nvPicPr>
          <p:cNvPr id="35" name="Image 33" descr="preencoded.png"/>
          <p:cNvPicPr>
            <a:picLocks noChangeAspect="1"/>
          </p:cNvPicPr>
          <p:nvPr/>
        </p:nvPicPr>
        <p:blipFill>
          <a:blip r:embed="rId34"/>
          <a:stretch>
            <a:fillRect/>
          </a:stretch>
        </p:blipFill>
        <p:spPr>
          <a:xfrm>
            <a:off x="536317" y="4318992"/>
            <a:ext cx="2847975" cy="1841897"/>
          </a:xfrm>
          <a:prstGeom prst="rect">
            <a:avLst/>
          </a:prstGeom>
        </p:spPr>
      </p:pic>
      <p:pic>
        <p:nvPicPr>
          <p:cNvPr id="36" name="Image 34" descr="preencoded.png"/>
          <p:cNvPicPr>
            <a:picLocks noChangeAspect="1"/>
          </p:cNvPicPr>
          <p:nvPr/>
        </p:nvPicPr>
        <p:blipFill>
          <a:blip r:embed="rId35"/>
          <a:stretch>
            <a:fillRect/>
          </a:stretch>
        </p:blipFill>
        <p:spPr>
          <a:xfrm>
            <a:off x="691099" y="4473773"/>
            <a:ext cx="464344" cy="464344"/>
          </a:xfrm>
          <a:prstGeom prst="rect">
            <a:avLst/>
          </a:prstGeom>
        </p:spPr>
      </p:pic>
      <p:pic>
        <p:nvPicPr>
          <p:cNvPr id="37" name="Image 35" descr="preencoded.png"/>
          <p:cNvPicPr>
            <a:picLocks noChangeAspect="1"/>
          </p:cNvPicPr>
          <p:nvPr/>
        </p:nvPicPr>
        <p:blipFill>
          <a:blip r:embed="rId36"/>
          <a:stretch>
            <a:fillRect/>
          </a:stretch>
        </p:blipFill>
        <p:spPr>
          <a:xfrm>
            <a:off x="818794" y="4582120"/>
            <a:ext cx="208955" cy="247650"/>
          </a:xfrm>
          <a:prstGeom prst="rect">
            <a:avLst/>
          </a:prstGeom>
        </p:spPr>
      </p:pic>
      <p:pic>
        <p:nvPicPr>
          <p:cNvPr id="38" name="Image 36" descr="preencoded.png"/>
          <p:cNvPicPr>
            <a:picLocks noChangeAspect="1"/>
          </p:cNvPicPr>
          <p:nvPr/>
        </p:nvPicPr>
        <p:blipFill>
          <a:blip r:embed="rId37"/>
          <a:stretch>
            <a:fillRect/>
          </a:stretch>
        </p:blipFill>
        <p:spPr>
          <a:xfrm>
            <a:off x="677435" y="5611416"/>
            <a:ext cx="92869" cy="123825"/>
          </a:xfrm>
          <a:prstGeom prst="rect">
            <a:avLst/>
          </a:prstGeom>
        </p:spPr>
      </p:pic>
      <p:pic>
        <p:nvPicPr>
          <p:cNvPr id="39" name="Image 37" descr="preencoded.png"/>
          <p:cNvPicPr>
            <a:picLocks noChangeAspect="1"/>
          </p:cNvPicPr>
          <p:nvPr/>
        </p:nvPicPr>
        <p:blipFill>
          <a:blip r:embed="rId37"/>
          <a:stretch>
            <a:fillRect/>
          </a:stretch>
        </p:blipFill>
        <p:spPr>
          <a:xfrm>
            <a:off x="677435" y="5874544"/>
            <a:ext cx="92869" cy="123825"/>
          </a:xfrm>
          <a:prstGeom prst="rect">
            <a:avLst/>
          </a:prstGeom>
        </p:spPr>
      </p:pic>
      <p:pic>
        <p:nvPicPr>
          <p:cNvPr id="42" name="Image 40" descr="preencoded.png"/>
          <p:cNvPicPr>
            <a:picLocks noChangeAspect="1"/>
          </p:cNvPicPr>
          <p:nvPr/>
        </p:nvPicPr>
        <p:blipFill>
          <a:blip r:embed="rId38"/>
          <a:stretch>
            <a:fillRect/>
          </a:stretch>
        </p:blipFill>
        <p:spPr>
          <a:xfrm>
            <a:off x="3570030" y="4318992"/>
            <a:ext cx="2847975" cy="1841897"/>
          </a:xfrm>
          <a:prstGeom prst="rect">
            <a:avLst/>
          </a:prstGeom>
        </p:spPr>
      </p:pic>
      <p:pic>
        <p:nvPicPr>
          <p:cNvPr id="43" name="Image 41" descr="preencoded.png"/>
          <p:cNvPicPr>
            <a:picLocks noChangeAspect="1"/>
          </p:cNvPicPr>
          <p:nvPr/>
        </p:nvPicPr>
        <p:blipFill>
          <a:blip r:embed="rId39"/>
          <a:stretch>
            <a:fillRect/>
          </a:stretch>
        </p:blipFill>
        <p:spPr>
          <a:xfrm>
            <a:off x="3724811" y="4473773"/>
            <a:ext cx="464344" cy="464344"/>
          </a:xfrm>
          <a:prstGeom prst="rect">
            <a:avLst/>
          </a:prstGeom>
        </p:spPr>
      </p:pic>
      <p:pic>
        <p:nvPicPr>
          <p:cNvPr id="44" name="Image 42" descr="preencoded.png"/>
          <p:cNvPicPr>
            <a:picLocks noChangeAspect="1"/>
          </p:cNvPicPr>
          <p:nvPr/>
        </p:nvPicPr>
        <p:blipFill>
          <a:blip r:embed="rId40"/>
          <a:stretch>
            <a:fillRect/>
          </a:stretch>
        </p:blipFill>
        <p:spPr>
          <a:xfrm>
            <a:off x="3864114" y="4582120"/>
            <a:ext cx="185738" cy="247650"/>
          </a:xfrm>
          <a:prstGeom prst="rect">
            <a:avLst/>
          </a:prstGeom>
        </p:spPr>
      </p:pic>
      <p:pic>
        <p:nvPicPr>
          <p:cNvPr id="45" name="Image 43" descr="preencoded.png"/>
          <p:cNvPicPr>
            <a:picLocks noChangeAspect="1"/>
          </p:cNvPicPr>
          <p:nvPr/>
        </p:nvPicPr>
        <p:blipFill>
          <a:blip r:embed="rId41"/>
          <a:stretch>
            <a:fillRect/>
          </a:stretch>
        </p:blipFill>
        <p:spPr>
          <a:xfrm>
            <a:off x="3724811" y="5619155"/>
            <a:ext cx="92869" cy="123825"/>
          </a:xfrm>
          <a:prstGeom prst="rect">
            <a:avLst/>
          </a:prstGeom>
        </p:spPr>
      </p:pic>
      <p:pic>
        <p:nvPicPr>
          <p:cNvPr id="48" name="Image 46" descr="preencoded.png"/>
          <p:cNvPicPr>
            <a:picLocks noChangeAspect="1"/>
          </p:cNvPicPr>
          <p:nvPr/>
        </p:nvPicPr>
        <p:blipFill>
          <a:blip r:embed="rId42"/>
          <a:stretch>
            <a:fillRect/>
          </a:stretch>
        </p:blipFill>
        <p:spPr>
          <a:xfrm>
            <a:off x="6635158" y="4318992"/>
            <a:ext cx="2847975" cy="1818680"/>
          </a:xfrm>
          <a:prstGeom prst="rect">
            <a:avLst/>
          </a:prstGeom>
        </p:spPr>
      </p:pic>
      <p:pic>
        <p:nvPicPr>
          <p:cNvPr id="49" name="Image 47" descr="preencoded.png"/>
          <p:cNvPicPr>
            <a:picLocks noChangeAspect="1"/>
          </p:cNvPicPr>
          <p:nvPr/>
        </p:nvPicPr>
        <p:blipFill>
          <a:blip r:embed="rId43"/>
          <a:stretch>
            <a:fillRect/>
          </a:stretch>
        </p:blipFill>
        <p:spPr>
          <a:xfrm>
            <a:off x="6789939" y="4512469"/>
            <a:ext cx="108347" cy="139303"/>
          </a:xfrm>
          <a:prstGeom prst="rect">
            <a:avLst/>
          </a:prstGeom>
        </p:spPr>
      </p:pic>
      <p:pic>
        <p:nvPicPr>
          <p:cNvPr id="50" name="Image 48" descr="preencoded.png"/>
          <p:cNvPicPr>
            <a:picLocks noChangeAspect="1"/>
          </p:cNvPicPr>
          <p:nvPr/>
        </p:nvPicPr>
        <p:blipFill>
          <a:blip r:embed="rId44"/>
          <a:stretch>
            <a:fillRect/>
          </a:stretch>
        </p:blipFill>
        <p:spPr>
          <a:xfrm>
            <a:off x="6789939" y="4814292"/>
            <a:ext cx="108347" cy="108347"/>
          </a:xfrm>
          <a:prstGeom prst="rect">
            <a:avLst/>
          </a:prstGeom>
        </p:spPr>
      </p:pic>
      <p:pic>
        <p:nvPicPr>
          <p:cNvPr id="51" name="Image 49" descr="preencoded.png"/>
          <p:cNvPicPr>
            <a:picLocks noChangeAspect="1"/>
          </p:cNvPicPr>
          <p:nvPr/>
        </p:nvPicPr>
        <p:blipFill>
          <a:blip r:embed="rId44"/>
          <a:stretch>
            <a:fillRect/>
          </a:stretch>
        </p:blipFill>
        <p:spPr>
          <a:xfrm>
            <a:off x="6789939" y="5185767"/>
            <a:ext cx="108347" cy="108347"/>
          </a:xfrm>
          <a:prstGeom prst="rect">
            <a:avLst/>
          </a:prstGeom>
        </p:spPr>
      </p:pic>
      <p:pic>
        <p:nvPicPr>
          <p:cNvPr id="52" name="Image 50" descr="preencoded.png"/>
          <p:cNvPicPr>
            <a:picLocks noChangeAspect="1"/>
          </p:cNvPicPr>
          <p:nvPr/>
        </p:nvPicPr>
        <p:blipFill>
          <a:blip r:embed="rId44"/>
          <a:stretch>
            <a:fillRect/>
          </a:stretch>
        </p:blipFill>
        <p:spPr>
          <a:xfrm>
            <a:off x="6789939" y="5557242"/>
            <a:ext cx="108347" cy="108347"/>
          </a:xfrm>
          <a:prstGeom prst="rect">
            <a:avLst/>
          </a:prstGeom>
        </p:spPr>
      </p:pic>
      <p:pic>
        <p:nvPicPr>
          <p:cNvPr id="53" name="Image 51" descr="preencoded.png"/>
          <p:cNvPicPr>
            <a:picLocks noChangeAspect="1"/>
          </p:cNvPicPr>
          <p:nvPr/>
        </p:nvPicPr>
        <p:blipFill>
          <a:blip r:embed="rId45"/>
          <a:stretch>
            <a:fillRect/>
          </a:stretch>
        </p:blipFill>
        <p:spPr>
          <a:xfrm>
            <a:off x="0" y="8127206"/>
            <a:ext cx="9906000" cy="340519"/>
          </a:xfrm>
          <a:prstGeom prst="rect">
            <a:avLst/>
          </a:prstGeom>
        </p:spPr>
      </p:pic>
      <p:sp>
        <p:nvSpPr>
          <p:cNvPr id="54"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9개 빌딩 블록 (2)</a:t>
            </a:r>
            <a:endParaRPr lang="en-US" sz="1828" dirty="0"/>
          </a:p>
        </p:txBody>
      </p:sp>
      <p:sp>
        <p:nvSpPr>
          <p:cNvPr id="55" name="Text 1"/>
          <p:cNvSpPr/>
          <p:nvPr/>
        </p:nvSpPr>
        <p:spPr>
          <a:xfrm>
            <a:off x="1515769" y="1401366"/>
            <a:ext cx="1040275" cy="216694"/>
          </a:xfrm>
          <a:prstGeom prst="rect">
            <a:avLst/>
          </a:prstGeom>
          <a:noFill/>
          <a:ln/>
        </p:spPr>
        <p:txBody>
          <a:bodyPr wrap="square" lIns="0" tIns="0" rIns="0" bIns="0" rtlCol="0" anchor="t"/>
          <a:lstStyle/>
          <a:p>
            <a:pPr>
              <a:lnSpc>
                <a:spcPts val="1219"/>
              </a:lnSpc>
            </a:pPr>
            <a:r>
              <a:rPr lang="en-US" sz="853" dirty="0">
                <a:solidFill>
                  <a:srgbClr val="7E22CE"/>
                </a:solidFill>
                <a:latin typeface="ui-sans-serif" pitchFamily="34" charset="0"/>
                <a:ea typeface="ui-sans-serif" pitchFamily="34" charset="-122"/>
                <a:cs typeface="ui-sans-serif" pitchFamily="34" charset="-120"/>
              </a:rPr>
              <a:t>Key Partners</a:t>
            </a:r>
            <a:endParaRPr lang="en-US" sz="853" dirty="0"/>
          </a:p>
        </p:txBody>
      </p:sp>
      <p:sp>
        <p:nvSpPr>
          <p:cNvPr id="56" name="Text 2"/>
          <p:cNvSpPr/>
          <p:nvPr/>
        </p:nvSpPr>
        <p:spPr>
          <a:xfrm>
            <a:off x="2628903" y="1409104"/>
            <a:ext cx="1093094" cy="216694"/>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Key Activities</a:t>
            </a:r>
            <a:endParaRPr lang="en-US" sz="853" dirty="0"/>
          </a:p>
        </p:txBody>
      </p:sp>
      <p:sp>
        <p:nvSpPr>
          <p:cNvPr id="57" name="Text 3"/>
          <p:cNvSpPr/>
          <p:nvPr/>
        </p:nvSpPr>
        <p:spPr>
          <a:xfrm>
            <a:off x="3802202" y="1401366"/>
            <a:ext cx="1410299" cy="216694"/>
          </a:xfrm>
          <a:prstGeom prst="rect">
            <a:avLst/>
          </a:prstGeom>
          <a:noFill/>
          <a:ln/>
        </p:spPr>
        <p:txBody>
          <a:bodyPr wrap="square" lIns="0" tIns="0" rIns="0" bIns="0" rtlCol="0" anchor="t"/>
          <a:lstStyle/>
          <a:p>
            <a:pPr>
              <a:lnSpc>
                <a:spcPts val="1219"/>
              </a:lnSpc>
            </a:pPr>
            <a:r>
              <a:rPr lang="en-US" sz="853" dirty="0">
                <a:solidFill>
                  <a:srgbClr val="C2410C"/>
                </a:solidFill>
                <a:latin typeface="ui-sans-serif" pitchFamily="34" charset="0"/>
                <a:ea typeface="ui-sans-serif" pitchFamily="34" charset="-122"/>
                <a:cs typeface="ui-sans-serif" pitchFamily="34" charset="-120"/>
              </a:rPr>
              <a:t>Value Propositions</a:t>
            </a:r>
            <a:endParaRPr lang="en-US" sz="853" dirty="0"/>
          </a:p>
        </p:txBody>
      </p:sp>
      <p:sp>
        <p:nvSpPr>
          <p:cNvPr id="58" name="Text 4"/>
          <p:cNvSpPr/>
          <p:nvPr/>
        </p:nvSpPr>
        <p:spPr>
          <a:xfrm>
            <a:off x="5472969" y="1424838"/>
            <a:ext cx="1761749" cy="216694"/>
          </a:xfrm>
          <a:prstGeom prst="rect">
            <a:avLst/>
          </a:prstGeom>
          <a:noFill/>
          <a:ln/>
        </p:spPr>
        <p:txBody>
          <a:bodyPr wrap="square" lIns="0" tIns="0" rIns="0" bIns="0" rtlCol="0" anchor="t"/>
          <a:lstStyle/>
          <a:p>
            <a:pPr>
              <a:lnSpc>
                <a:spcPts val="1219"/>
              </a:lnSpc>
            </a:pPr>
            <a:r>
              <a:rPr lang="en-US" sz="853" dirty="0">
                <a:solidFill>
                  <a:srgbClr val="15803D"/>
                </a:solidFill>
                <a:latin typeface="ui-sans-serif" pitchFamily="34" charset="0"/>
                <a:ea typeface="ui-sans-serif" pitchFamily="34" charset="-122"/>
                <a:cs typeface="ui-sans-serif" pitchFamily="34" charset="-120"/>
              </a:rPr>
              <a:t>Customer Relationships</a:t>
            </a:r>
            <a:endParaRPr lang="en-US" sz="853" dirty="0"/>
          </a:p>
        </p:txBody>
      </p:sp>
      <p:sp>
        <p:nvSpPr>
          <p:cNvPr id="59" name="Text 5"/>
          <p:cNvSpPr/>
          <p:nvPr/>
        </p:nvSpPr>
        <p:spPr>
          <a:xfrm>
            <a:off x="7127749" y="1455539"/>
            <a:ext cx="1548587" cy="216694"/>
          </a:xfrm>
          <a:prstGeom prst="rect">
            <a:avLst/>
          </a:prstGeom>
          <a:noFill/>
          <a:ln/>
        </p:spPr>
        <p:txBody>
          <a:bodyPr wrap="square" lIns="0" tIns="0" rIns="0" bIns="0" rtlCol="0" anchor="t"/>
          <a:lstStyle/>
          <a:p>
            <a:pPr>
              <a:lnSpc>
                <a:spcPts val="1219"/>
              </a:lnSpc>
            </a:pPr>
            <a:r>
              <a:rPr lang="en-US" sz="853" dirty="0">
                <a:solidFill>
                  <a:srgbClr val="1D4ED8"/>
                </a:solidFill>
                <a:latin typeface="ui-sans-serif" pitchFamily="34" charset="0"/>
                <a:ea typeface="ui-sans-serif" pitchFamily="34" charset="-122"/>
                <a:cs typeface="ui-sans-serif" pitchFamily="34" charset="-120"/>
              </a:rPr>
              <a:t>Customer Segments</a:t>
            </a:r>
            <a:endParaRPr lang="en-US" sz="853" dirty="0"/>
          </a:p>
        </p:txBody>
      </p:sp>
      <p:sp>
        <p:nvSpPr>
          <p:cNvPr id="60" name="Text 6"/>
          <p:cNvSpPr/>
          <p:nvPr/>
        </p:nvSpPr>
        <p:spPr>
          <a:xfrm>
            <a:off x="3765175" y="1803797"/>
            <a:ext cx="824501" cy="216694"/>
          </a:xfrm>
          <a:prstGeom prst="rect">
            <a:avLst/>
          </a:prstGeom>
          <a:noFill/>
          <a:ln/>
        </p:spPr>
        <p:txBody>
          <a:bodyPr wrap="square" lIns="0" tIns="0" rIns="0" bIns="0" rtlCol="0" anchor="t"/>
          <a:lstStyle/>
          <a:p>
            <a:pPr>
              <a:lnSpc>
                <a:spcPts val="1219"/>
              </a:lnSpc>
            </a:pPr>
            <a:r>
              <a:rPr lang="en-US" sz="853" dirty="0">
                <a:solidFill>
                  <a:srgbClr val="0F766E"/>
                </a:solidFill>
                <a:latin typeface="ui-sans-serif" pitchFamily="34" charset="0"/>
                <a:ea typeface="ui-sans-serif" pitchFamily="34" charset="-122"/>
                <a:cs typeface="ui-sans-serif" pitchFamily="34" charset="-120"/>
              </a:rPr>
              <a:t>Channels</a:t>
            </a:r>
            <a:endParaRPr lang="en-US" sz="853" dirty="0"/>
          </a:p>
        </p:txBody>
      </p:sp>
      <p:sp>
        <p:nvSpPr>
          <p:cNvPr id="61" name="Text 7"/>
          <p:cNvSpPr/>
          <p:nvPr/>
        </p:nvSpPr>
        <p:spPr>
          <a:xfrm>
            <a:off x="6076615" y="1803797"/>
            <a:ext cx="1158103" cy="216694"/>
          </a:xfrm>
          <a:prstGeom prst="rect">
            <a:avLst/>
          </a:prstGeom>
          <a:noFill/>
          <a:ln/>
        </p:spPr>
        <p:txBody>
          <a:bodyPr wrap="square" lIns="0" tIns="0" rIns="0" bIns="0" rtlCol="0" anchor="t"/>
          <a:lstStyle/>
          <a:p>
            <a:pPr>
              <a:lnSpc>
                <a:spcPts val="1219"/>
              </a:lnSpc>
            </a:pPr>
            <a:r>
              <a:rPr lang="en-US" sz="853" dirty="0">
                <a:solidFill>
                  <a:srgbClr val="B91C1C"/>
                </a:solidFill>
                <a:latin typeface="ui-sans-serif" pitchFamily="34" charset="0"/>
                <a:ea typeface="ui-sans-serif" pitchFamily="34" charset="-122"/>
                <a:cs typeface="ui-sans-serif" pitchFamily="34" charset="-120"/>
              </a:rPr>
              <a:t>Cost Structure</a:t>
            </a:r>
            <a:endParaRPr lang="en-US" sz="853" dirty="0"/>
          </a:p>
        </p:txBody>
      </p:sp>
      <p:sp>
        <p:nvSpPr>
          <p:cNvPr id="62" name="Text 8"/>
          <p:cNvSpPr/>
          <p:nvPr/>
        </p:nvSpPr>
        <p:spPr>
          <a:xfrm>
            <a:off x="4936192" y="1803797"/>
            <a:ext cx="1368653" cy="216694"/>
          </a:xfrm>
          <a:prstGeom prst="rect">
            <a:avLst/>
          </a:prstGeom>
          <a:noFill/>
          <a:ln/>
        </p:spPr>
        <p:txBody>
          <a:bodyPr wrap="square" lIns="0" tIns="0" rIns="0" bIns="0" rtlCol="0" anchor="t"/>
          <a:lstStyle/>
          <a:p>
            <a:pPr>
              <a:lnSpc>
                <a:spcPts val="1219"/>
              </a:lnSpc>
            </a:pPr>
            <a:r>
              <a:rPr lang="en-US" sz="853" dirty="0">
                <a:solidFill>
                  <a:srgbClr val="15803D"/>
                </a:solidFill>
                <a:latin typeface="ui-sans-serif" pitchFamily="34" charset="0"/>
                <a:ea typeface="ui-sans-serif" pitchFamily="34" charset="-122"/>
                <a:cs typeface="ui-sans-serif" pitchFamily="34" charset="-120"/>
              </a:rPr>
              <a:t>Revenue Streams</a:t>
            </a:r>
            <a:endParaRPr lang="en-US" sz="853" dirty="0"/>
          </a:p>
        </p:txBody>
      </p:sp>
      <p:sp>
        <p:nvSpPr>
          <p:cNvPr id="63" name="Text 9"/>
          <p:cNvSpPr/>
          <p:nvPr/>
        </p:nvSpPr>
        <p:spPr>
          <a:xfrm>
            <a:off x="8508011" y="1749623"/>
            <a:ext cx="990600" cy="309563"/>
          </a:xfrm>
          <a:prstGeom prst="rect">
            <a:avLst/>
          </a:prstGeom>
          <a:noFill/>
          <a:ln/>
        </p:spPr>
        <p:txBody>
          <a:bodyPr wrap="square" lIns="0" tIns="0" rIns="0" bIns="0" rtlCol="0" anchor="t"/>
          <a:lstStyle/>
          <a:p>
            <a:pPr algn="ctr">
              <a:lnSpc>
                <a:spcPts val="1219"/>
              </a:lnSpc>
            </a:pPr>
            <a:r>
              <a:rPr lang="en-US" sz="853" dirty="0">
                <a:solidFill>
                  <a:srgbClr val="6B7280"/>
                </a:solidFill>
                <a:latin typeface="ui-sans-serif" pitchFamily="34" charset="0"/>
                <a:ea typeface="ui-sans-serif" pitchFamily="34" charset="-122"/>
                <a:cs typeface="ui-sans-serif" pitchFamily="34" charset="-120"/>
              </a:rPr>
              <a:t>비즈니스 모델 캔버스</a:t>
            </a:r>
            <a:endParaRPr lang="en-US" sz="853" dirty="0"/>
          </a:p>
        </p:txBody>
      </p:sp>
      <p:sp>
        <p:nvSpPr>
          <p:cNvPr id="64" name="Text 10"/>
          <p:cNvSpPr/>
          <p:nvPr/>
        </p:nvSpPr>
        <p:spPr>
          <a:xfrm>
            <a:off x="1294746" y="2384226"/>
            <a:ext cx="1179143" cy="216694"/>
          </a:xfrm>
          <a:prstGeom prst="rect">
            <a:avLst/>
          </a:prstGeom>
          <a:noFill/>
          <a:ln/>
        </p:spPr>
        <p:txBody>
          <a:bodyPr wrap="square" lIns="0" tIns="0" rIns="0" bIns="0" rtlCol="0" anchor="t"/>
          <a:lstStyle/>
          <a:p>
            <a:pPr>
              <a:lnSpc>
                <a:spcPts val="1706"/>
              </a:lnSpc>
            </a:pPr>
            <a:r>
              <a:rPr lang="en-US" sz="1219" b="1" dirty="0">
                <a:solidFill>
                  <a:srgbClr val="2563EB"/>
                </a:solidFill>
                <a:latin typeface="ui-sans-serif" pitchFamily="34" charset="0"/>
                <a:ea typeface="ui-sans-serif" pitchFamily="34" charset="-122"/>
                <a:cs typeface="ui-sans-serif" pitchFamily="34" charset="-120"/>
              </a:rPr>
              <a:t>고객 세그먼트</a:t>
            </a:r>
            <a:endParaRPr lang="en-US" sz="1219" dirty="0"/>
          </a:p>
        </p:txBody>
      </p:sp>
      <p:sp>
        <p:nvSpPr>
          <p:cNvPr id="65" name="Text 11"/>
          <p:cNvSpPr/>
          <p:nvPr/>
        </p:nvSpPr>
        <p:spPr>
          <a:xfrm>
            <a:off x="706577" y="2848570"/>
            <a:ext cx="304609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기업이 서비스를 제공하려는 특정 고객 집단입니다.</a:t>
            </a:r>
            <a:endParaRPr lang="en-US" sz="853" dirty="0"/>
          </a:p>
        </p:txBody>
      </p:sp>
      <p:sp>
        <p:nvSpPr>
          <p:cNvPr id="66" name="Text 12"/>
          <p:cNvSpPr/>
          <p:nvPr/>
        </p:nvSpPr>
        <p:spPr>
          <a:xfrm>
            <a:off x="706577" y="3096220"/>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유형:</a:t>
            </a:r>
            <a:endParaRPr lang="en-US" sz="853" dirty="0"/>
          </a:p>
        </p:txBody>
      </p:sp>
      <p:sp>
        <p:nvSpPr>
          <p:cNvPr id="67" name="Text 13"/>
          <p:cNvSpPr/>
          <p:nvPr/>
        </p:nvSpPr>
        <p:spPr>
          <a:xfrm>
            <a:off x="861358" y="3312914"/>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대량 시장, 틈새 시장, 세분화, 다변화, 다면 플랫폼</a:t>
            </a:r>
            <a:endParaRPr lang="en-US" sz="853" dirty="0"/>
          </a:p>
        </p:txBody>
      </p:sp>
      <p:sp>
        <p:nvSpPr>
          <p:cNvPr id="68" name="Text 14"/>
          <p:cNvSpPr/>
          <p:nvPr/>
        </p:nvSpPr>
        <p:spPr>
          <a:xfrm>
            <a:off x="898723" y="3777258"/>
            <a:ext cx="2414588" cy="247650"/>
          </a:xfrm>
          <a:prstGeom prst="rect">
            <a:avLst/>
          </a:prstGeom>
          <a:noFill/>
          <a:ln/>
        </p:spPr>
        <p:txBody>
          <a:bodyPr wrap="square" lIns="0" tIns="0" rIns="0" bIns="0" rtlCol="0" anchor="t"/>
          <a:lstStyle/>
          <a:p>
            <a:pPr>
              <a:lnSpc>
                <a:spcPts val="975"/>
              </a:lnSpc>
            </a:pPr>
            <a:r>
              <a:rPr lang="en-US" sz="731" dirty="0">
                <a:solidFill>
                  <a:srgbClr val="1D4ED8"/>
                </a:solidFill>
                <a:latin typeface="ui-sans-serif" pitchFamily="34" charset="0"/>
                <a:ea typeface="ui-sans-serif" pitchFamily="34" charset="-122"/>
                <a:cs typeface="ui-sans-serif" pitchFamily="34" charset="-120"/>
              </a:rPr>
              <a:t>예시: 도시 정부(재난 관리 부서), 공공기관, 민간 인프라 기업, 일반 시민</a:t>
            </a:r>
            <a:endParaRPr lang="en-US" sz="731" dirty="0"/>
          </a:p>
        </p:txBody>
      </p:sp>
      <p:sp>
        <p:nvSpPr>
          <p:cNvPr id="69" name="Text 15"/>
          <p:cNvSpPr/>
          <p:nvPr/>
        </p:nvSpPr>
        <p:spPr>
          <a:xfrm>
            <a:off x="4328458" y="2384226"/>
            <a:ext cx="371475" cy="216694"/>
          </a:xfrm>
          <a:prstGeom prst="rect">
            <a:avLst/>
          </a:prstGeom>
          <a:noFill/>
          <a:ln/>
        </p:spPr>
        <p:txBody>
          <a:bodyPr wrap="square" lIns="0" tIns="0" rIns="0" bIns="0" rtlCol="0" anchor="t"/>
          <a:lstStyle/>
          <a:p>
            <a:pPr>
              <a:lnSpc>
                <a:spcPts val="1706"/>
              </a:lnSpc>
            </a:pPr>
            <a:r>
              <a:rPr lang="en-US" sz="1219" b="1" dirty="0">
                <a:solidFill>
                  <a:srgbClr val="0D9488"/>
                </a:solidFill>
                <a:latin typeface="ui-sans-serif" pitchFamily="34" charset="0"/>
                <a:ea typeface="ui-sans-serif" pitchFamily="34" charset="-122"/>
                <a:cs typeface="ui-sans-serif" pitchFamily="34" charset="-120"/>
              </a:rPr>
              <a:t>채널</a:t>
            </a:r>
            <a:endParaRPr lang="en-US" sz="1219" dirty="0"/>
          </a:p>
        </p:txBody>
      </p:sp>
      <p:sp>
        <p:nvSpPr>
          <p:cNvPr id="70" name="Text 16"/>
          <p:cNvSpPr/>
          <p:nvPr/>
        </p:nvSpPr>
        <p:spPr>
          <a:xfrm>
            <a:off x="3740289" y="2848570"/>
            <a:ext cx="304609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기업이 고객에게 가치를 전달하는 경로입니다.</a:t>
            </a:r>
            <a:endParaRPr lang="en-US" sz="853" dirty="0"/>
          </a:p>
        </p:txBody>
      </p:sp>
      <p:sp>
        <p:nvSpPr>
          <p:cNvPr id="71" name="Text 17"/>
          <p:cNvSpPr/>
          <p:nvPr/>
        </p:nvSpPr>
        <p:spPr>
          <a:xfrm>
            <a:off x="3740289" y="3096220"/>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유형:</a:t>
            </a:r>
            <a:endParaRPr lang="en-US" sz="853" dirty="0"/>
          </a:p>
        </p:txBody>
      </p:sp>
      <p:sp>
        <p:nvSpPr>
          <p:cNvPr id="72" name="Text 18"/>
          <p:cNvSpPr/>
          <p:nvPr/>
        </p:nvSpPr>
        <p:spPr>
          <a:xfrm>
            <a:off x="3895071" y="3312914"/>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자사 채널(직영점), 파트너 채널(대리점), 또는 이 둘을 결합한 방식</a:t>
            </a:r>
            <a:endParaRPr lang="en-US" sz="853" dirty="0"/>
          </a:p>
        </p:txBody>
      </p:sp>
      <p:sp>
        <p:nvSpPr>
          <p:cNvPr id="73" name="Text 19"/>
          <p:cNvSpPr/>
          <p:nvPr/>
        </p:nvSpPr>
        <p:spPr>
          <a:xfrm>
            <a:off x="3932436" y="3777258"/>
            <a:ext cx="2414588" cy="247650"/>
          </a:xfrm>
          <a:prstGeom prst="rect">
            <a:avLst/>
          </a:prstGeom>
          <a:noFill/>
          <a:ln/>
        </p:spPr>
        <p:txBody>
          <a:bodyPr wrap="square" lIns="0" tIns="0" rIns="0" bIns="0" rtlCol="0" anchor="t"/>
          <a:lstStyle/>
          <a:p>
            <a:pPr>
              <a:lnSpc>
                <a:spcPts val="975"/>
              </a:lnSpc>
            </a:pPr>
            <a:r>
              <a:rPr lang="en-US" sz="731" dirty="0">
                <a:solidFill>
                  <a:srgbClr val="0F766E"/>
                </a:solidFill>
                <a:latin typeface="ui-sans-serif" pitchFamily="34" charset="0"/>
                <a:ea typeface="ui-sans-serif" pitchFamily="34" charset="-122"/>
                <a:cs typeface="ui-sans-serif" pitchFamily="34" charset="-120"/>
              </a:rPr>
              <a:t>예시: 모바일 앱, 웹 기반 대시보드, 문자 알림, 공공 전광판</a:t>
            </a:r>
            <a:endParaRPr lang="en-US" sz="731" dirty="0"/>
          </a:p>
        </p:txBody>
      </p:sp>
      <p:sp>
        <p:nvSpPr>
          <p:cNvPr id="74" name="Text 20"/>
          <p:cNvSpPr/>
          <p:nvPr/>
        </p:nvSpPr>
        <p:spPr>
          <a:xfrm>
            <a:off x="7362171" y="2384226"/>
            <a:ext cx="807668" cy="216694"/>
          </a:xfrm>
          <a:prstGeom prst="rect">
            <a:avLst/>
          </a:prstGeom>
          <a:noFill/>
          <a:ln/>
        </p:spPr>
        <p:txBody>
          <a:bodyPr wrap="square" lIns="0" tIns="0" rIns="0" bIns="0" rtlCol="0" anchor="t"/>
          <a:lstStyle/>
          <a:p>
            <a:pPr>
              <a:lnSpc>
                <a:spcPts val="1706"/>
              </a:lnSpc>
            </a:pPr>
            <a:r>
              <a:rPr lang="en-US" sz="1219" b="1" dirty="0">
                <a:solidFill>
                  <a:srgbClr val="16A34A"/>
                </a:solidFill>
                <a:latin typeface="ui-sans-serif" pitchFamily="34" charset="0"/>
                <a:ea typeface="ui-sans-serif" pitchFamily="34" charset="-122"/>
                <a:cs typeface="ui-sans-serif" pitchFamily="34" charset="-120"/>
              </a:rPr>
              <a:t>고객 관계</a:t>
            </a:r>
            <a:endParaRPr lang="en-US" sz="1219" dirty="0"/>
          </a:p>
        </p:txBody>
      </p:sp>
      <p:sp>
        <p:nvSpPr>
          <p:cNvPr id="75" name="Text 21"/>
          <p:cNvSpPr/>
          <p:nvPr/>
        </p:nvSpPr>
        <p:spPr>
          <a:xfrm>
            <a:off x="6774002" y="2848570"/>
            <a:ext cx="25384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고객을 유치하고 유지하며 성장을 유도하는 방식입니다.</a:t>
            </a:r>
            <a:endParaRPr lang="en-US" sz="853" dirty="0"/>
          </a:p>
        </p:txBody>
      </p:sp>
      <p:sp>
        <p:nvSpPr>
          <p:cNvPr id="76" name="Text 22"/>
          <p:cNvSpPr/>
          <p:nvPr/>
        </p:nvSpPr>
        <p:spPr>
          <a:xfrm>
            <a:off x="6774002" y="3251002"/>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유형:</a:t>
            </a:r>
            <a:endParaRPr lang="en-US" sz="853" dirty="0"/>
          </a:p>
        </p:txBody>
      </p:sp>
      <p:sp>
        <p:nvSpPr>
          <p:cNvPr id="77" name="Text 23"/>
          <p:cNvSpPr/>
          <p:nvPr/>
        </p:nvSpPr>
        <p:spPr>
          <a:xfrm>
            <a:off x="6928783" y="3467695"/>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개인 지원, 전담 지원, 셀프서비스, 자동화 서비스, 커뮤니티 구축, 공동 창출</a:t>
            </a:r>
            <a:endParaRPr lang="en-US" sz="853" dirty="0"/>
          </a:p>
        </p:txBody>
      </p:sp>
      <p:sp>
        <p:nvSpPr>
          <p:cNvPr id="78" name="Text 24"/>
          <p:cNvSpPr/>
          <p:nvPr/>
        </p:nvSpPr>
        <p:spPr>
          <a:xfrm>
            <a:off x="6966148" y="3932039"/>
            <a:ext cx="2897505" cy="123825"/>
          </a:xfrm>
          <a:prstGeom prst="rect">
            <a:avLst/>
          </a:prstGeom>
          <a:noFill/>
          <a:ln/>
        </p:spPr>
        <p:txBody>
          <a:bodyPr wrap="square" lIns="0" tIns="0" rIns="0" bIns="0" rtlCol="0" anchor="t"/>
          <a:lstStyle/>
          <a:p>
            <a:pPr>
              <a:lnSpc>
                <a:spcPts val="975"/>
              </a:lnSpc>
            </a:pPr>
            <a:r>
              <a:rPr lang="en-US" sz="731" dirty="0">
                <a:solidFill>
                  <a:srgbClr val="15803D"/>
                </a:solidFill>
                <a:latin typeface="ui-sans-serif" pitchFamily="34" charset="0"/>
                <a:ea typeface="ui-sans-serif" pitchFamily="34" charset="-122"/>
                <a:cs typeface="ui-sans-serif" pitchFamily="34" charset="-120"/>
              </a:rPr>
              <a:t>예시: 24시간 AI 챗봇 지원, 재난 피해자 지원 서비스</a:t>
            </a:r>
            <a:endParaRPr lang="en-US" sz="731" dirty="0"/>
          </a:p>
        </p:txBody>
      </p:sp>
      <p:sp>
        <p:nvSpPr>
          <p:cNvPr id="79" name="Text 25"/>
          <p:cNvSpPr/>
          <p:nvPr/>
        </p:nvSpPr>
        <p:spPr>
          <a:xfrm>
            <a:off x="1279268" y="4597598"/>
            <a:ext cx="807668" cy="216694"/>
          </a:xfrm>
          <a:prstGeom prst="rect">
            <a:avLst/>
          </a:prstGeom>
          <a:noFill/>
          <a:ln/>
        </p:spPr>
        <p:txBody>
          <a:bodyPr wrap="square" lIns="0" tIns="0" rIns="0" bIns="0" rtlCol="0" anchor="t"/>
          <a:lstStyle/>
          <a:p>
            <a:pPr>
              <a:lnSpc>
                <a:spcPts val="1706"/>
              </a:lnSpc>
            </a:pPr>
            <a:r>
              <a:rPr lang="en-US" sz="1219" b="1" dirty="0">
                <a:solidFill>
                  <a:srgbClr val="DC2626"/>
                </a:solidFill>
                <a:latin typeface="ui-sans-serif" pitchFamily="34" charset="0"/>
                <a:ea typeface="ui-sans-serif" pitchFamily="34" charset="-122"/>
                <a:cs typeface="ui-sans-serif" pitchFamily="34" charset="-120"/>
              </a:rPr>
              <a:t>비용 구조</a:t>
            </a:r>
            <a:endParaRPr lang="en-US" sz="1219" dirty="0"/>
          </a:p>
        </p:txBody>
      </p:sp>
      <p:sp>
        <p:nvSpPr>
          <p:cNvPr id="80" name="Text 26"/>
          <p:cNvSpPr/>
          <p:nvPr/>
        </p:nvSpPr>
        <p:spPr>
          <a:xfrm>
            <a:off x="691098" y="4969073"/>
            <a:ext cx="253841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비즈니스 모델을 운영하는 데 발생하는 주요 비용입니다.</a:t>
            </a:r>
            <a:endParaRPr lang="en-US" sz="853" dirty="0"/>
          </a:p>
        </p:txBody>
      </p:sp>
      <p:sp>
        <p:nvSpPr>
          <p:cNvPr id="81" name="Text 27"/>
          <p:cNvSpPr/>
          <p:nvPr/>
        </p:nvSpPr>
        <p:spPr>
          <a:xfrm>
            <a:off x="677435" y="5301853"/>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특성:</a:t>
            </a:r>
            <a:endParaRPr lang="en-US" sz="853" dirty="0"/>
          </a:p>
        </p:txBody>
      </p:sp>
      <p:sp>
        <p:nvSpPr>
          <p:cNvPr id="82" name="Text 28"/>
          <p:cNvSpPr/>
          <p:nvPr/>
        </p:nvSpPr>
        <p:spPr>
          <a:xfrm>
            <a:off x="832216" y="5518547"/>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비용 중심(cost-driven)과 가치 중심(value-driven) 모델</a:t>
            </a:r>
            <a:endParaRPr lang="en-US" sz="853" dirty="0"/>
          </a:p>
        </p:txBody>
      </p:sp>
      <p:sp>
        <p:nvSpPr>
          <p:cNvPr id="83" name="Text 29"/>
          <p:cNvSpPr/>
          <p:nvPr/>
        </p:nvSpPr>
        <p:spPr>
          <a:xfrm>
            <a:off x="832216" y="5859066"/>
            <a:ext cx="2410960"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고정비, 변동비, 규모의 경제, 범위의 경제</a:t>
            </a:r>
            <a:endParaRPr lang="en-US" sz="853" dirty="0"/>
          </a:p>
        </p:txBody>
      </p:sp>
      <p:sp>
        <p:nvSpPr>
          <p:cNvPr id="85" name="Text 31"/>
          <p:cNvSpPr/>
          <p:nvPr/>
        </p:nvSpPr>
        <p:spPr>
          <a:xfrm>
            <a:off x="4312980" y="4597598"/>
            <a:ext cx="807668"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수익 흐름</a:t>
            </a:r>
            <a:endParaRPr lang="en-US" sz="1219" dirty="0"/>
          </a:p>
        </p:txBody>
      </p:sp>
      <p:sp>
        <p:nvSpPr>
          <p:cNvPr id="86" name="Text 32"/>
          <p:cNvSpPr/>
          <p:nvPr/>
        </p:nvSpPr>
        <p:spPr>
          <a:xfrm>
            <a:off x="3724811" y="5061942"/>
            <a:ext cx="304609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고객 세그먼트별로 수익을 창출하는 방법입니다.</a:t>
            </a:r>
            <a:endParaRPr lang="en-US" sz="853" dirty="0"/>
          </a:p>
        </p:txBody>
      </p:sp>
      <p:sp>
        <p:nvSpPr>
          <p:cNvPr id="87" name="Text 33"/>
          <p:cNvSpPr/>
          <p:nvPr/>
        </p:nvSpPr>
        <p:spPr>
          <a:xfrm>
            <a:off x="3724811" y="5309592"/>
            <a:ext cx="25384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주요 유형:</a:t>
            </a:r>
            <a:endParaRPr lang="en-US" sz="853" dirty="0"/>
          </a:p>
        </p:txBody>
      </p:sp>
      <p:sp>
        <p:nvSpPr>
          <p:cNvPr id="88" name="Text 34"/>
          <p:cNvSpPr/>
          <p:nvPr/>
        </p:nvSpPr>
        <p:spPr>
          <a:xfrm>
            <a:off x="3879593" y="5526286"/>
            <a:ext cx="238363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자산 판매, 사용료, 구독료, 대여/임대, 라이선스, 중개 수수료</a:t>
            </a:r>
            <a:endParaRPr lang="en-US" sz="853" dirty="0"/>
          </a:p>
        </p:txBody>
      </p:sp>
      <p:sp>
        <p:nvSpPr>
          <p:cNvPr id="90" name="Text 36"/>
          <p:cNvSpPr/>
          <p:nvPr/>
        </p:nvSpPr>
        <p:spPr>
          <a:xfrm>
            <a:off x="6960198" y="4473773"/>
            <a:ext cx="2538413" cy="216694"/>
          </a:xfrm>
          <a:prstGeom prst="rect">
            <a:avLst/>
          </a:prstGeom>
          <a:noFill/>
          <a:ln/>
        </p:spPr>
        <p:txBody>
          <a:bodyPr wrap="square" lIns="0" tIns="0" rIns="0" bIns="0" rtlCol="0" anchor="t"/>
          <a:lstStyle/>
          <a:p>
            <a:pPr>
              <a:lnSpc>
                <a:spcPts val="1706"/>
              </a:lnSpc>
            </a:pPr>
            <a:r>
              <a:rPr lang="en-US" sz="1097" b="1" dirty="0">
                <a:solidFill>
                  <a:srgbClr val="374151"/>
                </a:solidFill>
                <a:latin typeface="ui-sans-serif" pitchFamily="34" charset="0"/>
                <a:ea typeface="ui-sans-serif" pitchFamily="34" charset="-122"/>
                <a:cs typeface="ui-sans-serif" pitchFamily="34" charset="-120"/>
              </a:rPr>
              <a:t>작성 팁</a:t>
            </a:r>
            <a:endParaRPr lang="en-US" sz="1097" dirty="0"/>
          </a:p>
        </p:txBody>
      </p:sp>
      <p:sp>
        <p:nvSpPr>
          <p:cNvPr id="91" name="Text 37"/>
          <p:cNvSpPr/>
          <p:nvPr/>
        </p:nvSpPr>
        <p:spPr>
          <a:xfrm>
            <a:off x="6960198" y="4783336"/>
            <a:ext cx="236815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각 블록은 서로 영향을 주므로, 반복적으로 수정 및 보완</a:t>
            </a:r>
            <a:endParaRPr lang="en-US" sz="853" dirty="0"/>
          </a:p>
        </p:txBody>
      </p:sp>
      <p:sp>
        <p:nvSpPr>
          <p:cNvPr id="92" name="Text 38"/>
          <p:cNvSpPr/>
          <p:nvPr/>
        </p:nvSpPr>
        <p:spPr>
          <a:xfrm>
            <a:off x="6960198" y="5154811"/>
            <a:ext cx="236815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팀이 한 장의 캔버스를 둘러싸고 의견을 나누며 작성하는 것이 효율적</a:t>
            </a:r>
            <a:endParaRPr lang="en-US" sz="853" dirty="0"/>
          </a:p>
        </p:txBody>
      </p:sp>
      <p:sp>
        <p:nvSpPr>
          <p:cNvPr id="93" name="Text 39"/>
          <p:cNvSpPr/>
          <p:nvPr/>
        </p:nvSpPr>
        <p:spPr>
          <a:xfrm>
            <a:off x="6960198" y="5526286"/>
            <a:ext cx="2368153"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비즈니스 모델은 투명해야 하며, 모든 구성원이 이해할 수 있어야 함</a:t>
            </a:r>
            <a:endParaRPr lang="en-US" sz="853" dirty="0"/>
          </a:p>
        </p:txBody>
      </p:sp>
      <p:sp>
        <p:nvSpPr>
          <p:cNvPr id="94" name="Text 40"/>
          <p:cNvSpPr/>
          <p:nvPr/>
        </p:nvSpPr>
        <p:spPr>
          <a:xfrm>
            <a:off x="371475" y="8220075"/>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71368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478756"/>
            <a:ext cx="8915400" cy="990600"/>
          </a:xfrm>
          <a:prstGeom prst="rect">
            <a:avLst/>
          </a:prstGeom>
        </p:spPr>
      </p:pic>
      <p:pic>
        <p:nvPicPr>
          <p:cNvPr id="7" name="Image 5" descr="preencoded.png"/>
          <p:cNvPicPr>
            <a:picLocks noChangeAspect="1"/>
          </p:cNvPicPr>
          <p:nvPr/>
        </p:nvPicPr>
        <p:blipFill>
          <a:blip r:embed="rId8"/>
          <a:stretch>
            <a:fillRect/>
          </a:stretch>
        </p:blipFill>
        <p:spPr>
          <a:xfrm>
            <a:off x="650081" y="1664494"/>
            <a:ext cx="232172" cy="185738"/>
          </a:xfrm>
          <a:prstGeom prst="rect">
            <a:avLst/>
          </a:prstGeom>
        </p:spPr>
      </p:pic>
      <p:pic>
        <p:nvPicPr>
          <p:cNvPr id="8" name="Image 6" descr="preencoded.png"/>
          <p:cNvPicPr>
            <a:picLocks noChangeAspect="1"/>
          </p:cNvPicPr>
          <p:nvPr/>
        </p:nvPicPr>
        <p:blipFill>
          <a:blip r:embed="rId9"/>
          <a:stretch>
            <a:fillRect/>
          </a:stretch>
        </p:blipFill>
        <p:spPr>
          <a:xfrm>
            <a:off x="495300" y="2624137"/>
            <a:ext cx="2889209" cy="1052513"/>
          </a:xfrm>
          <a:prstGeom prst="rect">
            <a:avLst/>
          </a:prstGeom>
        </p:spPr>
      </p:pic>
      <p:pic>
        <p:nvPicPr>
          <p:cNvPr id="9" name="Image 7" descr="preencoded.png"/>
          <p:cNvPicPr>
            <a:picLocks noChangeAspect="1"/>
          </p:cNvPicPr>
          <p:nvPr/>
        </p:nvPicPr>
        <p:blipFill>
          <a:blip r:embed="rId10"/>
          <a:stretch>
            <a:fillRect/>
          </a:stretch>
        </p:blipFill>
        <p:spPr>
          <a:xfrm>
            <a:off x="619126" y="2786658"/>
            <a:ext cx="177998" cy="139303"/>
          </a:xfrm>
          <a:prstGeom prst="rect">
            <a:avLst/>
          </a:prstGeom>
        </p:spPr>
      </p:pic>
      <p:pic>
        <p:nvPicPr>
          <p:cNvPr id="10" name="Image 8" descr="preencoded.png"/>
          <p:cNvPicPr>
            <a:picLocks noChangeAspect="1"/>
          </p:cNvPicPr>
          <p:nvPr/>
        </p:nvPicPr>
        <p:blipFill>
          <a:blip r:embed="rId11"/>
          <a:stretch>
            <a:fillRect/>
          </a:stretch>
        </p:blipFill>
        <p:spPr>
          <a:xfrm>
            <a:off x="619125" y="3057525"/>
            <a:ext cx="92869" cy="123825"/>
          </a:xfrm>
          <a:prstGeom prst="rect">
            <a:avLst/>
          </a:prstGeom>
        </p:spPr>
      </p:pic>
      <p:pic>
        <p:nvPicPr>
          <p:cNvPr id="11" name="Image 9" descr="preencoded.png"/>
          <p:cNvPicPr>
            <a:picLocks noChangeAspect="1"/>
          </p:cNvPicPr>
          <p:nvPr/>
        </p:nvPicPr>
        <p:blipFill>
          <a:blip r:embed="rId11"/>
          <a:stretch>
            <a:fillRect/>
          </a:stretch>
        </p:blipFill>
        <p:spPr>
          <a:xfrm>
            <a:off x="619125" y="3243263"/>
            <a:ext cx="92869" cy="123825"/>
          </a:xfrm>
          <a:prstGeom prst="rect">
            <a:avLst/>
          </a:prstGeom>
        </p:spPr>
      </p:pic>
      <p:pic>
        <p:nvPicPr>
          <p:cNvPr id="12" name="Image 10" descr="preencoded.png"/>
          <p:cNvPicPr>
            <a:picLocks noChangeAspect="1"/>
          </p:cNvPicPr>
          <p:nvPr/>
        </p:nvPicPr>
        <p:blipFill>
          <a:blip r:embed="rId11"/>
          <a:stretch>
            <a:fillRect/>
          </a:stretch>
        </p:blipFill>
        <p:spPr>
          <a:xfrm>
            <a:off x="619125" y="3429000"/>
            <a:ext cx="92869" cy="123825"/>
          </a:xfrm>
          <a:prstGeom prst="rect">
            <a:avLst/>
          </a:prstGeom>
        </p:spPr>
      </p:pic>
      <p:pic>
        <p:nvPicPr>
          <p:cNvPr id="13" name="Image 11" descr="preencoded.png"/>
          <p:cNvPicPr>
            <a:picLocks noChangeAspect="1"/>
          </p:cNvPicPr>
          <p:nvPr/>
        </p:nvPicPr>
        <p:blipFill>
          <a:blip r:embed="rId12"/>
          <a:stretch>
            <a:fillRect/>
          </a:stretch>
        </p:blipFill>
        <p:spPr>
          <a:xfrm>
            <a:off x="3508335" y="2624137"/>
            <a:ext cx="2889209" cy="1052513"/>
          </a:xfrm>
          <a:prstGeom prst="rect">
            <a:avLst/>
          </a:prstGeom>
        </p:spPr>
      </p:pic>
      <p:pic>
        <p:nvPicPr>
          <p:cNvPr id="14" name="Image 12" descr="preencoded.png"/>
          <p:cNvPicPr>
            <a:picLocks noChangeAspect="1"/>
          </p:cNvPicPr>
          <p:nvPr/>
        </p:nvPicPr>
        <p:blipFill>
          <a:blip r:embed="rId13"/>
          <a:stretch>
            <a:fillRect/>
          </a:stretch>
        </p:blipFill>
        <p:spPr>
          <a:xfrm>
            <a:off x="3632159" y="2786658"/>
            <a:ext cx="139303" cy="139303"/>
          </a:xfrm>
          <a:prstGeom prst="rect">
            <a:avLst/>
          </a:prstGeom>
        </p:spPr>
      </p:pic>
      <p:pic>
        <p:nvPicPr>
          <p:cNvPr id="15" name="Image 13" descr="preencoded.png"/>
          <p:cNvPicPr>
            <a:picLocks noChangeAspect="1"/>
          </p:cNvPicPr>
          <p:nvPr/>
        </p:nvPicPr>
        <p:blipFill>
          <a:blip r:embed="rId14"/>
          <a:stretch>
            <a:fillRect/>
          </a:stretch>
        </p:blipFill>
        <p:spPr>
          <a:xfrm>
            <a:off x="3632159" y="3057525"/>
            <a:ext cx="92869" cy="123825"/>
          </a:xfrm>
          <a:prstGeom prst="rect">
            <a:avLst/>
          </a:prstGeom>
        </p:spPr>
      </p:pic>
      <p:pic>
        <p:nvPicPr>
          <p:cNvPr id="16" name="Image 14" descr="preencoded.png"/>
          <p:cNvPicPr>
            <a:picLocks noChangeAspect="1"/>
          </p:cNvPicPr>
          <p:nvPr/>
        </p:nvPicPr>
        <p:blipFill>
          <a:blip r:embed="rId14"/>
          <a:stretch>
            <a:fillRect/>
          </a:stretch>
        </p:blipFill>
        <p:spPr>
          <a:xfrm>
            <a:off x="3632159" y="3243263"/>
            <a:ext cx="92869" cy="123825"/>
          </a:xfrm>
          <a:prstGeom prst="rect">
            <a:avLst/>
          </a:prstGeom>
        </p:spPr>
      </p:pic>
      <p:pic>
        <p:nvPicPr>
          <p:cNvPr id="17" name="Image 15" descr="preencoded.png"/>
          <p:cNvPicPr>
            <a:picLocks noChangeAspect="1"/>
          </p:cNvPicPr>
          <p:nvPr/>
        </p:nvPicPr>
        <p:blipFill>
          <a:blip r:embed="rId14"/>
          <a:stretch>
            <a:fillRect/>
          </a:stretch>
        </p:blipFill>
        <p:spPr>
          <a:xfrm>
            <a:off x="3632159" y="3429000"/>
            <a:ext cx="92869" cy="123825"/>
          </a:xfrm>
          <a:prstGeom prst="rect">
            <a:avLst/>
          </a:prstGeom>
        </p:spPr>
      </p:pic>
      <p:pic>
        <p:nvPicPr>
          <p:cNvPr id="18" name="Image 16" descr="preencoded.png"/>
          <p:cNvPicPr>
            <a:picLocks noChangeAspect="1"/>
          </p:cNvPicPr>
          <p:nvPr/>
        </p:nvPicPr>
        <p:blipFill>
          <a:blip r:embed="rId15"/>
          <a:stretch>
            <a:fillRect/>
          </a:stretch>
        </p:blipFill>
        <p:spPr>
          <a:xfrm>
            <a:off x="6521370" y="2624137"/>
            <a:ext cx="2889330" cy="1052513"/>
          </a:xfrm>
          <a:prstGeom prst="rect">
            <a:avLst/>
          </a:prstGeom>
        </p:spPr>
      </p:pic>
      <p:pic>
        <p:nvPicPr>
          <p:cNvPr id="19" name="Image 17" descr="preencoded.png"/>
          <p:cNvPicPr>
            <a:picLocks noChangeAspect="1"/>
          </p:cNvPicPr>
          <p:nvPr/>
        </p:nvPicPr>
        <p:blipFill>
          <a:blip r:embed="rId16"/>
          <a:stretch>
            <a:fillRect/>
          </a:stretch>
        </p:blipFill>
        <p:spPr>
          <a:xfrm>
            <a:off x="6645195" y="2786658"/>
            <a:ext cx="139303" cy="139303"/>
          </a:xfrm>
          <a:prstGeom prst="rect">
            <a:avLst/>
          </a:prstGeom>
        </p:spPr>
      </p:pic>
      <p:pic>
        <p:nvPicPr>
          <p:cNvPr id="20" name="Image 18" descr="preencoded.png"/>
          <p:cNvPicPr>
            <a:picLocks noChangeAspect="1"/>
          </p:cNvPicPr>
          <p:nvPr/>
        </p:nvPicPr>
        <p:blipFill>
          <a:blip r:embed="rId17"/>
          <a:stretch>
            <a:fillRect/>
          </a:stretch>
        </p:blipFill>
        <p:spPr>
          <a:xfrm>
            <a:off x="6645194" y="3057525"/>
            <a:ext cx="92869" cy="123825"/>
          </a:xfrm>
          <a:prstGeom prst="rect">
            <a:avLst/>
          </a:prstGeom>
        </p:spPr>
      </p:pic>
      <p:pic>
        <p:nvPicPr>
          <p:cNvPr id="21" name="Image 19" descr="preencoded.png"/>
          <p:cNvPicPr>
            <a:picLocks noChangeAspect="1"/>
          </p:cNvPicPr>
          <p:nvPr/>
        </p:nvPicPr>
        <p:blipFill>
          <a:blip r:embed="rId17"/>
          <a:stretch>
            <a:fillRect/>
          </a:stretch>
        </p:blipFill>
        <p:spPr>
          <a:xfrm>
            <a:off x="6645194" y="3243263"/>
            <a:ext cx="92869" cy="123825"/>
          </a:xfrm>
          <a:prstGeom prst="rect">
            <a:avLst/>
          </a:prstGeom>
        </p:spPr>
      </p:pic>
      <p:pic>
        <p:nvPicPr>
          <p:cNvPr id="22" name="Image 20" descr="preencoded.png"/>
          <p:cNvPicPr>
            <a:picLocks noChangeAspect="1"/>
          </p:cNvPicPr>
          <p:nvPr/>
        </p:nvPicPr>
        <p:blipFill>
          <a:blip r:embed="rId17"/>
          <a:stretch>
            <a:fillRect/>
          </a:stretch>
        </p:blipFill>
        <p:spPr>
          <a:xfrm>
            <a:off x="6645194" y="3429000"/>
            <a:ext cx="92869" cy="123825"/>
          </a:xfrm>
          <a:prstGeom prst="rect">
            <a:avLst/>
          </a:prstGeom>
        </p:spPr>
      </p:pic>
      <p:pic>
        <p:nvPicPr>
          <p:cNvPr id="23" name="Image 21" descr="preencoded.png"/>
          <p:cNvPicPr>
            <a:picLocks noChangeAspect="1"/>
          </p:cNvPicPr>
          <p:nvPr/>
        </p:nvPicPr>
        <p:blipFill>
          <a:blip r:embed="rId18"/>
          <a:stretch>
            <a:fillRect/>
          </a:stretch>
        </p:blipFill>
        <p:spPr>
          <a:xfrm>
            <a:off x="495300" y="3800475"/>
            <a:ext cx="2889209" cy="1052513"/>
          </a:xfrm>
          <a:prstGeom prst="rect">
            <a:avLst/>
          </a:prstGeom>
        </p:spPr>
      </p:pic>
      <p:pic>
        <p:nvPicPr>
          <p:cNvPr id="24" name="Image 22" descr="preencoded.png"/>
          <p:cNvPicPr>
            <a:picLocks noChangeAspect="1"/>
          </p:cNvPicPr>
          <p:nvPr/>
        </p:nvPicPr>
        <p:blipFill>
          <a:blip r:embed="rId19"/>
          <a:stretch>
            <a:fillRect/>
          </a:stretch>
        </p:blipFill>
        <p:spPr>
          <a:xfrm>
            <a:off x="619125" y="3962995"/>
            <a:ext cx="139303" cy="139303"/>
          </a:xfrm>
          <a:prstGeom prst="rect">
            <a:avLst/>
          </a:prstGeom>
        </p:spPr>
      </p:pic>
      <p:pic>
        <p:nvPicPr>
          <p:cNvPr id="25" name="Image 23" descr="preencoded.png"/>
          <p:cNvPicPr>
            <a:picLocks noChangeAspect="1"/>
          </p:cNvPicPr>
          <p:nvPr/>
        </p:nvPicPr>
        <p:blipFill>
          <a:blip r:embed="rId20"/>
          <a:stretch>
            <a:fillRect/>
          </a:stretch>
        </p:blipFill>
        <p:spPr>
          <a:xfrm>
            <a:off x="619125" y="4233863"/>
            <a:ext cx="92869" cy="123825"/>
          </a:xfrm>
          <a:prstGeom prst="rect">
            <a:avLst/>
          </a:prstGeom>
        </p:spPr>
      </p:pic>
      <p:pic>
        <p:nvPicPr>
          <p:cNvPr id="26" name="Image 24" descr="preencoded.png"/>
          <p:cNvPicPr>
            <a:picLocks noChangeAspect="1"/>
          </p:cNvPicPr>
          <p:nvPr/>
        </p:nvPicPr>
        <p:blipFill>
          <a:blip r:embed="rId20"/>
          <a:stretch>
            <a:fillRect/>
          </a:stretch>
        </p:blipFill>
        <p:spPr>
          <a:xfrm>
            <a:off x="619125" y="4419600"/>
            <a:ext cx="92869" cy="123825"/>
          </a:xfrm>
          <a:prstGeom prst="rect">
            <a:avLst/>
          </a:prstGeom>
        </p:spPr>
      </p:pic>
      <p:pic>
        <p:nvPicPr>
          <p:cNvPr id="27" name="Image 25" descr="preencoded.png"/>
          <p:cNvPicPr>
            <a:picLocks noChangeAspect="1"/>
          </p:cNvPicPr>
          <p:nvPr/>
        </p:nvPicPr>
        <p:blipFill>
          <a:blip r:embed="rId20"/>
          <a:stretch>
            <a:fillRect/>
          </a:stretch>
        </p:blipFill>
        <p:spPr>
          <a:xfrm>
            <a:off x="619125" y="4605338"/>
            <a:ext cx="92869" cy="123825"/>
          </a:xfrm>
          <a:prstGeom prst="rect">
            <a:avLst/>
          </a:prstGeom>
        </p:spPr>
      </p:pic>
      <p:pic>
        <p:nvPicPr>
          <p:cNvPr id="28" name="Image 26" descr="preencoded.png"/>
          <p:cNvPicPr>
            <a:picLocks noChangeAspect="1"/>
          </p:cNvPicPr>
          <p:nvPr/>
        </p:nvPicPr>
        <p:blipFill>
          <a:blip r:embed="rId21"/>
          <a:stretch>
            <a:fillRect/>
          </a:stretch>
        </p:blipFill>
        <p:spPr>
          <a:xfrm>
            <a:off x="3508335" y="3800475"/>
            <a:ext cx="2889209" cy="1052513"/>
          </a:xfrm>
          <a:prstGeom prst="rect">
            <a:avLst/>
          </a:prstGeom>
        </p:spPr>
      </p:pic>
      <p:pic>
        <p:nvPicPr>
          <p:cNvPr id="29" name="Image 27" descr="preencoded.png"/>
          <p:cNvPicPr>
            <a:picLocks noChangeAspect="1"/>
          </p:cNvPicPr>
          <p:nvPr/>
        </p:nvPicPr>
        <p:blipFill>
          <a:blip r:embed="rId22"/>
          <a:stretch>
            <a:fillRect/>
          </a:stretch>
        </p:blipFill>
        <p:spPr>
          <a:xfrm>
            <a:off x="3632160" y="3962995"/>
            <a:ext cx="177998" cy="139303"/>
          </a:xfrm>
          <a:prstGeom prst="rect">
            <a:avLst/>
          </a:prstGeom>
        </p:spPr>
      </p:pic>
      <p:pic>
        <p:nvPicPr>
          <p:cNvPr id="30" name="Image 28" descr="preencoded.png"/>
          <p:cNvPicPr>
            <a:picLocks noChangeAspect="1"/>
          </p:cNvPicPr>
          <p:nvPr/>
        </p:nvPicPr>
        <p:blipFill>
          <a:blip r:embed="rId23"/>
          <a:stretch>
            <a:fillRect/>
          </a:stretch>
        </p:blipFill>
        <p:spPr>
          <a:xfrm>
            <a:off x="3632159" y="4233863"/>
            <a:ext cx="92869" cy="123825"/>
          </a:xfrm>
          <a:prstGeom prst="rect">
            <a:avLst/>
          </a:prstGeom>
        </p:spPr>
      </p:pic>
      <p:pic>
        <p:nvPicPr>
          <p:cNvPr id="31" name="Image 29" descr="preencoded.png"/>
          <p:cNvPicPr>
            <a:picLocks noChangeAspect="1"/>
          </p:cNvPicPr>
          <p:nvPr/>
        </p:nvPicPr>
        <p:blipFill>
          <a:blip r:embed="rId23"/>
          <a:stretch>
            <a:fillRect/>
          </a:stretch>
        </p:blipFill>
        <p:spPr>
          <a:xfrm>
            <a:off x="3632159" y="4419600"/>
            <a:ext cx="92869" cy="123825"/>
          </a:xfrm>
          <a:prstGeom prst="rect">
            <a:avLst/>
          </a:prstGeom>
        </p:spPr>
      </p:pic>
      <p:pic>
        <p:nvPicPr>
          <p:cNvPr id="32" name="Image 30" descr="preencoded.png"/>
          <p:cNvPicPr>
            <a:picLocks noChangeAspect="1"/>
          </p:cNvPicPr>
          <p:nvPr/>
        </p:nvPicPr>
        <p:blipFill>
          <a:blip r:embed="rId23"/>
          <a:stretch>
            <a:fillRect/>
          </a:stretch>
        </p:blipFill>
        <p:spPr>
          <a:xfrm>
            <a:off x="3632159" y="4605338"/>
            <a:ext cx="92869" cy="123825"/>
          </a:xfrm>
          <a:prstGeom prst="rect">
            <a:avLst/>
          </a:prstGeom>
        </p:spPr>
      </p:pic>
      <p:pic>
        <p:nvPicPr>
          <p:cNvPr id="33" name="Image 31" descr="preencoded.png"/>
          <p:cNvPicPr>
            <a:picLocks noChangeAspect="1"/>
          </p:cNvPicPr>
          <p:nvPr/>
        </p:nvPicPr>
        <p:blipFill>
          <a:blip r:embed="rId24"/>
          <a:stretch>
            <a:fillRect/>
          </a:stretch>
        </p:blipFill>
        <p:spPr>
          <a:xfrm>
            <a:off x="6521370" y="3800475"/>
            <a:ext cx="2889330" cy="1052513"/>
          </a:xfrm>
          <a:prstGeom prst="rect">
            <a:avLst/>
          </a:prstGeom>
        </p:spPr>
      </p:pic>
      <p:pic>
        <p:nvPicPr>
          <p:cNvPr id="34" name="Image 32" descr="preencoded.png"/>
          <p:cNvPicPr>
            <a:picLocks noChangeAspect="1"/>
          </p:cNvPicPr>
          <p:nvPr/>
        </p:nvPicPr>
        <p:blipFill>
          <a:blip r:embed="rId25"/>
          <a:stretch>
            <a:fillRect/>
          </a:stretch>
        </p:blipFill>
        <p:spPr>
          <a:xfrm>
            <a:off x="6645195" y="3962995"/>
            <a:ext cx="139303" cy="139303"/>
          </a:xfrm>
          <a:prstGeom prst="rect">
            <a:avLst/>
          </a:prstGeom>
        </p:spPr>
      </p:pic>
      <p:pic>
        <p:nvPicPr>
          <p:cNvPr id="35" name="Image 33" descr="preencoded.png"/>
          <p:cNvPicPr>
            <a:picLocks noChangeAspect="1"/>
          </p:cNvPicPr>
          <p:nvPr/>
        </p:nvPicPr>
        <p:blipFill>
          <a:blip r:embed="rId26"/>
          <a:stretch>
            <a:fillRect/>
          </a:stretch>
        </p:blipFill>
        <p:spPr>
          <a:xfrm>
            <a:off x="6645194" y="4233863"/>
            <a:ext cx="92869" cy="123825"/>
          </a:xfrm>
          <a:prstGeom prst="rect">
            <a:avLst/>
          </a:prstGeom>
        </p:spPr>
      </p:pic>
      <p:pic>
        <p:nvPicPr>
          <p:cNvPr id="36" name="Image 34" descr="preencoded.png"/>
          <p:cNvPicPr>
            <a:picLocks noChangeAspect="1"/>
          </p:cNvPicPr>
          <p:nvPr/>
        </p:nvPicPr>
        <p:blipFill>
          <a:blip r:embed="rId26"/>
          <a:stretch>
            <a:fillRect/>
          </a:stretch>
        </p:blipFill>
        <p:spPr>
          <a:xfrm>
            <a:off x="6645194" y="4419600"/>
            <a:ext cx="92869" cy="123825"/>
          </a:xfrm>
          <a:prstGeom prst="rect">
            <a:avLst/>
          </a:prstGeom>
        </p:spPr>
      </p:pic>
      <p:pic>
        <p:nvPicPr>
          <p:cNvPr id="37" name="Image 35" descr="preencoded.png"/>
          <p:cNvPicPr>
            <a:picLocks noChangeAspect="1"/>
          </p:cNvPicPr>
          <p:nvPr/>
        </p:nvPicPr>
        <p:blipFill>
          <a:blip r:embed="rId26"/>
          <a:stretch>
            <a:fillRect/>
          </a:stretch>
        </p:blipFill>
        <p:spPr>
          <a:xfrm>
            <a:off x="6645194" y="4605338"/>
            <a:ext cx="92869" cy="123825"/>
          </a:xfrm>
          <a:prstGeom prst="rect">
            <a:avLst/>
          </a:prstGeom>
        </p:spPr>
      </p:pic>
      <p:pic>
        <p:nvPicPr>
          <p:cNvPr id="38" name="Image 36" descr="preencoded.png"/>
          <p:cNvPicPr>
            <a:picLocks noChangeAspect="1"/>
          </p:cNvPicPr>
          <p:nvPr/>
        </p:nvPicPr>
        <p:blipFill>
          <a:blip r:embed="rId27"/>
          <a:stretch>
            <a:fillRect/>
          </a:stretch>
        </p:blipFill>
        <p:spPr>
          <a:xfrm>
            <a:off x="495300" y="4976812"/>
            <a:ext cx="8915400" cy="959644"/>
          </a:xfrm>
          <a:prstGeom prst="rect">
            <a:avLst/>
          </a:prstGeom>
        </p:spPr>
      </p:pic>
      <p:pic>
        <p:nvPicPr>
          <p:cNvPr id="39" name="Image 37" descr="preencoded.png"/>
          <p:cNvPicPr>
            <a:picLocks noChangeAspect="1"/>
          </p:cNvPicPr>
          <p:nvPr/>
        </p:nvPicPr>
        <p:blipFill>
          <a:blip r:embed="rId28"/>
          <a:stretch>
            <a:fillRect/>
          </a:stretch>
        </p:blipFill>
        <p:spPr>
          <a:xfrm>
            <a:off x="619126" y="5139333"/>
            <a:ext cx="177998" cy="139303"/>
          </a:xfrm>
          <a:prstGeom prst="rect">
            <a:avLst/>
          </a:prstGeom>
        </p:spPr>
      </p:pic>
      <p:pic>
        <p:nvPicPr>
          <p:cNvPr id="40" name="Image 38" descr="preencoded.png"/>
          <p:cNvPicPr>
            <a:picLocks noChangeAspect="1"/>
          </p:cNvPicPr>
          <p:nvPr/>
        </p:nvPicPr>
        <p:blipFill>
          <a:blip r:embed="rId29"/>
          <a:stretch>
            <a:fillRect/>
          </a:stretch>
        </p:blipFill>
        <p:spPr>
          <a:xfrm>
            <a:off x="619125" y="5379244"/>
            <a:ext cx="247650" cy="309563"/>
          </a:xfrm>
          <a:prstGeom prst="rect">
            <a:avLst/>
          </a:prstGeom>
        </p:spPr>
      </p:pic>
      <p:pic>
        <p:nvPicPr>
          <p:cNvPr id="41" name="Image 39" descr="preencoded.png"/>
          <p:cNvPicPr>
            <a:picLocks noChangeAspect="1"/>
          </p:cNvPicPr>
          <p:nvPr/>
        </p:nvPicPr>
        <p:blipFill>
          <a:blip r:embed="rId30"/>
          <a:stretch>
            <a:fillRect/>
          </a:stretch>
        </p:blipFill>
        <p:spPr>
          <a:xfrm>
            <a:off x="681038" y="5464373"/>
            <a:ext cx="123825" cy="123825"/>
          </a:xfrm>
          <a:prstGeom prst="rect">
            <a:avLst/>
          </a:prstGeom>
        </p:spPr>
      </p:pic>
      <p:pic>
        <p:nvPicPr>
          <p:cNvPr id="42" name="Image 40" descr="preencoded.png"/>
          <p:cNvPicPr>
            <a:picLocks noChangeAspect="1"/>
          </p:cNvPicPr>
          <p:nvPr/>
        </p:nvPicPr>
        <p:blipFill>
          <a:blip r:embed="rId31"/>
          <a:stretch>
            <a:fillRect/>
          </a:stretch>
        </p:blipFill>
        <p:spPr>
          <a:xfrm>
            <a:off x="3549570" y="5379244"/>
            <a:ext cx="123825" cy="123825"/>
          </a:xfrm>
          <a:prstGeom prst="rect">
            <a:avLst/>
          </a:prstGeom>
        </p:spPr>
      </p:pic>
      <p:pic>
        <p:nvPicPr>
          <p:cNvPr id="43" name="Image 41" descr="preencoded.png"/>
          <p:cNvPicPr>
            <a:picLocks noChangeAspect="1"/>
          </p:cNvPicPr>
          <p:nvPr/>
        </p:nvPicPr>
        <p:blipFill>
          <a:blip r:embed="rId32"/>
          <a:stretch>
            <a:fillRect/>
          </a:stretch>
        </p:blipFill>
        <p:spPr>
          <a:xfrm>
            <a:off x="6480135" y="5379244"/>
            <a:ext cx="278606" cy="309563"/>
          </a:xfrm>
          <a:prstGeom prst="rect">
            <a:avLst/>
          </a:prstGeom>
        </p:spPr>
      </p:pic>
      <p:pic>
        <p:nvPicPr>
          <p:cNvPr id="44" name="Image 42" descr="preencoded.png"/>
          <p:cNvPicPr>
            <a:picLocks noChangeAspect="1"/>
          </p:cNvPicPr>
          <p:nvPr/>
        </p:nvPicPr>
        <p:blipFill>
          <a:blip r:embed="rId33"/>
          <a:stretch>
            <a:fillRect/>
          </a:stretch>
        </p:blipFill>
        <p:spPr>
          <a:xfrm>
            <a:off x="6542047" y="5464373"/>
            <a:ext cx="154781" cy="123825"/>
          </a:xfrm>
          <a:prstGeom prst="rect">
            <a:avLst/>
          </a:prstGeom>
        </p:spPr>
      </p:pic>
      <p:pic>
        <p:nvPicPr>
          <p:cNvPr id="45" name="Image 43" descr="preencoded.png"/>
          <p:cNvPicPr>
            <a:picLocks noChangeAspect="1"/>
          </p:cNvPicPr>
          <p:nvPr/>
        </p:nvPicPr>
        <p:blipFill>
          <a:blip r:embed="rId34"/>
          <a:stretch>
            <a:fillRect/>
          </a:stretch>
        </p:blipFill>
        <p:spPr>
          <a:xfrm>
            <a:off x="0" y="6122194"/>
            <a:ext cx="9906000" cy="340519"/>
          </a:xfrm>
          <a:prstGeom prst="rect">
            <a:avLst/>
          </a:prstGeom>
        </p:spPr>
      </p:pic>
      <p:sp>
        <p:nvSpPr>
          <p:cNvPr id="46"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AI 융합 비즈니스 모델 사례</a:t>
            </a:r>
            <a:endParaRPr lang="en-US" sz="1828" dirty="0"/>
          </a:p>
        </p:txBody>
      </p:sp>
      <p:sp>
        <p:nvSpPr>
          <p:cNvPr id="47" name="Text 1"/>
          <p:cNvSpPr/>
          <p:nvPr/>
        </p:nvSpPr>
        <p:spPr>
          <a:xfrm>
            <a:off x="975122" y="1633538"/>
            <a:ext cx="8605838"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스마트시티 기후 재난 안전 예측 서비스</a:t>
            </a:r>
            <a:endParaRPr lang="en-US" sz="1463" dirty="0"/>
          </a:p>
        </p:txBody>
      </p:sp>
      <p:sp>
        <p:nvSpPr>
          <p:cNvPr id="48" name="Text 2"/>
          <p:cNvSpPr/>
          <p:nvPr/>
        </p:nvSpPr>
        <p:spPr>
          <a:xfrm>
            <a:off x="650081" y="1943100"/>
            <a:ext cx="86058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기술을 활용한 비즈니스 모델로, 기후 재난 및 도시 안전 예측 서비스를 제공하여 인명과 재산 피해를 최소화합니다. 이 모델은 특성상 공공 부문과의 협력이 중심이며, SaaS형 구독 모델과 프로젝트 기반 맞춤형 구축, 데이터 분석 서비스 판매 등 다양한 수익 흐름을 가지고 있습니다.</a:t>
            </a:r>
            <a:endParaRPr lang="en-US" sz="975" dirty="0"/>
          </a:p>
        </p:txBody>
      </p:sp>
      <p:sp>
        <p:nvSpPr>
          <p:cNvPr id="49" name="Text 3"/>
          <p:cNvSpPr/>
          <p:nvPr/>
        </p:nvSpPr>
        <p:spPr>
          <a:xfrm>
            <a:off x="859036" y="2747962"/>
            <a:ext cx="2641559" cy="216694"/>
          </a:xfrm>
          <a:prstGeom prst="rect">
            <a:avLst/>
          </a:prstGeom>
          <a:noFill/>
          <a:ln/>
        </p:spPr>
        <p:txBody>
          <a:bodyPr wrap="square" lIns="0" tIns="0" rIns="0" bIns="0" rtlCol="0" anchor="t"/>
          <a:lstStyle/>
          <a:p>
            <a:pPr>
              <a:lnSpc>
                <a:spcPts val="1706"/>
              </a:lnSpc>
            </a:pPr>
            <a:r>
              <a:rPr lang="en-US" sz="1097" b="1" dirty="0">
                <a:solidFill>
                  <a:srgbClr val="7E22CE"/>
                </a:solidFill>
                <a:latin typeface="ui-sans-serif" pitchFamily="34" charset="0"/>
                <a:ea typeface="ui-sans-serif" pitchFamily="34" charset="-122"/>
                <a:cs typeface="ui-sans-serif" pitchFamily="34" charset="-120"/>
              </a:rPr>
              <a:t>핵심 파트너</a:t>
            </a:r>
            <a:endParaRPr lang="en-US" sz="1097" dirty="0"/>
          </a:p>
        </p:txBody>
      </p:sp>
      <p:sp>
        <p:nvSpPr>
          <p:cNvPr id="50" name="Text 4"/>
          <p:cNvSpPr/>
          <p:nvPr/>
        </p:nvSpPr>
        <p:spPr>
          <a:xfrm>
            <a:off x="773906" y="3026569"/>
            <a:ext cx="172561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기상청, 교통정보센터, 통신사</a:t>
            </a:r>
            <a:endParaRPr lang="en-US" sz="853" dirty="0"/>
          </a:p>
        </p:txBody>
      </p:sp>
      <p:sp>
        <p:nvSpPr>
          <p:cNvPr id="51" name="Text 5"/>
          <p:cNvSpPr/>
          <p:nvPr/>
        </p:nvSpPr>
        <p:spPr>
          <a:xfrm>
            <a:off x="773906" y="3212306"/>
            <a:ext cx="172286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솔루션 제공업체, 연구기관</a:t>
            </a:r>
            <a:endParaRPr lang="en-US" sz="853" dirty="0"/>
          </a:p>
        </p:txBody>
      </p:sp>
      <p:sp>
        <p:nvSpPr>
          <p:cNvPr id="52" name="Text 6"/>
          <p:cNvSpPr/>
          <p:nvPr/>
        </p:nvSpPr>
        <p:spPr>
          <a:xfrm>
            <a:off x="773906" y="3398044"/>
            <a:ext cx="116419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시 정부 및 공공기관</a:t>
            </a:r>
            <a:endParaRPr lang="en-US" sz="853" dirty="0"/>
          </a:p>
        </p:txBody>
      </p:sp>
      <p:sp>
        <p:nvSpPr>
          <p:cNvPr id="53" name="Text 7"/>
          <p:cNvSpPr/>
          <p:nvPr/>
        </p:nvSpPr>
        <p:spPr>
          <a:xfrm>
            <a:off x="3833375" y="2747962"/>
            <a:ext cx="2641559" cy="216694"/>
          </a:xfrm>
          <a:prstGeom prst="rect">
            <a:avLst/>
          </a:prstGeom>
          <a:noFill/>
          <a:ln/>
        </p:spPr>
        <p:txBody>
          <a:bodyPr wrap="square" lIns="0" tIns="0" rIns="0" bIns="0" rtlCol="0" anchor="t"/>
          <a:lstStyle/>
          <a:p>
            <a:pPr>
              <a:lnSpc>
                <a:spcPts val="1706"/>
              </a:lnSpc>
            </a:pPr>
            <a:r>
              <a:rPr lang="en-US" sz="1097" b="1" dirty="0">
                <a:solidFill>
                  <a:srgbClr val="0D9488"/>
                </a:solidFill>
                <a:latin typeface="ui-sans-serif" pitchFamily="34" charset="0"/>
                <a:ea typeface="ui-sans-serif" pitchFamily="34" charset="-122"/>
                <a:cs typeface="ui-sans-serif" pitchFamily="34" charset="-120"/>
              </a:rPr>
              <a:t>핵심 활동</a:t>
            </a:r>
            <a:endParaRPr lang="en-US" sz="1097" dirty="0"/>
          </a:p>
        </p:txBody>
      </p:sp>
      <p:sp>
        <p:nvSpPr>
          <p:cNvPr id="54" name="Text 8"/>
          <p:cNvSpPr/>
          <p:nvPr/>
        </p:nvSpPr>
        <p:spPr>
          <a:xfrm>
            <a:off x="3786941" y="3026569"/>
            <a:ext cx="159560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센서 및 데이터 인프라 구축</a:t>
            </a:r>
            <a:endParaRPr lang="en-US" sz="853" dirty="0"/>
          </a:p>
        </p:txBody>
      </p:sp>
      <p:sp>
        <p:nvSpPr>
          <p:cNvPr id="55" name="Text 9"/>
          <p:cNvSpPr/>
          <p:nvPr/>
        </p:nvSpPr>
        <p:spPr>
          <a:xfrm>
            <a:off x="3786941" y="3212306"/>
            <a:ext cx="176421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예측 모델 개발 및 유지보수</a:t>
            </a:r>
            <a:endParaRPr lang="en-US" sz="853" dirty="0"/>
          </a:p>
        </p:txBody>
      </p:sp>
      <p:sp>
        <p:nvSpPr>
          <p:cNvPr id="56" name="Text 10"/>
          <p:cNvSpPr/>
          <p:nvPr/>
        </p:nvSpPr>
        <p:spPr>
          <a:xfrm>
            <a:off x="3786941" y="3398044"/>
            <a:ext cx="176697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서비스 플랫폼 운영, 고객 지원</a:t>
            </a:r>
            <a:endParaRPr lang="en-US" sz="853" dirty="0"/>
          </a:p>
        </p:txBody>
      </p:sp>
      <p:sp>
        <p:nvSpPr>
          <p:cNvPr id="57" name="Text 11"/>
          <p:cNvSpPr/>
          <p:nvPr/>
        </p:nvSpPr>
        <p:spPr>
          <a:xfrm>
            <a:off x="6846411" y="2747962"/>
            <a:ext cx="2641680" cy="216694"/>
          </a:xfrm>
          <a:prstGeom prst="rect">
            <a:avLst/>
          </a:prstGeom>
          <a:noFill/>
          <a:ln/>
        </p:spPr>
        <p:txBody>
          <a:bodyPr wrap="square" lIns="0" tIns="0" rIns="0" bIns="0" rtlCol="0" anchor="t"/>
          <a:lstStyle/>
          <a:p>
            <a:pPr>
              <a:lnSpc>
                <a:spcPts val="1706"/>
              </a:lnSpc>
            </a:pPr>
            <a:r>
              <a:rPr lang="en-US" sz="1097" b="1" dirty="0">
                <a:solidFill>
                  <a:srgbClr val="F97316"/>
                </a:solidFill>
                <a:latin typeface="ui-sans-serif" pitchFamily="34" charset="0"/>
                <a:ea typeface="ui-sans-serif" pitchFamily="34" charset="-122"/>
                <a:cs typeface="ui-sans-serif" pitchFamily="34" charset="-120"/>
              </a:rPr>
              <a:t>가치 제안</a:t>
            </a:r>
            <a:endParaRPr lang="en-US" sz="1097" dirty="0"/>
          </a:p>
        </p:txBody>
      </p:sp>
      <p:sp>
        <p:nvSpPr>
          <p:cNvPr id="58" name="Text 12"/>
          <p:cNvSpPr/>
          <p:nvPr/>
        </p:nvSpPr>
        <p:spPr>
          <a:xfrm>
            <a:off x="6799976" y="3026569"/>
            <a:ext cx="142423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재난 위험을 조기에 경보</a:t>
            </a:r>
            <a:endParaRPr lang="en-US" sz="853" dirty="0"/>
          </a:p>
        </p:txBody>
      </p:sp>
      <p:sp>
        <p:nvSpPr>
          <p:cNvPr id="59" name="Text 13"/>
          <p:cNvSpPr/>
          <p:nvPr/>
        </p:nvSpPr>
        <p:spPr>
          <a:xfrm>
            <a:off x="6799976" y="3212306"/>
            <a:ext cx="271234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스마트 센서, 기상 정보, 교통 데이터 통합 분석</a:t>
            </a:r>
            <a:endParaRPr lang="en-US" sz="853" dirty="0"/>
          </a:p>
        </p:txBody>
      </p:sp>
      <p:sp>
        <p:nvSpPr>
          <p:cNvPr id="60" name="Text 14"/>
          <p:cNvSpPr/>
          <p:nvPr/>
        </p:nvSpPr>
        <p:spPr>
          <a:xfrm>
            <a:off x="6799976" y="3398044"/>
            <a:ext cx="211566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실시간으로 상황 파악하고 대응 지원</a:t>
            </a:r>
            <a:endParaRPr lang="en-US" sz="853" dirty="0"/>
          </a:p>
        </p:txBody>
      </p:sp>
      <p:sp>
        <p:nvSpPr>
          <p:cNvPr id="61" name="Text 15"/>
          <p:cNvSpPr/>
          <p:nvPr/>
        </p:nvSpPr>
        <p:spPr>
          <a:xfrm>
            <a:off x="820341" y="3924300"/>
            <a:ext cx="2641559" cy="216694"/>
          </a:xfrm>
          <a:prstGeom prst="rect">
            <a:avLst/>
          </a:prstGeom>
          <a:noFill/>
          <a:ln/>
        </p:spPr>
        <p:txBody>
          <a:bodyPr wrap="square" lIns="0" tIns="0" rIns="0" bIns="0" rtlCol="0" anchor="t"/>
          <a:lstStyle/>
          <a:p>
            <a:pPr>
              <a:lnSpc>
                <a:spcPts val="1706"/>
              </a:lnSpc>
            </a:pPr>
            <a:r>
              <a:rPr lang="en-US" sz="1097" b="1" dirty="0">
                <a:solidFill>
                  <a:srgbClr val="22C55E"/>
                </a:solidFill>
                <a:latin typeface="ui-sans-serif" pitchFamily="34" charset="0"/>
                <a:ea typeface="ui-sans-serif" pitchFamily="34" charset="-122"/>
                <a:cs typeface="ui-sans-serif" pitchFamily="34" charset="-120"/>
              </a:rPr>
              <a:t>핵심 자원</a:t>
            </a:r>
            <a:endParaRPr lang="en-US" sz="1097" dirty="0"/>
          </a:p>
        </p:txBody>
      </p:sp>
      <p:sp>
        <p:nvSpPr>
          <p:cNvPr id="62" name="Text 16"/>
          <p:cNvSpPr/>
          <p:nvPr/>
        </p:nvSpPr>
        <p:spPr>
          <a:xfrm>
            <a:off x="773906" y="4202906"/>
            <a:ext cx="213554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IoT 센서 네트워크, 기상·교통 데이터</a:t>
            </a:r>
            <a:endParaRPr lang="en-US" sz="853" dirty="0"/>
          </a:p>
        </p:txBody>
      </p:sp>
      <p:sp>
        <p:nvSpPr>
          <p:cNvPr id="63" name="Text 17"/>
          <p:cNvSpPr/>
          <p:nvPr/>
        </p:nvSpPr>
        <p:spPr>
          <a:xfrm>
            <a:off x="773906" y="4388644"/>
            <a:ext cx="116144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모델 및 알고리즘</a:t>
            </a:r>
            <a:endParaRPr lang="en-US" sz="853" dirty="0"/>
          </a:p>
        </p:txBody>
      </p:sp>
      <p:sp>
        <p:nvSpPr>
          <p:cNvPr id="64" name="Text 18"/>
          <p:cNvSpPr/>
          <p:nvPr/>
        </p:nvSpPr>
        <p:spPr>
          <a:xfrm>
            <a:off x="773906" y="4574381"/>
            <a:ext cx="215702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엔지니어·분석가, 서버 인프라</a:t>
            </a:r>
            <a:endParaRPr lang="en-US" sz="853" dirty="0"/>
          </a:p>
        </p:txBody>
      </p:sp>
      <p:sp>
        <p:nvSpPr>
          <p:cNvPr id="65" name="Text 19"/>
          <p:cNvSpPr/>
          <p:nvPr/>
        </p:nvSpPr>
        <p:spPr>
          <a:xfrm>
            <a:off x="3872071" y="3924300"/>
            <a:ext cx="2641559" cy="216694"/>
          </a:xfrm>
          <a:prstGeom prst="rect">
            <a:avLst/>
          </a:prstGeom>
          <a:noFill/>
          <a:ln/>
        </p:spPr>
        <p:txBody>
          <a:bodyPr wrap="square" lIns="0" tIns="0" rIns="0" bIns="0" rtlCol="0" anchor="t"/>
          <a:lstStyle/>
          <a:p>
            <a:pPr>
              <a:lnSpc>
                <a:spcPts val="1706"/>
              </a:lnSpc>
            </a:pPr>
            <a:r>
              <a:rPr lang="en-US" sz="1097" b="1" dirty="0">
                <a:solidFill>
                  <a:srgbClr val="3B82F6"/>
                </a:solidFill>
                <a:latin typeface="ui-sans-serif" pitchFamily="34" charset="0"/>
                <a:ea typeface="ui-sans-serif" pitchFamily="34" charset="-122"/>
                <a:cs typeface="ui-sans-serif" pitchFamily="34" charset="-120"/>
              </a:rPr>
              <a:t>고객 관계</a:t>
            </a:r>
            <a:endParaRPr lang="en-US" sz="1097" dirty="0"/>
          </a:p>
        </p:txBody>
      </p:sp>
      <p:sp>
        <p:nvSpPr>
          <p:cNvPr id="66" name="Text 20"/>
          <p:cNvSpPr/>
          <p:nvPr/>
        </p:nvSpPr>
        <p:spPr>
          <a:xfrm>
            <a:off x="3786941" y="4202906"/>
            <a:ext cx="212843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도시 정부(재난 관리 부서), 공공기관</a:t>
            </a:r>
            <a:endParaRPr lang="en-US" sz="853" dirty="0"/>
          </a:p>
        </p:txBody>
      </p:sp>
      <p:sp>
        <p:nvSpPr>
          <p:cNvPr id="67" name="Text 21"/>
          <p:cNvSpPr/>
          <p:nvPr/>
        </p:nvSpPr>
        <p:spPr>
          <a:xfrm>
            <a:off x="3786941" y="4388644"/>
            <a:ext cx="163695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민간 인프라 기업, 일반 시민</a:t>
            </a:r>
            <a:endParaRPr lang="en-US" sz="853" dirty="0"/>
          </a:p>
        </p:txBody>
      </p:sp>
      <p:sp>
        <p:nvSpPr>
          <p:cNvPr id="68" name="Text 22"/>
          <p:cNvSpPr/>
          <p:nvPr/>
        </p:nvSpPr>
        <p:spPr>
          <a:xfrm>
            <a:off x="3786941" y="4574381"/>
            <a:ext cx="2328249"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재난 대응 조직과 공공 안전 담당자 우선</a:t>
            </a:r>
            <a:endParaRPr lang="en-US" sz="853" dirty="0"/>
          </a:p>
        </p:txBody>
      </p:sp>
      <p:sp>
        <p:nvSpPr>
          <p:cNvPr id="69" name="Text 23"/>
          <p:cNvSpPr/>
          <p:nvPr/>
        </p:nvSpPr>
        <p:spPr>
          <a:xfrm>
            <a:off x="6846411" y="3924300"/>
            <a:ext cx="2641680" cy="216694"/>
          </a:xfrm>
          <a:prstGeom prst="rect">
            <a:avLst/>
          </a:prstGeom>
          <a:noFill/>
          <a:ln/>
        </p:spPr>
        <p:txBody>
          <a:bodyPr wrap="square" lIns="0" tIns="0" rIns="0" bIns="0" rtlCol="0" anchor="t"/>
          <a:lstStyle/>
          <a:p>
            <a:pPr>
              <a:lnSpc>
                <a:spcPts val="1706"/>
              </a:lnSpc>
            </a:pPr>
            <a:r>
              <a:rPr lang="en-US" sz="1097" b="1" dirty="0">
                <a:solidFill>
                  <a:srgbClr val="EF4444"/>
                </a:solidFill>
                <a:latin typeface="ui-sans-serif" pitchFamily="34" charset="0"/>
                <a:ea typeface="ui-sans-serif" pitchFamily="34" charset="-122"/>
                <a:cs typeface="ui-sans-serif" pitchFamily="34" charset="-120"/>
              </a:rPr>
              <a:t>비용 구조</a:t>
            </a:r>
            <a:endParaRPr lang="en-US" sz="1097" dirty="0"/>
          </a:p>
        </p:txBody>
      </p:sp>
      <p:sp>
        <p:nvSpPr>
          <p:cNvPr id="70" name="Text 24"/>
          <p:cNvSpPr/>
          <p:nvPr/>
        </p:nvSpPr>
        <p:spPr>
          <a:xfrm>
            <a:off x="6799976" y="4202906"/>
            <a:ext cx="116419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센서 설치 및 유지비</a:t>
            </a:r>
            <a:endParaRPr lang="en-US" sz="853" dirty="0"/>
          </a:p>
        </p:txBody>
      </p:sp>
      <p:sp>
        <p:nvSpPr>
          <p:cNvPr id="71" name="Text 25"/>
          <p:cNvSpPr/>
          <p:nvPr/>
        </p:nvSpPr>
        <p:spPr>
          <a:xfrm>
            <a:off x="6799976" y="4388644"/>
            <a:ext cx="12942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저장·처리 비용</a:t>
            </a:r>
            <a:endParaRPr lang="en-US" sz="853" dirty="0"/>
          </a:p>
        </p:txBody>
      </p:sp>
      <p:sp>
        <p:nvSpPr>
          <p:cNvPr id="72" name="Text 26"/>
          <p:cNvSpPr/>
          <p:nvPr/>
        </p:nvSpPr>
        <p:spPr>
          <a:xfrm>
            <a:off x="6799976" y="4574381"/>
            <a:ext cx="193558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개발 인건비, 플랫폼 운영 비용</a:t>
            </a:r>
            <a:endParaRPr lang="en-US" sz="853" dirty="0"/>
          </a:p>
        </p:txBody>
      </p:sp>
      <p:sp>
        <p:nvSpPr>
          <p:cNvPr id="73" name="Text 27"/>
          <p:cNvSpPr/>
          <p:nvPr/>
        </p:nvSpPr>
        <p:spPr>
          <a:xfrm>
            <a:off x="859036" y="5100637"/>
            <a:ext cx="8667750"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ui-sans-serif" pitchFamily="34" charset="0"/>
                <a:ea typeface="ui-sans-serif" pitchFamily="34" charset="-122"/>
                <a:cs typeface="ui-sans-serif" pitchFamily="34" charset="-120"/>
              </a:rPr>
              <a:t>AI 융합 가치 창조</a:t>
            </a:r>
            <a:endParaRPr lang="en-US" sz="1097" dirty="0"/>
          </a:p>
        </p:txBody>
      </p:sp>
      <p:sp>
        <p:nvSpPr>
          <p:cNvPr id="74" name="Text 28"/>
          <p:cNvSpPr/>
          <p:nvPr/>
        </p:nvSpPr>
        <p:spPr>
          <a:xfrm>
            <a:off x="928688" y="5379244"/>
            <a:ext cx="2497057" cy="185738"/>
          </a:xfrm>
          <a:prstGeom prst="rect">
            <a:avLst/>
          </a:prstGeom>
          <a:noFill/>
          <a:ln/>
        </p:spPr>
        <p:txBody>
          <a:bodyPr wrap="square" lIns="0" tIns="0" rIns="0" bIns="0" rtlCol="0" anchor="t"/>
          <a:lstStyle/>
          <a:p>
            <a:pPr>
              <a:lnSpc>
                <a:spcPts val="1463"/>
              </a:lnSpc>
            </a:pPr>
            <a:r>
              <a:rPr lang="en-US" sz="975" dirty="0">
                <a:solidFill>
                  <a:srgbClr val="5EEAD4"/>
                </a:solidFill>
                <a:latin typeface="ui-sans-serif" pitchFamily="34" charset="0"/>
                <a:ea typeface="ui-sans-serif" pitchFamily="34" charset="-122"/>
                <a:cs typeface="ui-sans-serif" pitchFamily="34" charset="-120"/>
              </a:rPr>
              <a:t>예측형 안전 모니터링</a:t>
            </a:r>
            <a:endParaRPr lang="en-US" sz="975" dirty="0"/>
          </a:p>
        </p:txBody>
      </p:sp>
      <p:sp>
        <p:nvSpPr>
          <p:cNvPr id="75" name="Text 29"/>
          <p:cNvSpPr/>
          <p:nvPr/>
        </p:nvSpPr>
        <p:spPr>
          <a:xfrm>
            <a:off x="928688" y="5564981"/>
            <a:ext cx="2497057" cy="247650"/>
          </a:xfrm>
          <a:prstGeom prst="rect">
            <a:avLst/>
          </a:prstGeom>
          <a:noFill/>
          <a:ln/>
        </p:spPr>
        <p:txBody>
          <a:bodyPr wrap="square" lIns="0" tIns="0" rIns="0" bIns="0" rtlCol="0" anchor="t"/>
          <a:lstStyle/>
          <a:p>
            <a:pPr>
              <a:lnSpc>
                <a:spcPts val="975"/>
              </a:lnSpc>
            </a:pPr>
            <a:r>
              <a:rPr lang="en-US" sz="731" dirty="0">
                <a:solidFill>
                  <a:srgbClr val="D1D5DB"/>
                </a:solidFill>
                <a:latin typeface="ui-sans-serif" pitchFamily="34" charset="0"/>
                <a:ea typeface="ui-sans-serif" pitchFamily="34" charset="-122"/>
                <a:cs typeface="ui-sans-serif" pitchFamily="34" charset="-120"/>
              </a:rPr>
              <a:t>도시 규모의 예측 경찰 시스템과 유사하게 범죄를 30~40% 줄일 수 있음</a:t>
            </a:r>
            <a:endParaRPr lang="en-US" sz="731" dirty="0"/>
          </a:p>
        </p:txBody>
      </p:sp>
      <p:sp>
        <p:nvSpPr>
          <p:cNvPr id="76" name="Text 30"/>
          <p:cNvSpPr/>
          <p:nvPr/>
        </p:nvSpPr>
        <p:spPr>
          <a:xfrm>
            <a:off x="3735307" y="5379244"/>
            <a:ext cx="2621003" cy="185738"/>
          </a:xfrm>
          <a:prstGeom prst="rect">
            <a:avLst/>
          </a:prstGeom>
          <a:noFill/>
          <a:ln/>
        </p:spPr>
        <p:txBody>
          <a:bodyPr wrap="square" lIns="0" tIns="0" rIns="0" bIns="0" rtlCol="0" anchor="t"/>
          <a:lstStyle/>
          <a:p>
            <a:pPr>
              <a:lnSpc>
                <a:spcPts val="1463"/>
              </a:lnSpc>
            </a:pPr>
            <a:r>
              <a:rPr lang="en-US" sz="975" dirty="0">
                <a:solidFill>
                  <a:srgbClr val="FDBA74"/>
                </a:solidFill>
                <a:latin typeface="ui-sans-serif" pitchFamily="34" charset="0"/>
                <a:ea typeface="ui-sans-serif" pitchFamily="34" charset="-122"/>
                <a:cs typeface="ui-sans-serif" pitchFamily="34" charset="-120"/>
              </a:rPr>
              <a:t>스마트 교통 신호 제어</a:t>
            </a:r>
            <a:endParaRPr lang="en-US" sz="975" dirty="0"/>
          </a:p>
        </p:txBody>
      </p:sp>
      <p:sp>
        <p:nvSpPr>
          <p:cNvPr id="77" name="Text 31"/>
          <p:cNvSpPr/>
          <p:nvPr/>
        </p:nvSpPr>
        <p:spPr>
          <a:xfrm>
            <a:off x="3735307" y="5564981"/>
            <a:ext cx="2621003" cy="247650"/>
          </a:xfrm>
          <a:prstGeom prst="rect">
            <a:avLst/>
          </a:prstGeom>
          <a:noFill/>
          <a:ln/>
        </p:spPr>
        <p:txBody>
          <a:bodyPr wrap="square" lIns="0" tIns="0" rIns="0" bIns="0" rtlCol="0" anchor="t"/>
          <a:lstStyle/>
          <a:p>
            <a:pPr>
              <a:lnSpc>
                <a:spcPts val="975"/>
              </a:lnSpc>
            </a:pPr>
            <a:r>
              <a:rPr lang="en-US" sz="731" dirty="0">
                <a:solidFill>
                  <a:srgbClr val="D1D5DB"/>
                </a:solidFill>
                <a:latin typeface="ui-sans-serif" pitchFamily="34" charset="0"/>
                <a:ea typeface="ui-sans-serif" pitchFamily="34" charset="-122"/>
                <a:cs typeface="ui-sans-serif" pitchFamily="34" charset="-120"/>
              </a:rPr>
              <a:t>긴급 차량의 이동 경로를 파악하여 신호등을 조절, 이동 시간 단축</a:t>
            </a:r>
            <a:endParaRPr lang="en-US" sz="731" dirty="0"/>
          </a:p>
        </p:txBody>
      </p:sp>
      <p:sp>
        <p:nvSpPr>
          <p:cNvPr id="78" name="Text 32"/>
          <p:cNvSpPr/>
          <p:nvPr/>
        </p:nvSpPr>
        <p:spPr>
          <a:xfrm>
            <a:off x="6820653" y="5379244"/>
            <a:ext cx="2466101" cy="185738"/>
          </a:xfrm>
          <a:prstGeom prst="rect">
            <a:avLst/>
          </a:prstGeom>
          <a:noFill/>
          <a:ln/>
        </p:spPr>
        <p:txBody>
          <a:bodyPr wrap="square" lIns="0" tIns="0" rIns="0" bIns="0" rtlCol="0" anchor="t"/>
          <a:lstStyle/>
          <a:p>
            <a:pPr>
              <a:lnSpc>
                <a:spcPts val="1463"/>
              </a:lnSpc>
            </a:pPr>
            <a:r>
              <a:rPr lang="en-US" sz="975" dirty="0">
                <a:solidFill>
                  <a:srgbClr val="D8B4FE"/>
                </a:solidFill>
                <a:latin typeface="ui-sans-serif" pitchFamily="34" charset="0"/>
                <a:ea typeface="ui-sans-serif" pitchFamily="34" charset="-122"/>
                <a:cs typeface="ui-sans-serif" pitchFamily="34" charset="-120"/>
              </a:rPr>
              <a:t>피해자 지원 챗봇</a:t>
            </a:r>
            <a:endParaRPr lang="en-US" sz="975" dirty="0"/>
          </a:p>
        </p:txBody>
      </p:sp>
      <p:sp>
        <p:nvSpPr>
          <p:cNvPr id="79" name="Text 33"/>
          <p:cNvSpPr/>
          <p:nvPr/>
        </p:nvSpPr>
        <p:spPr>
          <a:xfrm>
            <a:off x="6820653" y="5564981"/>
            <a:ext cx="2466101" cy="247650"/>
          </a:xfrm>
          <a:prstGeom prst="rect">
            <a:avLst/>
          </a:prstGeom>
          <a:noFill/>
          <a:ln/>
        </p:spPr>
        <p:txBody>
          <a:bodyPr wrap="square" lIns="0" tIns="0" rIns="0" bIns="0" rtlCol="0" anchor="t"/>
          <a:lstStyle/>
          <a:p>
            <a:pPr>
              <a:lnSpc>
                <a:spcPts val="975"/>
              </a:lnSpc>
            </a:pPr>
            <a:r>
              <a:rPr lang="en-US" sz="731" dirty="0">
                <a:solidFill>
                  <a:srgbClr val="D1D5DB"/>
                </a:solidFill>
                <a:latin typeface="ui-sans-serif" pitchFamily="34" charset="0"/>
                <a:ea typeface="ui-sans-serif" pitchFamily="34" charset="-122"/>
                <a:cs typeface="ui-sans-serif" pitchFamily="34" charset="-120"/>
              </a:rPr>
              <a:t>24시간 대응 가능, 자동 번역 및 요약 기능으로 여러 언어 지원</a:t>
            </a:r>
            <a:endParaRPr lang="en-US" sz="731" dirty="0"/>
          </a:p>
        </p:txBody>
      </p:sp>
      <p:sp>
        <p:nvSpPr>
          <p:cNvPr id="80" name="Text 34"/>
          <p:cNvSpPr/>
          <p:nvPr/>
        </p:nvSpPr>
        <p:spPr>
          <a:xfrm>
            <a:off x="371475" y="6215063"/>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903244"/>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5797153"/>
            <a:ext cx="1749028" cy="1981200"/>
          </a:xfrm>
          <a:prstGeom prst="rect">
            <a:avLst/>
          </a:prstGeom>
        </p:spPr>
      </p:pic>
      <p:pic>
        <p:nvPicPr>
          <p:cNvPr id="5" name="Image 3" descr="preencoded.png"/>
          <p:cNvPicPr>
            <a:picLocks noChangeAspect="1"/>
          </p:cNvPicPr>
          <p:nvPr/>
        </p:nvPicPr>
        <p:blipFill>
          <a:blip r:embed="rId6"/>
          <a:stretch>
            <a:fillRect/>
          </a:stretch>
        </p:blipFill>
        <p:spPr>
          <a:xfrm>
            <a:off x="0" y="642938"/>
            <a:ext cx="9906000" cy="650081"/>
          </a:xfrm>
          <a:prstGeom prst="rect">
            <a:avLst/>
          </a:prstGeom>
        </p:spPr>
      </p:pic>
      <p:pic>
        <p:nvPicPr>
          <p:cNvPr id="6" name="Image 4" descr="preencoded.png"/>
          <p:cNvPicPr>
            <a:picLocks noChangeAspect="1"/>
          </p:cNvPicPr>
          <p:nvPr/>
        </p:nvPicPr>
        <p:blipFill>
          <a:blip r:embed="rId7"/>
          <a:stretch>
            <a:fillRect/>
          </a:stretch>
        </p:blipFill>
        <p:spPr>
          <a:xfrm>
            <a:off x="495300" y="1540669"/>
            <a:ext cx="4271963" cy="3869531"/>
          </a:xfrm>
          <a:prstGeom prst="rect">
            <a:avLst/>
          </a:prstGeom>
        </p:spPr>
      </p:pic>
      <p:pic>
        <p:nvPicPr>
          <p:cNvPr id="7" name="Image 5" descr="preencoded.png"/>
          <p:cNvPicPr>
            <a:picLocks noChangeAspect="1"/>
          </p:cNvPicPr>
          <p:nvPr/>
        </p:nvPicPr>
        <p:blipFill>
          <a:blip r:embed="rId8"/>
          <a:stretch>
            <a:fillRect/>
          </a:stretch>
        </p:blipFill>
        <p:spPr>
          <a:xfrm>
            <a:off x="681037" y="1757362"/>
            <a:ext cx="232172" cy="185738"/>
          </a:xfrm>
          <a:prstGeom prst="rect">
            <a:avLst/>
          </a:prstGeom>
        </p:spPr>
      </p:pic>
      <p:pic>
        <p:nvPicPr>
          <p:cNvPr id="8" name="Image 6" descr="preencoded.png"/>
          <p:cNvPicPr>
            <a:picLocks noChangeAspect="1"/>
          </p:cNvPicPr>
          <p:nvPr/>
        </p:nvPicPr>
        <p:blipFill>
          <a:blip r:embed="rId9"/>
          <a:stretch>
            <a:fillRect/>
          </a:stretch>
        </p:blipFill>
        <p:spPr>
          <a:xfrm>
            <a:off x="681037" y="2097881"/>
            <a:ext cx="3900488" cy="959644"/>
          </a:xfrm>
          <a:prstGeom prst="rect">
            <a:avLst/>
          </a:prstGeom>
        </p:spPr>
      </p:pic>
      <p:pic>
        <p:nvPicPr>
          <p:cNvPr id="9" name="Image 7" descr="preencoded.png"/>
          <p:cNvPicPr>
            <a:picLocks noChangeAspect="1"/>
          </p:cNvPicPr>
          <p:nvPr/>
        </p:nvPicPr>
        <p:blipFill>
          <a:blip r:embed="rId10"/>
          <a:stretch>
            <a:fillRect/>
          </a:stretch>
        </p:blipFill>
        <p:spPr>
          <a:xfrm>
            <a:off x="804863" y="2252663"/>
            <a:ext cx="123825" cy="123825"/>
          </a:xfrm>
          <a:prstGeom prst="rect">
            <a:avLst/>
          </a:prstGeom>
        </p:spPr>
      </p:pic>
      <p:pic>
        <p:nvPicPr>
          <p:cNvPr id="10" name="Image 8" descr="preencoded.png"/>
          <p:cNvPicPr>
            <a:picLocks noChangeAspect="1"/>
          </p:cNvPicPr>
          <p:nvPr/>
        </p:nvPicPr>
        <p:blipFill>
          <a:blip r:embed="rId11"/>
          <a:stretch>
            <a:fillRect/>
          </a:stretch>
        </p:blipFill>
        <p:spPr>
          <a:xfrm>
            <a:off x="681037" y="3181350"/>
            <a:ext cx="3900488" cy="959644"/>
          </a:xfrm>
          <a:prstGeom prst="rect">
            <a:avLst/>
          </a:prstGeom>
        </p:spPr>
      </p:pic>
      <p:pic>
        <p:nvPicPr>
          <p:cNvPr id="11" name="Image 9" descr="preencoded.png"/>
          <p:cNvPicPr>
            <a:picLocks noChangeAspect="1"/>
          </p:cNvPicPr>
          <p:nvPr/>
        </p:nvPicPr>
        <p:blipFill>
          <a:blip r:embed="rId12"/>
          <a:stretch>
            <a:fillRect/>
          </a:stretch>
        </p:blipFill>
        <p:spPr>
          <a:xfrm>
            <a:off x="804862" y="3336131"/>
            <a:ext cx="92869" cy="123825"/>
          </a:xfrm>
          <a:prstGeom prst="rect">
            <a:avLst/>
          </a:prstGeom>
        </p:spPr>
      </p:pic>
      <p:pic>
        <p:nvPicPr>
          <p:cNvPr id="12" name="Image 10" descr="preencoded.png"/>
          <p:cNvPicPr>
            <a:picLocks noChangeAspect="1"/>
          </p:cNvPicPr>
          <p:nvPr/>
        </p:nvPicPr>
        <p:blipFill>
          <a:blip r:embed="rId13"/>
          <a:stretch>
            <a:fillRect/>
          </a:stretch>
        </p:blipFill>
        <p:spPr>
          <a:xfrm>
            <a:off x="681037" y="4264819"/>
            <a:ext cx="3900488" cy="959644"/>
          </a:xfrm>
          <a:prstGeom prst="rect">
            <a:avLst/>
          </a:prstGeom>
        </p:spPr>
      </p:pic>
      <p:pic>
        <p:nvPicPr>
          <p:cNvPr id="13" name="Image 11" descr="preencoded.png"/>
          <p:cNvPicPr>
            <a:picLocks noChangeAspect="1"/>
          </p:cNvPicPr>
          <p:nvPr/>
        </p:nvPicPr>
        <p:blipFill>
          <a:blip r:embed="rId14"/>
          <a:stretch>
            <a:fillRect/>
          </a:stretch>
        </p:blipFill>
        <p:spPr>
          <a:xfrm>
            <a:off x="804863" y="4419600"/>
            <a:ext cx="123825" cy="123825"/>
          </a:xfrm>
          <a:prstGeom prst="rect">
            <a:avLst/>
          </a:prstGeom>
        </p:spPr>
      </p:pic>
      <p:pic>
        <p:nvPicPr>
          <p:cNvPr id="14" name="Image 12" descr="preencoded.png"/>
          <p:cNvPicPr>
            <a:picLocks noChangeAspect="1"/>
          </p:cNvPicPr>
          <p:nvPr/>
        </p:nvPicPr>
        <p:blipFill>
          <a:blip r:embed="rId15"/>
          <a:stretch>
            <a:fillRect/>
          </a:stretch>
        </p:blipFill>
        <p:spPr>
          <a:xfrm>
            <a:off x="5138737" y="1540669"/>
            <a:ext cx="4271963" cy="4210050"/>
          </a:xfrm>
          <a:prstGeom prst="rect">
            <a:avLst/>
          </a:prstGeom>
        </p:spPr>
      </p:pic>
      <p:pic>
        <p:nvPicPr>
          <p:cNvPr id="15" name="Image 13" descr="preencoded.png"/>
          <p:cNvPicPr>
            <a:picLocks noChangeAspect="1"/>
          </p:cNvPicPr>
          <p:nvPr/>
        </p:nvPicPr>
        <p:blipFill>
          <a:blip r:embed="rId16"/>
          <a:stretch>
            <a:fillRect/>
          </a:stretch>
        </p:blipFill>
        <p:spPr>
          <a:xfrm>
            <a:off x="5324475" y="1757362"/>
            <a:ext cx="185738" cy="185738"/>
          </a:xfrm>
          <a:prstGeom prst="rect">
            <a:avLst/>
          </a:prstGeom>
        </p:spPr>
      </p:pic>
      <p:pic>
        <p:nvPicPr>
          <p:cNvPr id="18" name="Image 16" descr="preencoded.png"/>
          <p:cNvPicPr>
            <a:picLocks noChangeAspect="1"/>
          </p:cNvPicPr>
          <p:nvPr/>
        </p:nvPicPr>
        <p:blipFill>
          <a:blip r:embed="rId17"/>
          <a:stretch>
            <a:fillRect/>
          </a:stretch>
        </p:blipFill>
        <p:spPr>
          <a:xfrm>
            <a:off x="0" y="7848600"/>
            <a:ext cx="9906000" cy="340519"/>
          </a:xfrm>
          <a:prstGeom prst="rect">
            <a:avLst/>
          </a:prstGeom>
        </p:spPr>
      </p:pic>
      <p:sp>
        <p:nvSpPr>
          <p:cNvPr id="19"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토의 과제</a:t>
            </a:r>
            <a:endParaRPr lang="en-US" sz="1828" dirty="0"/>
          </a:p>
        </p:txBody>
      </p:sp>
      <p:sp>
        <p:nvSpPr>
          <p:cNvPr id="20" name="Text 1"/>
          <p:cNvSpPr/>
          <p:nvPr/>
        </p:nvSpPr>
        <p:spPr>
          <a:xfrm>
            <a:off x="1006078" y="1726406"/>
            <a:ext cx="3900488"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비즈니스 모델 토의 과제</a:t>
            </a:r>
            <a:endParaRPr lang="en-US" sz="1463" dirty="0"/>
          </a:p>
        </p:txBody>
      </p:sp>
      <p:sp>
        <p:nvSpPr>
          <p:cNvPr id="21" name="Text 2"/>
          <p:cNvSpPr/>
          <p:nvPr/>
        </p:nvSpPr>
        <p:spPr>
          <a:xfrm>
            <a:off x="990600" y="2221706"/>
            <a:ext cx="3652838"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자사 비즈니스 모델 분석</a:t>
            </a:r>
            <a:endParaRPr lang="en-US" sz="975" dirty="0"/>
          </a:p>
        </p:txBody>
      </p:sp>
      <p:sp>
        <p:nvSpPr>
          <p:cNvPr id="22" name="Text 3"/>
          <p:cNvSpPr/>
          <p:nvPr/>
        </p:nvSpPr>
        <p:spPr>
          <a:xfrm>
            <a:off x="804862" y="2469356"/>
            <a:ext cx="365283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팀별로 5~7분 동안 자사 또는 관심 있는 기업의 비즈니스 모델을 발표하고, 다른 팀원들과의 의견 교환을 통해 개선점을 찾습니다. 비즈니스 모델 캔버스의 9개 요소를 참고하세요.</a:t>
            </a:r>
            <a:endParaRPr lang="en-US" sz="853" dirty="0"/>
          </a:p>
        </p:txBody>
      </p:sp>
      <p:sp>
        <p:nvSpPr>
          <p:cNvPr id="23" name="Text 4"/>
          <p:cNvSpPr/>
          <p:nvPr/>
        </p:nvSpPr>
        <p:spPr>
          <a:xfrm>
            <a:off x="959644" y="3305175"/>
            <a:ext cx="3652838"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스마트시티 안전 서비스 모델링</a:t>
            </a:r>
            <a:endParaRPr lang="en-US" sz="975" dirty="0"/>
          </a:p>
        </p:txBody>
      </p:sp>
      <p:sp>
        <p:nvSpPr>
          <p:cNvPr id="24" name="Text 5"/>
          <p:cNvSpPr/>
          <p:nvPr/>
        </p:nvSpPr>
        <p:spPr>
          <a:xfrm>
            <a:off x="804862" y="3552825"/>
            <a:ext cx="365283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"스마트시티 기후 재난 안전 예측 서비스"를 위한 비즈니스 모델을 팀별로 개발하고, 가치 제안, 고객 세그먼트, 수익 구조, 기술 요소, 파트너십 등을 명확히 정리하세요.</a:t>
            </a:r>
            <a:endParaRPr lang="en-US" sz="853" dirty="0"/>
          </a:p>
        </p:txBody>
      </p:sp>
      <p:sp>
        <p:nvSpPr>
          <p:cNvPr id="25" name="Text 6"/>
          <p:cNvSpPr/>
          <p:nvPr/>
        </p:nvSpPr>
        <p:spPr>
          <a:xfrm>
            <a:off x="990600" y="4388644"/>
            <a:ext cx="3652838" cy="185738"/>
          </a:xfrm>
          <a:prstGeom prst="rect">
            <a:avLst/>
          </a:prstGeom>
          <a:noFill/>
          <a:ln/>
        </p:spPr>
        <p:txBody>
          <a:bodyPr wrap="square" lIns="0" tIns="0" rIns="0" bIns="0" rtlCol="0" anchor="t"/>
          <a:lstStyle/>
          <a:p>
            <a:pPr>
              <a:lnSpc>
                <a:spcPts val="1463"/>
              </a:lnSpc>
            </a:pPr>
            <a:r>
              <a:rPr lang="en-US" sz="975" b="1" dirty="0">
                <a:solidFill>
                  <a:srgbClr val="7E22CE"/>
                </a:solidFill>
                <a:latin typeface="ui-sans-serif" pitchFamily="34" charset="0"/>
                <a:ea typeface="ui-sans-serif" pitchFamily="34" charset="-122"/>
                <a:cs typeface="ui-sans-serif" pitchFamily="34" charset="-120"/>
              </a:rPr>
              <a:t>AI 융합 가치 창조</a:t>
            </a:r>
            <a:endParaRPr lang="en-US" sz="975" dirty="0"/>
          </a:p>
        </p:txBody>
      </p:sp>
      <p:sp>
        <p:nvSpPr>
          <p:cNvPr id="26" name="Text 7"/>
          <p:cNvSpPr/>
          <p:nvPr/>
        </p:nvSpPr>
        <p:spPr>
          <a:xfrm>
            <a:off x="804862" y="4636294"/>
            <a:ext cx="365283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기술을 융합한 비즈니스 모델이 어떻게 새로운 가치와 사회적 영향을 창출할 수 있는지 토론하세요. 주제로 "예측에서 예방으로", "사회적 수용성 확보", "지속 가능한 수익 모델", "확장성" 등을 다루세요.</a:t>
            </a:r>
            <a:endParaRPr lang="en-US" sz="853" dirty="0"/>
          </a:p>
        </p:txBody>
      </p:sp>
      <p:sp>
        <p:nvSpPr>
          <p:cNvPr id="27" name="Text 8"/>
          <p:cNvSpPr/>
          <p:nvPr/>
        </p:nvSpPr>
        <p:spPr>
          <a:xfrm>
            <a:off x="5603081" y="1726406"/>
            <a:ext cx="3900488"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브레인스토밍 방법</a:t>
            </a:r>
            <a:endParaRPr lang="en-US" sz="1463" dirty="0"/>
          </a:p>
        </p:txBody>
      </p:sp>
      <p:sp>
        <p:nvSpPr>
          <p:cNvPr id="28" name="Text 9"/>
          <p:cNvSpPr/>
          <p:nvPr/>
        </p:nvSpPr>
        <p:spPr>
          <a:xfrm>
            <a:off x="5324475" y="2097881"/>
            <a:ext cx="390048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아이디어를 구체적인 요구사항으로 전환하는 브레인스토밍 과정에서 다음의 방법을 적용하세요:</a:t>
            </a:r>
            <a:endParaRPr lang="en-US" sz="975" dirty="0"/>
          </a:p>
        </p:txBody>
      </p:sp>
      <p:sp>
        <p:nvSpPr>
          <p:cNvPr id="29" name="Text 10"/>
          <p:cNvSpPr/>
          <p:nvPr/>
        </p:nvSpPr>
        <p:spPr>
          <a:xfrm>
            <a:off x="5510213" y="2562225"/>
            <a:ext cx="3714750"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문제 정의와 목적 공유</a:t>
            </a:r>
            <a:endParaRPr lang="en-US" sz="975" dirty="0"/>
          </a:p>
        </p:txBody>
      </p:sp>
      <p:sp>
        <p:nvSpPr>
          <p:cNvPr id="30" name="Text 11"/>
          <p:cNvSpPr/>
          <p:nvPr/>
        </p:nvSpPr>
        <p:spPr>
          <a:xfrm>
            <a:off x="5510213" y="2778919"/>
            <a:ext cx="37147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팀원들과 프로젝트의 목표와 해결하고자 하는 문제를 명확히 공유합니다. 스마트시티 기후 재난 안전이라는 큰 주제 안에서 구체적인 문제(예: 홍수 예측, 재난 알림 서비스 등)를 설정합니다.</a:t>
            </a:r>
            <a:endParaRPr lang="en-US" sz="853" dirty="0"/>
          </a:p>
        </p:txBody>
      </p:sp>
      <p:sp>
        <p:nvSpPr>
          <p:cNvPr id="31" name="Text 12"/>
          <p:cNvSpPr/>
          <p:nvPr/>
        </p:nvSpPr>
        <p:spPr>
          <a:xfrm>
            <a:off x="5510213" y="3367087"/>
            <a:ext cx="3714750"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브레인스토밍</a:t>
            </a:r>
            <a:endParaRPr lang="en-US" sz="975" dirty="0"/>
          </a:p>
        </p:txBody>
      </p:sp>
      <p:sp>
        <p:nvSpPr>
          <p:cNvPr id="32" name="Text 13"/>
          <p:cNvSpPr/>
          <p:nvPr/>
        </p:nvSpPr>
        <p:spPr>
          <a:xfrm>
            <a:off x="5510213" y="3583781"/>
            <a:ext cx="37147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모든 팀원이 자유롭게 아이디어를 제안하도록 유도하고, 비판이나 평가 없이 아이디어를 기록합니다. 화이트보드나 온라인 협업 도구를 활용하여 다양한 의견을 수집합니다.</a:t>
            </a:r>
            <a:endParaRPr lang="en-US" sz="853" dirty="0"/>
          </a:p>
        </p:txBody>
      </p:sp>
      <p:sp>
        <p:nvSpPr>
          <p:cNvPr id="33" name="Text 14"/>
          <p:cNvSpPr/>
          <p:nvPr/>
        </p:nvSpPr>
        <p:spPr>
          <a:xfrm>
            <a:off x="5510213" y="4171950"/>
            <a:ext cx="3714750" cy="185738"/>
          </a:xfrm>
          <a:prstGeom prst="rect">
            <a:avLst/>
          </a:prstGeom>
          <a:noFill/>
          <a:ln/>
        </p:spPr>
        <p:txBody>
          <a:bodyPr wrap="square" lIns="0" tIns="0" rIns="0" bIns="0" rtlCol="0" anchor="t"/>
          <a:lstStyle/>
          <a:p>
            <a:pPr>
              <a:lnSpc>
                <a:spcPts val="1463"/>
              </a:lnSpc>
            </a:pPr>
            <a:r>
              <a:rPr lang="en-US" sz="975" b="1" dirty="0">
                <a:solidFill>
                  <a:srgbClr val="7E22CE"/>
                </a:solidFill>
                <a:latin typeface="ui-sans-serif" pitchFamily="34" charset="0"/>
                <a:ea typeface="ui-sans-serif" pitchFamily="34" charset="-122"/>
                <a:cs typeface="ui-sans-serif" pitchFamily="34" charset="-120"/>
              </a:rPr>
              <a:t>분류와 평가</a:t>
            </a:r>
            <a:endParaRPr lang="en-US" sz="975" dirty="0"/>
          </a:p>
        </p:txBody>
      </p:sp>
      <p:sp>
        <p:nvSpPr>
          <p:cNvPr id="34" name="Text 15"/>
          <p:cNvSpPr/>
          <p:nvPr/>
        </p:nvSpPr>
        <p:spPr>
          <a:xfrm>
            <a:off x="5510213" y="4388644"/>
            <a:ext cx="37147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제안된 아이디어를 비슷한 그룹으로 묶고, 기술적 가능성, 시장성, 사회적 영향 등을 기준으로 평가합니다. 이 과정에서 이해관계자와 지속적으로 소통하며 요구사항을 보완합니다.</a:t>
            </a:r>
            <a:endParaRPr lang="en-US" sz="853" dirty="0"/>
          </a:p>
        </p:txBody>
      </p:sp>
      <p:sp>
        <p:nvSpPr>
          <p:cNvPr id="35" name="Text 16"/>
          <p:cNvSpPr/>
          <p:nvPr/>
        </p:nvSpPr>
        <p:spPr>
          <a:xfrm>
            <a:off x="5510213" y="4976812"/>
            <a:ext cx="3714750" cy="185738"/>
          </a:xfrm>
          <a:prstGeom prst="rect">
            <a:avLst/>
          </a:prstGeom>
          <a:noFill/>
          <a:ln/>
        </p:spPr>
        <p:txBody>
          <a:bodyPr wrap="square" lIns="0" tIns="0" rIns="0" bIns="0" rtlCol="0" anchor="t"/>
          <a:lstStyle/>
          <a:p>
            <a:pPr>
              <a:lnSpc>
                <a:spcPts val="1463"/>
              </a:lnSpc>
            </a:pPr>
            <a:r>
              <a:rPr lang="en-US" sz="975" b="1" dirty="0">
                <a:solidFill>
                  <a:srgbClr val="16A34A"/>
                </a:solidFill>
                <a:latin typeface="ui-sans-serif" pitchFamily="34" charset="0"/>
                <a:ea typeface="ui-sans-serif" pitchFamily="34" charset="-122"/>
                <a:cs typeface="ui-sans-serif" pitchFamily="34" charset="-120"/>
              </a:rPr>
              <a:t>피드백 및 개선</a:t>
            </a:r>
            <a:endParaRPr lang="en-US" sz="975" dirty="0"/>
          </a:p>
        </p:txBody>
      </p:sp>
      <p:sp>
        <p:nvSpPr>
          <p:cNvPr id="36" name="Text 17"/>
          <p:cNvSpPr/>
          <p:nvPr/>
        </p:nvSpPr>
        <p:spPr>
          <a:xfrm>
            <a:off x="5510213" y="5193506"/>
            <a:ext cx="3714750"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팀별로 5~7분 동안 비즈니스 모델과 AI 활용 방안을 설명하고, 발표 후 3~5분간 질문과 답변 시간을 갖습니다. 다른 팀은 시장성, 기술 구현 가능성, 재무성, 사회적·윤리적 측면을 기준으로 피드백을 제공합니다.</a:t>
            </a:r>
            <a:endParaRPr lang="en-US" sz="853" dirty="0"/>
          </a:p>
        </p:txBody>
      </p:sp>
      <p:sp>
        <p:nvSpPr>
          <p:cNvPr id="39" name="Text 20"/>
          <p:cNvSpPr/>
          <p:nvPr/>
        </p:nvSpPr>
        <p:spPr>
          <a:xfrm>
            <a:off x="371475" y="7941469"/>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90490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156972" y="4798814"/>
            <a:ext cx="1749028" cy="1981200"/>
          </a:xfrm>
          <a:prstGeom prst="rect">
            <a:avLst/>
          </a:prstGeom>
        </p:spPr>
      </p:pic>
      <p:pic>
        <p:nvPicPr>
          <p:cNvPr id="5" name="Image 3" descr="preencoded.png"/>
          <p:cNvPicPr>
            <a:picLocks noChangeAspect="1"/>
          </p:cNvPicPr>
          <p:nvPr/>
        </p:nvPicPr>
        <p:blipFill>
          <a:blip r:embed="rId6"/>
          <a:stretch>
            <a:fillRect/>
          </a:stretch>
        </p:blipFill>
        <p:spPr>
          <a:xfrm>
            <a:off x="7739062" y="2414336"/>
            <a:ext cx="2166938" cy="2476500"/>
          </a:xfrm>
          <a:prstGeom prst="rect">
            <a:avLst/>
          </a:prstGeom>
        </p:spPr>
      </p:pic>
      <p:pic>
        <p:nvPicPr>
          <p:cNvPr id="6" name="Image 4" descr="preencoded.png"/>
          <p:cNvPicPr>
            <a:picLocks noChangeAspect="1"/>
          </p:cNvPicPr>
          <p:nvPr/>
        </p:nvPicPr>
        <p:blipFill>
          <a:blip r:embed="rId7"/>
          <a:stretch>
            <a:fillRect/>
          </a:stretch>
        </p:blipFill>
        <p:spPr>
          <a:xfrm>
            <a:off x="0" y="642938"/>
            <a:ext cx="9906000" cy="650081"/>
          </a:xfrm>
          <a:prstGeom prst="rect">
            <a:avLst/>
          </a:prstGeom>
        </p:spPr>
      </p:pic>
      <p:pic>
        <p:nvPicPr>
          <p:cNvPr id="7" name="Image 5" descr="preencoded.png"/>
          <p:cNvPicPr>
            <a:picLocks noChangeAspect="1"/>
          </p:cNvPicPr>
          <p:nvPr/>
        </p:nvPicPr>
        <p:blipFill>
          <a:blip r:embed="rId8"/>
          <a:stretch>
            <a:fillRect/>
          </a:stretch>
        </p:blipFill>
        <p:spPr>
          <a:xfrm>
            <a:off x="495300" y="1540669"/>
            <a:ext cx="4364831" cy="1950244"/>
          </a:xfrm>
          <a:prstGeom prst="rect">
            <a:avLst/>
          </a:prstGeom>
        </p:spPr>
      </p:pic>
      <p:pic>
        <p:nvPicPr>
          <p:cNvPr id="8" name="Image 6" descr="preencoded.png"/>
          <p:cNvPicPr>
            <a:picLocks noChangeAspect="1"/>
          </p:cNvPicPr>
          <p:nvPr/>
        </p:nvPicPr>
        <p:blipFill>
          <a:blip r:embed="rId9"/>
          <a:stretch>
            <a:fillRect/>
          </a:stretch>
        </p:blipFill>
        <p:spPr>
          <a:xfrm>
            <a:off x="681037" y="1757362"/>
            <a:ext cx="185738" cy="185738"/>
          </a:xfrm>
          <a:prstGeom prst="rect">
            <a:avLst/>
          </a:prstGeom>
        </p:spPr>
      </p:pic>
      <p:pic>
        <p:nvPicPr>
          <p:cNvPr id="9" name="Image 7" descr="preencoded.png"/>
          <p:cNvPicPr>
            <a:picLocks noChangeAspect="1"/>
          </p:cNvPicPr>
          <p:nvPr/>
        </p:nvPicPr>
        <p:blipFill>
          <a:blip r:embed="rId10"/>
          <a:stretch>
            <a:fillRect/>
          </a:stretch>
        </p:blipFill>
        <p:spPr>
          <a:xfrm>
            <a:off x="681038" y="2562225"/>
            <a:ext cx="154781" cy="123825"/>
          </a:xfrm>
          <a:prstGeom prst="rect">
            <a:avLst/>
          </a:prstGeom>
        </p:spPr>
      </p:pic>
      <p:pic>
        <p:nvPicPr>
          <p:cNvPr id="10" name="Image 8" descr="preencoded.png"/>
          <p:cNvPicPr>
            <a:picLocks noChangeAspect="1"/>
          </p:cNvPicPr>
          <p:nvPr/>
        </p:nvPicPr>
        <p:blipFill>
          <a:blip r:embed="rId11"/>
          <a:stretch>
            <a:fillRect/>
          </a:stretch>
        </p:blipFill>
        <p:spPr>
          <a:xfrm>
            <a:off x="681038" y="2995613"/>
            <a:ext cx="154781" cy="123825"/>
          </a:xfrm>
          <a:prstGeom prst="rect">
            <a:avLst/>
          </a:prstGeom>
        </p:spPr>
      </p:pic>
      <p:pic>
        <p:nvPicPr>
          <p:cNvPr id="11" name="Image 9" descr="preencoded.png"/>
          <p:cNvPicPr>
            <a:picLocks noChangeAspect="1"/>
          </p:cNvPicPr>
          <p:nvPr/>
        </p:nvPicPr>
        <p:blipFill>
          <a:blip r:embed="rId8"/>
          <a:stretch>
            <a:fillRect/>
          </a:stretch>
        </p:blipFill>
        <p:spPr>
          <a:xfrm>
            <a:off x="5045869" y="1540669"/>
            <a:ext cx="4364831" cy="1950244"/>
          </a:xfrm>
          <a:prstGeom prst="rect">
            <a:avLst/>
          </a:prstGeom>
        </p:spPr>
      </p:pic>
      <p:pic>
        <p:nvPicPr>
          <p:cNvPr id="12" name="Image 10" descr="preencoded.png"/>
          <p:cNvPicPr>
            <a:picLocks noChangeAspect="1"/>
          </p:cNvPicPr>
          <p:nvPr/>
        </p:nvPicPr>
        <p:blipFill>
          <a:blip r:embed="rId12"/>
          <a:stretch>
            <a:fillRect/>
          </a:stretch>
        </p:blipFill>
        <p:spPr>
          <a:xfrm>
            <a:off x="5231607" y="1757362"/>
            <a:ext cx="162520" cy="185738"/>
          </a:xfrm>
          <a:prstGeom prst="rect">
            <a:avLst/>
          </a:prstGeom>
        </p:spPr>
      </p:pic>
      <p:pic>
        <p:nvPicPr>
          <p:cNvPr id="13" name="Image 11" descr="preencoded.png"/>
          <p:cNvPicPr>
            <a:picLocks noChangeAspect="1"/>
          </p:cNvPicPr>
          <p:nvPr/>
        </p:nvPicPr>
        <p:blipFill>
          <a:blip r:embed="rId13"/>
          <a:stretch>
            <a:fillRect/>
          </a:stretch>
        </p:blipFill>
        <p:spPr>
          <a:xfrm>
            <a:off x="5231606" y="2128838"/>
            <a:ext cx="139303" cy="123825"/>
          </a:xfrm>
          <a:prstGeom prst="rect">
            <a:avLst/>
          </a:prstGeom>
        </p:spPr>
      </p:pic>
      <p:pic>
        <p:nvPicPr>
          <p:cNvPr id="14" name="Image 12" descr="preencoded.png"/>
          <p:cNvPicPr>
            <a:picLocks noChangeAspect="1"/>
          </p:cNvPicPr>
          <p:nvPr/>
        </p:nvPicPr>
        <p:blipFill>
          <a:blip r:embed="rId14"/>
          <a:stretch>
            <a:fillRect/>
          </a:stretch>
        </p:blipFill>
        <p:spPr>
          <a:xfrm>
            <a:off x="5231606" y="2717006"/>
            <a:ext cx="123825" cy="123825"/>
          </a:xfrm>
          <a:prstGeom prst="rect">
            <a:avLst/>
          </a:prstGeom>
        </p:spPr>
      </p:pic>
      <p:pic>
        <p:nvPicPr>
          <p:cNvPr id="15" name="Image 13" descr="preencoded.png"/>
          <p:cNvPicPr>
            <a:picLocks noChangeAspect="1"/>
          </p:cNvPicPr>
          <p:nvPr/>
        </p:nvPicPr>
        <p:blipFill>
          <a:blip r:embed="rId15"/>
          <a:stretch>
            <a:fillRect/>
          </a:stretch>
        </p:blipFill>
        <p:spPr>
          <a:xfrm>
            <a:off x="495300" y="3738562"/>
            <a:ext cx="2868532" cy="1083469"/>
          </a:xfrm>
          <a:prstGeom prst="rect">
            <a:avLst/>
          </a:prstGeom>
        </p:spPr>
      </p:pic>
      <p:pic>
        <p:nvPicPr>
          <p:cNvPr id="16" name="Image 14" descr="preencoded.png"/>
          <p:cNvPicPr>
            <a:picLocks noChangeAspect="1"/>
          </p:cNvPicPr>
          <p:nvPr/>
        </p:nvPicPr>
        <p:blipFill>
          <a:blip r:embed="rId16"/>
          <a:stretch>
            <a:fillRect/>
          </a:stretch>
        </p:blipFill>
        <p:spPr>
          <a:xfrm>
            <a:off x="650081" y="3893344"/>
            <a:ext cx="340519" cy="371475"/>
          </a:xfrm>
          <a:prstGeom prst="rect">
            <a:avLst/>
          </a:prstGeom>
        </p:spPr>
      </p:pic>
      <p:pic>
        <p:nvPicPr>
          <p:cNvPr id="17" name="Image 15" descr="preencoded.png"/>
          <p:cNvPicPr>
            <a:picLocks noChangeAspect="1"/>
          </p:cNvPicPr>
          <p:nvPr/>
        </p:nvPicPr>
        <p:blipFill>
          <a:blip r:embed="rId17"/>
          <a:stretch>
            <a:fillRect/>
          </a:stretch>
        </p:blipFill>
        <p:spPr>
          <a:xfrm>
            <a:off x="742950" y="4009430"/>
            <a:ext cx="154781" cy="123825"/>
          </a:xfrm>
          <a:prstGeom prst="rect">
            <a:avLst/>
          </a:prstGeom>
        </p:spPr>
      </p:pic>
      <p:pic>
        <p:nvPicPr>
          <p:cNvPr id="18" name="Image 16" descr="preencoded.png"/>
          <p:cNvPicPr>
            <a:picLocks noChangeAspect="1"/>
          </p:cNvPicPr>
          <p:nvPr/>
        </p:nvPicPr>
        <p:blipFill>
          <a:blip r:embed="rId18"/>
          <a:stretch>
            <a:fillRect/>
          </a:stretch>
        </p:blipFill>
        <p:spPr>
          <a:xfrm>
            <a:off x="3518613" y="3738562"/>
            <a:ext cx="2868653" cy="1083469"/>
          </a:xfrm>
          <a:prstGeom prst="rect">
            <a:avLst/>
          </a:prstGeom>
        </p:spPr>
      </p:pic>
      <p:pic>
        <p:nvPicPr>
          <p:cNvPr id="19" name="Image 17" descr="preencoded.png"/>
          <p:cNvPicPr>
            <a:picLocks noChangeAspect="1"/>
          </p:cNvPicPr>
          <p:nvPr/>
        </p:nvPicPr>
        <p:blipFill>
          <a:blip r:embed="rId19"/>
          <a:stretch>
            <a:fillRect/>
          </a:stretch>
        </p:blipFill>
        <p:spPr>
          <a:xfrm>
            <a:off x="3673394" y="3893344"/>
            <a:ext cx="309563" cy="371475"/>
          </a:xfrm>
          <a:prstGeom prst="rect">
            <a:avLst/>
          </a:prstGeom>
        </p:spPr>
      </p:pic>
      <p:pic>
        <p:nvPicPr>
          <p:cNvPr id="20" name="Image 18" descr="preencoded.png"/>
          <p:cNvPicPr>
            <a:picLocks noChangeAspect="1"/>
          </p:cNvPicPr>
          <p:nvPr/>
        </p:nvPicPr>
        <p:blipFill>
          <a:blip r:embed="rId20"/>
          <a:stretch>
            <a:fillRect/>
          </a:stretch>
        </p:blipFill>
        <p:spPr>
          <a:xfrm>
            <a:off x="3766263" y="4009430"/>
            <a:ext cx="123825" cy="123825"/>
          </a:xfrm>
          <a:prstGeom prst="rect">
            <a:avLst/>
          </a:prstGeom>
        </p:spPr>
      </p:pic>
      <p:pic>
        <p:nvPicPr>
          <p:cNvPr id="21" name="Image 19" descr="preencoded.png"/>
          <p:cNvPicPr>
            <a:picLocks noChangeAspect="1"/>
          </p:cNvPicPr>
          <p:nvPr/>
        </p:nvPicPr>
        <p:blipFill>
          <a:blip r:embed="rId21"/>
          <a:stretch>
            <a:fillRect/>
          </a:stretch>
        </p:blipFill>
        <p:spPr>
          <a:xfrm>
            <a:off x="6542047" y="3738562"/>
            <a:ext cx="2868532" cy="1083469"/>
          </a:xfrm>
          <a:prstGeom prst="rect">
            <a:avLst/>
          </a:prstGeom>
        </p:spPr>
      </p:pic>
      <p:pic>
        <p:nvPicPr>
          <p:cNvPr id="22" name="Image 20" descr="preencoded.png"/>
          <p:cNvPicPr>
            <a:picLocks noChangeAspect="1"/>
          </p:cNvPicPr>
          <p:nvPr/>
        </p:nvPicPr>
        <p:blipFill>
          <a:blip r:embed="rId22"/>
          <a:stretch>
            <a:fillRect/>
          </a:stretch>
        </p:blipFill>
        <p:spPr>
          <a:xfrm>
            <a:off x="6696828" y="3893344"/>
            <a:ext cx="340519" cy="371475"/>
          </a:xfrm>
          <a:prstGeom prst="rect">
            <a:avLst/>
          </a:prstGeom>
        </p:spPr>
      </p:pic>
      <p:pic>
        <p:nvPicPr>
          <p:cNvPr id="23" name="Image 21" descr="preencoded.png"/>
          <p:cNvPicPr>
            <a:picLocks noChangeAspect="1"/>
          </p:cNvPicPr>
          <p:nvPr/>
        </p:nvPicPr>
        <p:blipFill>
          <a:blip r:embed="rId23"/>
          <a:stretch>
            <a:fillRect/>
          </a:stretch>
        </p:blipFill>
        <p:spPr>
          <a:xfrm>
            <a:off x="6789697" y="4009430"/>
            <a:ext cx="154781" cy="123825"/>
          </a:xfrm>
          <a:prstGeom prst="rect">
            <a:avLst/>
          </a:prstGeom>
        </p:spPr>
      </p:pic>
      <p:pic>
        <p:nvPicPr>
          <p:cNvPr id="24" name="Image 22" descr="preencoded.png"/>
          <p:cNvPicPr>
            <a:picLocks noChangeAspect="1"/>
          </p:cNvPicPr>
          <p:nvPr/>
        </p:nvPicPr>
        <p:blipFill>
          <a:blip r:embed="rId24"/>
          <a:stretch>
            <a:fillRect/>
          </a:stretch>
        </p:blipFill>
        <p:spPr>
          <a:xfrm>
            <a:off x="495300" y="5069682"/>
            <a:ext cx="8915400" cy="889992"/>
          </a:xfrm>
          <a:prstGeom prst="rect">
            <a:avLst/>
          </a:prstGeom>
        </p:spPr>
      </p:pic>
      <p:pic>
        <p:nvPicPr>
          <p:cNvPr id="27" name="Image 25" descr="preencoded.png"/>
          <p:cNvPicPr>
            <a:picLocks noChangeAspect="1"/>
          </p:cNvPicPr>
          <p:nvPr/>
        </p:nvPicPr>
        <p:blipFill>
          <a:blip r:embed="rId25"/>
          <a:stretch>
            <a:fillRect/>
          </a:stretch>
        </p:blipFill>
        <p:spPr>
          <a:xfrm>
            <a:off x="0" y="6207323"/>
            <a:ext cx="9906000" cy="340519"/>
          </a:xfrm>
          <a:prstGeom prst="rect">
            <a:avLst/>
          </a:prstGeom>
        </p:spPr>
      </p:pic>
      <p:sp>
        <p:nvSpPr>
          <p:cNvPr id="28" name="Text 0"/>
          <p:cNvSpPr/>
          <p:nvPr/>
        </p:nvSpPr>
        <p:spPr>
          <a:xfrm>
            <a:off x="371475" y="828675"/>
            <a:ext cx="9163050"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ui-sans-serif" pitchFamily="34" charset="0"/>
                <a:ea typeface="ui-sans-serif" pitchFamily="34" charset="-122"/>
                <a:cs typeface="ui-sans-serif" pitchFamily="34" charset="-120"/>
              </a:rPr>
              <a:t>참고 자료</a:t>
            </a:r>
            <a:endParaRPr lang="en-US" sz="1828" dirty="0"/>
          </a:p>
        </p:txBody>
      </p:sp>
      <p:sp>
        <p:nvSpPr>
          <p:cNvPr id="29" name="Text 1"/>
          <p:cNvSpPr/>
          <p:nvPr/>
        </p:nvSpPr>
        <p:spPr>
          <a:xfrm>
            <a:off x="959644" y="1726406"/>
            <a:ext cx="3993356"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온라인 자료</a:t>
            </a:r>
            <a:endParaRPr lang="en-US" sz="1463" dirty="0"/>
          </a:p>
        </p:txBody>
      </p:sp>
      <p:sp>
        <p:nvSpPr>
          <p:cNvPr id="30" name="Text 2"/>
          <p:cNvSpPr/>
          <p:nvPr/>
        </p:nvSpPr>
        <p:spPr>
          <a:xfrm>
            <a:off x="773906" y="2113360"/>
            <a:ext cx="742950"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위키피디아</a:t>
            </a:r>
            <a:endParaRPr lang="en-US" sz="975" dirty="0"/>
          </a:p>
        </p:txBody>
      </p:sp>
      <p:sp>
        <p:nvSpPr>
          <p:cNvPr id="31" name="Text 3"/>
          <p:cNvSpPr/>
          <p:nvPr/>
        </p:nvSpPr>
        <p:spPr>
          <a:xfrm>
            <a:off x="773906" y="2283619"/>
            <a:ext cx="3835044"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비즈니스 모델의 정의, 유형, 진화 등을 설명한 포괄적인 정보 제공</a:t>
            </a:r>
            <a:endParaRPr lang="en-US" sz="853" dirty="0"/>
          </a:p>
        </p:txBody>
      </p:sp>
      <p:sp>
        <p:nvSpPr>
          <p:cNvPr id="32" name="Text 4"/>
          <p:cNvSpPr/>
          <p:nvPr/>
        </p:nvSpPr>
        <p:spPr>
          <a:xfrm>
            <a:off x="928688" y="2546747"/>
            <a:ext cx="1412911"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Google Developers</a:t>
            </a:r>
            <a:endParaRPr lang="en-US" sz="975" dirty="0"/>
          </a:p>
        </p:txBody>
      </p:sp>
      <p:sp>
        <p:nvSpPr>
          <p:cNvPr id="33" name="Text 5"/>
          <p:cNvSpPr/>
          <p:nvPr/>
        </p:nvSpPr>
        <p:spPr>
          <a:xfrm>
            <a:off x="928688" y="2717006"/>
            <a:ext cx="261396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AI 모델 성능 평가를 위한 지표 및 API 설명서</a:t>
            </a:r>
            <a:endParaRPr lang="en-US" sz="853" dirty="0"/>
          </a:p>
        </p:txBody>
      </p:sp>
      <p:sp>
        <p:nvSpPr>
          <p:cNvPr id="34" name="Text 6"/>
          <p:cNvSpPr/>
          <p:nvPr/>
        </p:nvSpPr>
        <p:spPr>
          <a:xfrm>
            <a:off x="928688" y="2980135"/>
            <a:ext cx="1253438"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Sand Technology</a:t>
            </a:r>
            <a:endParaRPr lang="en-US" sz="975" dirty="0"/>
          </a:p>
        </p:txBody>
      </p:sp>
      <p:sp>
        <p:nvSpPr>
          <p:cNvPr id="35" name="Text 7"/>
          <p:cNvSpPr/>
          <p:nvPr/>
        </p:nvSpPr>
        <p:spPr>
          <a:xfrm>
            <a:off x="928688" y="3150394"/>
            <a:ext cx="443506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AI 에이전트 구현, 사용 사례, 예측형 안전 모니터링 등 스마트시티 관련 정보</a:t>
            </a:r>
            <a:endParaRPr lang="en-US" sz="853" dirty="0"/>
          </a:p>
        </p:txBody>
      </p:sp>
      <p:sp>
        <p:nvSpPr>
          <p:cNvPr id="36" name="Text 8"/>
          <p:cNvSpPr/>
          <p:nvPr/>
        </p:nvSpPr>
        <p:spPr>
          <a:xfrm>
            <a:off x="5486995" y="1726406"/>
            <a:ext cx="3993356" cy="247650"/>
          </a:xfrm>
          <a:prstGeom prst="rect">
            <a:avLst/>
          </a:prstGeom>
          <a:noFill/>
          <a:ln/>
        </p:spPr>
        <p:txBody>
          <a:bodyPr wrap="square" lIns="0" tIns="0" rIns="0" bIns="0" rtlCol="0" anchor="t"/>
          <a:lstStyle/>
          <a:p>
            <a:pPr>
              <a:lnSpc>
                <a:spcPts val="1950"/>
              </a:lnSpc>
            </a:pPr>
            <a:r>
              <a:rPr lang="en-US" sz="1463" b="1" dirty="0">
                <a:solidFill>
                  <a:srgbClr val="F97316"/>
                </a:solidFill>
                <a:latin typeface="ui-sans-serif" pitchFamily="34" charset="0"/>
                <a:ea typeface="ui-sans-serif" pitchFamily="34" charset="-122"/>
                <a:cs typeface="ui-sans-serif" pitchFamily="34" charset="-120"/>
              </a:rPr>
              <a:t>도서 및 연구</a:t>
            </a:r>
            <a:endParaRPr lang="en-US" sz="1463" dirty="0"/>
          </a:p>
        </p:txBody>
      </p:sp>
      <p:sp>
        <p:nvSpPr>
          <p:cNvPr id="37" name="Text 9"/>
          <p:cNvSpPr/>
          <p:nvPr/>
        </p:nvSpPr>
        <p:spPr>
          <a:xfrm>
            <a:off x="5463778" y="2113360"/>
            <a:ext cx="1568466"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"비즈니스 모델 캔버스"</a:t>
            </a:r>
            <a:endParaRPr lang="en-US" sz="975" dirty="0"/>
          </a:p>
        </p:txBody>
      </p:sp>
      <p:sp>
        <p:nvSpPr>
          <p:cNvPr id="38" name="Text 10"/>
          <p:cNvSpPr/>
          <p:nvPr/>
        </p:nvSpPr>
        <p:spPr>
          <a:xfrm>
            <a:off x="5463778" y="2283619"/>
            <a:ext cx="3761184"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알렉산더 오스터왈더, 이브 피뉴어 저 - 비즈니스 모델 캔버스에 대한 심층 설명</a:t>
            </a:r>
            <a:endParaRPr lang="en-US" sz="853" dirty="0"/>
          </a:p>
        </p:txBody>
      </p:sp>
      <p:sp>
        <p:nvSpPr>
          <p:cNvPr id="39" name="Text 11"/>
          <p:cNvSpPr/>
          <p:nvPr/>
        </p:nvSpPr>
        <p:spPr>
          <a:xfrm>
            <a:off x="5448300" y="2701529"/>
            <a:ext cx="938845"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요구사항 분석</a:t>
            </a:r>
            <a:endParaRPr lang="en-US" sz="975" dirty="0"/>
          </a:p>
        </p:txBody>
      </p:sp>
      <p:sp>
        <p:nvSpPr>
          <p:cNvPr id="40" name="Text 12"/>
          <p:cNvSpPr/>
          <p:nvPr/>
        </p:nvSpPr>
        <p:spPr>
          <a:xfrm>
            <a:off x="5448300" y="2871788"/>
            <a:ext cx="3882494"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시스템 요구사항과 사용자 요구사항 분해, 계층적 관리에 관한 연구</a:t>
            </a:r>
            <a:endParaRPr lang="en-US" sz="853" dirty="0"/>
          </a:p>
        </p:txBody>
      </p:sp>
      <p:sp>
        <p:nvSpPr>
          <p:cNvPr id="41" name="Text 13"/>
          <p:cNvSpPr/>
          <p:nvPr/>
        </p:nvSpPr>
        <p:spPr>
          <a:xfrm>
            <a:off x="1083469" y="3970734"/>
            <a:ext cx="1105864" cy="216694"/>
          </a:xfrm>
          <a:prstGeom prst="rect">
            <a:avLst/>
          </a:prstGeom>
          <a:noFill/>
          <a:ln/>
        </p:spPr>
        <p:txBody>
          <a:bodyPr wrap="square" lIns="0" tIns="0" rIns="0" bIns="0" rtlCol="0" anchor="t"/>
          <a:lstStyle/>
          <a:p>
            <a:pPr>
              <a:lnSpc>
                <a:spcPts val="1706"/>
              </a:lnSpc>
            </a:pPr>
            <a:r>
              <a:rPr lang="en-US" sz="1097" dirty="0">
                <a:solidFill>
                  <a:srgbClr val="0F766E"/>
                </a:solidFill>
                <a:latin typeface="ui-sans-serif" pitchFamily="34" charset="0"/>
                <a:ea typeface="ui-sans-serif" pitchFamily="34" charset="-122"/>
                <a:cs typeface="ui-sans-serif" pitchFamily="34" charset="-120"/>
              </a:rPr>
              <a:t>AI 개발 리소스</a:t>
            </a:r>
            <a:endParaRPr lang="en-US" sz="1097" dirty="0"/>
          </a:p>
        </p:txBody>
      </p:sp>
      <p:sp>
        <p:nvSpPr>
          <p:cNvPr id="42" name="Text 14"/>
          <p:cNvSpPr/>
          <p:nvPr/>
        </p:nvSpPr>
        <p:spPr>
          <a:xfrm>
            <a:off x="650081" y="4357687"/>
            <a:ext cx="2558970"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AI 모델 개발, 머신러닝, 자연어 처리, 컴퓨터 비전 등에 관한 무료 강좌 및 문서</a:t>
            </a:r>
            <a:endParaRPr lang="en-US" sz="853" dirty="0"/>
          </a:p>
        </p:txBody>
      </p:sp>
      <p:sp>
        <p:nvSpPr>
          <p:cNvPr id="43" name="Text 15"/>
          <p:cNvSpPr/>
          <p:nvPr/>
        </p:nvSpPr>
        <p:spPr>
          <a:xfrm>
            <a:off x="4075826" y="3970734"/>
            <a:ext cx="1056237" cy="216694"/>
          </a:xfrm>
          <a:prstGeom prst="rect">
            <a:avLst/>
          </a:prstGeom>
          <a:noFill/>
          <a:ln/>
        </p:spPr>
        <p:txBody>
          <a:bodyPr wrap="square" lIns="0" tIns="0" rIns="0" bIns="0" rtlCol="0" anchor="t"/>
          <a:lstStyle/>
          <a:p>
            <a:pPr>
              <a:lnSpc>
                <a:spcPts val="1706"/>
              </a:lnSpc>
            </a:pPr>
            <a:r>
              <a:rPr lang="en-US" sz="1097" dirty="0">
                <a:solidFill>
                  <a:srgbClr val="EA580C"/>
                </a:solidFill>
                <a:latin typeface="ui-sans-serif" pitchFamily="34" charset="0"/>
                <a:ea typeface="ui-sans-serif" pitchFamily="34" charset="-122"/>
                <a:cs typeface="ui-sans-serif" pitchFamily="34" charset="-120"/>
              </a:rPr>
              <a:t>비즈니스 분석</a:t>
            </a:r>
            <a:endParaRPr lang="en-US" sz="1097" dirty="0"/>
          </a:p>
        </p:txBody>
      </p:sp>
      <p:sp>
        <p:nvSpPr>
          <p:cNvPr id="44" name="Text 16"/>
          <p:cNvSpPr/>
          <p:nvPr/>
        </p:nvSpPr>
        <p:spPr>
          <a:xfrm>
            <a:off x="3673394" y="4357687"/>
            <a:ext cx="2559091"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마케팅, 재무, 운영, 전략 등을 다루는 비즈니스 분석 도구 및 프레임워크</a:t>
            </a:r>
            <a:endParaRPr lang="en-US" sz="853" dirty="0"/>
          </a:p>
        </p:txBody>
      </p:sp>
      <p:sp>
        <p:nvSpPr>
          <p:cNvPr id="45" name="Text 17"/>
          <p:cNvSpPr/>
          <p:nvPr/>
        </p:nvSpPr>
        <p:spPr>
          <a:xfrm>
            <a:off x="7130215" y="3970734"/>
            <a:ext cx="721910" cy="216694"/>
          </a:xfrm>
          <a:prstGeom prst="rect">
            <a:avLst/>
          </a:prstGeom>
          <a:noFill/>
          <a:ln/>
        </p:spPr>
        <p:txBody>
          <a:bodyPr wrap="square" lIns="0" tIns="0" rIns="0" bIns="0" rtlCol="0" anchor="t"/>
          <a:lstStyle/>
          <a:p>
            <a:pPr>
              <a:lnSpc>
                <a:spcPts val="1706"/>
              </a:lnSpc>
            </a:pPr>
            <a:r>
              <a:rPr lang="en-US" sz="1097" dirty="0">
                <a:solidFill>
                  <a:srgbClr val="7E22CE"/>
                </a:solidFill>
                <a:latin typeface="ui-sans-serif" pitchFamily="34" charset="0"/>
                <a:ea typeface="ui-sans-serif" pitchFamily="34" charset="-122"/>
                <a:cs typeface="ui-sans-serif" pitchFamily="34" charset="-120"/>
              </a:rPr>
              <a:t>협업 도구</a:t>
            </a:r>
            <a:endParaRPr lang="en-US" sz="1097" dirty="0"/>
          </a:p>
        </p:txBody>
      </p:sp>
      <p:sp>
        <p:nvSpPr>
          <p:cNvPr id="46" name="Text 18"/>
          <p:cNvSpPr/>
          <p:nvPr/>
        </p:nvSpPr>
        <p:spPr>
          <a:xfrm>
            <a:off x="6696828" y="4357687"/>
            <a:ext cx="2558970"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온라인 협업, 팀 관리, 아이디어 수집, 요구사항 정의 등을 위한 도구</a:t>
            </a:r>
            <a:endParaRPr lang="en-US" sz="853" dirty="0"/>
          </a:p>
        </p:txBody>
      </p:sp>
      <p:sp>
        <p:nvSpPr>
          <p:cNvPr id="47" name="Text 19"/>
          <p:cNvSpPr/>
          <p:nvPr/>
        </p:nvSpPr>
        <p:spPr>
          <a:xfrm>
            <a:off x="681038" y="5267028"/>
            <a:ext cx="4020443" cy="247650"/>
          </a:xfrm>
          <a:prstGeom prst="rect">
            <a:avLst/>
          </a:prstGeom>
          <a:noFill/>
          <a:ln/>
        </p:spPr>
        <p:txBody>
          <a:bodyPr wrap="square" lIns="0" tIns="0" rIns="0" bIns="0" rtlCol="0" anchor="t"/>
          <a:lstStyle/>
          <a:p>
            <a:pPr>
              <a:lnSpc>
                <a:spcPts val="1950"/>
              </a:lnSpc>
            </a:pPr>
            <a:r>
              <a:rPr lang="en-US" sz="1463" b="1" dirty="0">
                <a:solidFill>
                  <a:srgbClr val="FFFFFF"/>
                </a:solidFill>
                <a:latin typeface="ui-sans-serif" pitchFamily="34" charset="0"/>
                <a:ea typeface="ui-sans-serif" pitchFamily="34" charset="-122"/>
                <a:cs typeface="ui-sans-serif" pitchFamily="34" charset="-120"/>
              </a:rPr>
              <a:t>감사합니다!</a:t>
            </a:r>
            <a:endParaRPr lang="en-US" sz="1463" dirty="0"/>
          </a:p>
        </p:txBody>
      </p:sp>
      <p:sp>
        <p:nvSpPr>
          <p:cNvPr id="48" name="Text 20"/>
          <p:cNvSpPr/>
          <p:nvPr/>
        </p:nvSpPr>
        <p:spPr>
          <a:xfrm>
            <a:off x="681038" y="5545634"/>
            <a:ext cx="4824532" cy="216694"/>
          </a:xfrm>
          <a:prstGeom prst="rect">
            <a:avLst/>
          </a:prstGeom>
          <a:noFill/>
          <a:ln/>
        </p:spPr>
        <p:txBody>
          <a:bodyPr wrap="square" lIns="0" tIns="0" rIns="0" bIns="0" rtlCol="0" anchor="t"/>
          <a:lstStyle/>
          <a:p>
            <a:pPr>
              <a:lnSpc>
                <a:spcPts val="1706"/>
              </a:lnSpc>
            </a:pPr>
            <a:r>
              <a:rPr lang="en-US" sz="1097" dirty="0">
                <a:solidFill>
                  <a:srgbClr val="FFFFFF"/>
                </a:solidFill>
                <a:latin typeface="ui-sans-serif" pitchFamily="34" charset="0"/>
                <a:ea typeface="ui-sans-serif" pitchFamily="34" charset="-122"/>
                <a:cs typeface="ui-sans-serif" pitchFamily="34" charset="-120"/>
              </a:rPr>
              <a:t>비즈니스 모델 유형 설명 및 사례 소개에 관심주셔서 감사합니다.</a:t>
            </a:r>
            <a:endParaRPr lang="en-US" sz="1097" dirty="0"/>
          </a:p>
        </p:txBody>
      </p:sp>
      <p:sp>
        <p:nvSpPr>
          <p:cNvPr id="51" name="Text 23"/>
          <p:cNvSpPr/>
          <p:nvPr/>
        </p:nvSpPr>
        <p:spPr>
          <a:xfrm>
            <a:off x="371475" y="6943130"/>
            <a:ext cx="2198233" cy="154781"/>
          </a:xfrm>
          <a:prstGeom prst="rect">
            <a:avLst/>
          </a:prstGeom>
          <a:noFill/>
          <a:ln/>
        </p:spPr>
        <p:txBody>
          <a:bodyPr wrap="square" lIns="0" tIns="0" rIns="0" bIns="0" rtlCol="0" anchor="t"/>
          <a:lstStyle/>
          <a:p>
            <a:pPr>
              <a:lnSpc>
                <a:spcPts val="1219"/>
              </a:lnSpc>
            </a:pPr>
            <a:r>
              <a:rPr lang="en-US" sz="853" dirty="0">
                <a:solidFill>
                  <a:srgbClr val="FFFFFF"/>
                </a:solidFill>
                <a:latin typeface="ui-sans-serif" pitchFamily="34" charset="0"/>
                <a:ea typeface="ui-sans-serif" pitchFamily="34" charset="-122"/>
                <a:cs typeface="ui-sans-serif" pitchFamily="34" charset="-120"/>
              </a:rPr>
              <a:t>비즈니스 모델 유형 설명 및 사례 소개</a:t>
            </a:r>
            <a:endParaRPr lang="en-US" sz="853"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2971800" cy="1888331"/>
          </a:xfrm>
          <a:prstGeom prst="rect">
            <a:avLst/>
          </a:prstGeom>
        </p:spPr>
      </p:pic>
      <p:pic>
        <p:nvPicPr>
          <p:cNvPr id="7" name="Image 5" descr="preencoded.png"/>
          <p:cNvPicPr>
            <a:picLocks noChangeAspect="1"/>
          </p:cNvPicPr>
          <p:nvPr/>
        </p:nvPicPr>
        <p:blipFill>
          <a:blip r:embed="rId8"/>
          <a:stretch>
            <a:fillRect/>
          </a:stretch>
        </p:blipFill>
        <p:spPr>
          <a:xfrm>
            <a:off x="464344" y="1757363"/>
            <a:ext cx="363736" cy="402431"/>
          </a:xfrm>
          <a:prstGeom prst="rect">
            <a:avLst/>
          </a:prstGeom>
        </p:spPr>
      </p:pic>
      <p:pic>
        <p:nvPicPr>
          <p:cNvPr id="8" name="Image 6" descr="preencoded.png"/>
          <p:cNvPicPr>
            <a:picLocks noChangeAspect="1"/>
          </p:cNvPicPr>
          <p:nvPr/>
        </p:nvPicPr>
        <p:blipFill>
          <a:blip r:embed="rId9"/>
          <a:stretch>
            <a:fillRect/>
          </a:stretch>
        </p:blipFill>
        <p:spPr>
          <a:xfrm>
            <a:off x="557213" y="1850231"/>
            <a:ext cx="177998" cy="216694"/>
          </a:xfrm>
          <a:prstGeom prst="rect">
            <a:avLst/>
          </a:prstGeom>
        </p:spPr>
      </p:pic>
      <p:pic>
        <p:nvPicPr>
          <p:cNvPr id="9" name="Image 7" descr="preencoded.png"/>
          <p:cNvPicPr>
            <a:picLocks noChangeAspect="1"/>
          </p:cNvPicPr>
          <p:nvPr/>
        </p:nvPicPr>
        <p:blipFill>
          <a:blip r:embed="rId10"/>
          <a:stretch>
            <a:fillRect/>
          </a:stretch>
        </p:blipFill>
        <p:spPr>
          <a:xfrm>
            <a:off x="464344" y="2314575"/>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64344" y="2747963"/>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64344" y="2995613"/>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3467100" y="1602581"/>
            <a:ext cx="2971800" cy="1888331"/>
          </a:xfrm>
          <a:prstGeom prst="rect">
            <a:avLst/>
          </a:prstGeom>
        </p:spPr>
      </p:pic>
      <p:pic>
        <p:nvPicPr>
          <p:cNvPr id="13" name="Image 11" descr="preencoded.png"/>
          <p:cNvPicPr>
            <a:picLocks noChangeAspect="1"/>
          </p:cNvPicPr>
          <p:nvPr/>
        </p:nvPicPr>
        <p:blipFill>
          <a:blip r:embed="rId12"/>
          <a:stretch>
            <a:fillRect/>
          </a:stretch>
        </p:blipFill>
        <p:spPr>
          <a:xfrm>
            <a:off x="3621881" y="1757363"/>
            <a:ext cx="340519" cy="402431"/>
          </a:xfrm>
          <a:prstGeom prst="rect">
            <a:avLst/>
          </a:prstGeom>
        </p:spPr>
      </p:pic>
      <p:pic>
        <p:nvPicPr>
          <p:cNvPr id="14" name="Image 12" descr="preencoded.png"/>
          <p:cNvPicPr>
            <a:picLocks noChangeAspect="1"/>
          </p:cNvPicPr>
          <p:nvPr/>
        </p:nvPicPr>
        <p:blipFill>
          <a:blip r:embed="rId13"/>
          <a:stretch>
            <a:fillRect/>
          </a:stretch>
        </p:blipFill>
        <p:spPr>
          <a:xfrm>
            <a:off x="3714750" y="1850231"/>
            <a:ext cx="154781" cy="216694"/>
          </a:xfrm>
          <a:prstGeom prst="rect">
            <a:avLst/>
          </a:prstGeom>
        </p:spPr>
      </p:pic>
      <p:pic>
        <p:nvPicPr>
          <p:cNvPr id="15" name="Image 13" descr="preencoded.png"/>
          <p:cNvPicPr>
            <a:picLocks noChangeAspect="1"/>
          </p:cNvPicPr>
          <p:nvPr/>
        </p:nvPicPr>
        <p:blipFill>
          <a:blip r:embed="rId14"/>
          <a:stretch>
            <a:fillRect/>
          </a:stretch>
        </p:blipFill>
        <p:spPr>
          <a:xfrm>
            <a:off x="3621881" y="2314575"/>
            <a:ext cx="123825" cy="123825"/>
          </a:xfrm>
          <a:prstGeom prst="rect">
            <a:avLst/>
          </a:prstGeom>
        </p:spPr>
      </p:pic>
      <p:pic>
        <p:nvPicPr>
          <p:cNvPr id="16" name="Image 14" descr="preencoded.png"/>
          <p:cNvPicPr>
            <a:picLocks noChangeAspect="1"/>
          </p:cNvPicPr>
          <p:nvPr/>
        </p:nvPicPr>
        <p:blipFill>
          <a:blip r:embed="rId14"/>
          <a:stretch>
            <a:fillRect/>
          </a:stretch>
        </p:blipFill>
        <p:spPr>
          <a:xfrm>
            <a:off x="3621881" y="2747963"/>
            <a:ext cx="123825" cy="123825"/>
          </a:xfrm>
          <a:prstGeom prst="rect">
            <a:avLst/>
          </a:prstGeom>
        </p:spPr>
      </p:pic>
      <p:pic>
        <p:nvPicPr>
          <p:cNvPr id="17" name="Image 15" descr="preencoded.png"/>
          <p:cNvPicPr>
            <a:picLocks noChangeAspect="1"/>
          </p:cNvPicPr>
          <p:nvPr/>
        </p:nvPicPr>
        <p:blipFill>
          <a:blip r:embed="rId14"/>
          <a:stretch>
            <a:fillRect/>
          </a:stretch>
        </p:blipFill>
        <p:spPr>
          <a:xfrm>
            <a:off x="3621881" y="2995613"/>
            <a:ext cx="123825" cy="123825"/>
          </a:xfrm>
          <a:prstGeom prst="rect">
            <a:avLst/>
          </a:prstGeom>
        </p:spPr>
      </p:pic>
      <p:pic>
        <p:nvPicPr>
          <p:cNvPr id="18" name="Image 16" descr="preencoded.png"/>
          <p:cNvPicPr>
            <a:picLocks noChangeAspect="1"/>
          </p:cNvPicPr>
          <p:nvPr/>
        </p:nvPicPr>
        <p:blipFill>
          <a:blip r:embed="rId7"/>
          <a:stretch>
            <a:fillRect/>
          </a:stretch>
        </p:blipFill>
        <p:spPr>
          <a:xfrm>
            <a:off x="6624638" y="1602581"/>
            <a:ext cx="2971800" cy="1888331"/>
          </a:xfrm>
          <a:prstGeom prst="rect">
            <a:avLst/>
          </a:prstGeom>
        </p:spPr>
      </p:pic>
      <p:pic>
        <p:nvPicPr>
          <p:cNvPr id="19" name="Image 17" descr="preencoded.png"/>
          <p:cNvPicPr>
            <a:picLocks noChangeAspect="1"/>
          </p:cNvPicPr>
          <p:nvPr/>
        </p:nvPicPr>
        <p:blipFill>
          <a:blip r:embed="rId15"/>
          <a:stretch>
            <a:fillRect/>
          </a:stretch>
        </p:blipFill>
        <p:spPr>
          <a:xfrm>
            <a:off x="6779419" y="1757363"/>
            <a:ext cx="325041" cy="402431"/>
          </a:xfrm>
          <a:prstGeom prst="rect">
            <a:avLst/>
          </a:prstGeom>
        </p:spPr>
      </p:pic>
      <p:pic>
        <p:nvPicPr>
          <p:cNvPr id="20" name="Image 18" descr="preencoded.png"/>
          <p:cNvPicPr>
            <a:picLocks noChangeAspect="1"/>
          </p:cNvPicPr>
          <p:nvPr/>
        </p:nvPicPr>
        <p:blipFill>
          <a:blip r:embed="rId16"/>
          <a:stretch>
            <a:fillRect/>
          </a:stretch>
        </p:blipFill>
        <p:spPr>
          <a:xfrm>
            <a:off x="6872288" y="1850231"/>
            <a:ext cx="139303" cy="216694"/>
          </a:xfrm>
          <a:prstGeom prst="rect">
            <a:avLst/>
          </a:prstGeom>
        </p:spPr>
      </p:pic>
      <p:pic>
        <p:nvPicPr>
          <p:cNvPr id="21" name="Image 19" descr="preencoded.png"/>
          <p:cNvPicPr>
            <a:picLocks noChangeAspect="1"/>
          </p:cNvPicPr>
          <p:nvPr/>
        </p:nvPicPr>
        <p:blipFill>
          <a:blip r:embed="rId10"/>
          <a:stretch>
            <a:fillRect/>
          </a:stretch>
        </p:blipFill>
        <p:spPr>
          <a:xfrm>
            <a:off x="6779419" y="2314575"/>
            <a:ext cx="123825" cy="123825"/>
          </a:xfrm>
          <a:prstGeom prst="rect">
            <a:avLst/>
          </a:prstGeom>
        </p:spPr>
      </p:pic>
      <p:pic>
        <p:nvPicPr>
          <p:cNvPr id="22" name="Image 20" descr="preencoded.png"/>
          <p:cNvPicPr>
            <a:picLocks noChangeAspect="1"/>
          </p:cNvPicPr>
          <p:nvPr/>
        </p:nvPicPr>
        <p:blipFill>
          <a:blip r:embed="rId10"/>
          <a:stretch>
            <a:fillRect/>
          </a:stretch>
        </p:blipFill>
        <p:spPr>
          <a:xfrm>
            <a:off x="6779419" y="2562225"/>
            <a:ext cx="123825" cy="123825"/>
          </a:xfrm>
          <a:prstGeom prst="rect">
            <a:avLst/>
          </a:prstGeom>
        </p:spPr>
      </p:pic>
      <p:pic>
        <p:nvPicPr>
          <p:cNvPr id="23" name="Image 21" descr="preencoded.png"/>
          <p:cNvPicPr>
            <a:picLocks noChangeAspect="1"/>
          </p:cNvPicPr>
          <p:nvPr/>
        </p:nvPicPr>
        <p:blipFill>
          <a:blip r:embed="rId10"/>
          <a:stretch>
            <a:fillRect/>
          </a:stretch>
        </p:blipFill>
        <p:spPr>
          <a:xfrm>
            <a:off x="6779419" y="2995613"/>
            <a:ext cx="123825" cy="123825"/>
          </a:xfrm>
          <a:prstGeom prst="rect">
            <a:avLst/>
          </a:prstGeom>
        </p:spPr>
      </p:pic>
      <p:pic>
        <p:nvPicPr>
          <p:cNvPr id="24" name="Image 22" descr="preencoded.png"/>
          <p:cNvPicPr>
            <a:picLocks noChangeAspect="1"/>
          </p:cNvPicPr>
          <p:nvPr/>
        </p:nvPicPr>
        <p:blipFill>
          <a:blip r:embed="rId17"/>
          <a:stretch>
            <a:fillRect/>
          </a:stretch>
        </p:blipFill>
        <p:spPr>
          <a:xfrm>
            <a:off x="309563" y="3800475"/>
            <a:ext cx="2971800" cy="1764506"/>
          </a:xfrm>
          <a:prstGeom prst="rect">
            <a:avLst/>
          </a:prstGeom>
        </p:spPr>
      </p:pic>
      <p:pic>
        <p:nvPicPr>
          <p:cNvPr id="25" name="Image 23" descr="preencoded.png"/>
          <p:cNvPicPr>
            <a:picLocks noChangeAspect="1"/>
          </p:cNvPicPr>
          <p:nvPr/>
        </p:nvPicPr>
        <p:blipFill>
          <a:blip r:embed="rId18"/>
          <a:stretch>
            <a:fillRect/>
          </a:stretch>
        </p:blipFill>
        <p:spPr>
          <a:xfrm>
            <a:off x="464344" y="3955256"/>
            <a:ext cx="301823" cy="402431"/>
          </a:xfrm>
          <a:prstGeom prst="rect">
            <a:avLst/>
          </a:prstGeom>
        </p:spPr>
      </p:pic>
      <p:pic>
        <p:nvPicPr>
          <p:cNvPr id="26" name="Image 24" descr="preencoded.png"/>
          <p:cNvPicPr>
            <a:picLocks noChangeAspect="1"/>
          </p:cNvPicPr>
          <p:nvPr/>
        </p:nvPicPr>
        <p:blipFill>
          <a:blip r:embed="rId19"/>
          <a:stretch>
            <a:fillRect/>
          </a:stretch>
        </p:blipFill>
        <p:spPr>
          <a:xfrm>
            <a:off x="557213" y="4048125"/>
            <a:ext cx="116086" cy="216694"/>
          </a:xfrm>
          <a:prstGeom prst="rect">
            <a:avLst/>
          </a:prstGeom>
        </p:spPr>
      </p:pic>
      <p:pic>
        <p:nvPicPr>
          <p:cNvPr id="27" name="Image 25" descr="preencoded.png"/>
          <p:cNvPicPr>
            <a:picLocks noChangeAspect="1"/>
          </p:cNvPicPr>
          <p:nvPr/>
        </p:nvPicPr>
        <p:blipFill>
          <a:blip r:embed="rId14"/>
          <a:stretch>
            <a:fillRect/>
          </a:stretch>
        </p:blipFill>
        <p:spPr>
          <a:xfrm>
            <a:off x="464344" y="4512469"/>
            <a:ext cx="123825" cy="123825"/>
          </a:xfrm>
          <a:prstGeom prst="rect">
            <a:avLst/>
          </a:prstGeom>
        </p:spPr>
      </p:pic>
      <p:pic>
        <p:nvPicPr>
          <p:cNvPr id="28" name="Image 26" descr="preencoded.png"/>
          <p:cNvPicPr>
            <a:picLocks noChangeAspect="1"/>
          </p:cNvPicPr>
          <p:nvPr/>
        </p:nvPicPr>
        <p:blipFill>
          <a:blip r:embed="rId14"/>
          <a:stretch>
            <a:fillRect/>
          </a:stretch>
        </p:blipFill>
        <p:spPr>
          <a:xfrm>
            <a:off x="464344" y="4760119"/>
            <a:ext cx="123825" cy="123825"/>
          </a:xfrm>
          <a:prstGeom prst="rect">
            <a:avLst/>
          </a:prstGeom>
        </p:spPr>
      </p:pic>
      <p:pic>
        <p:nvPicPr>
          <p:cNvPr id="29" name="Image 27" descr="preencoded.png"/>
          <p:cNvPicPr>
            <a:picLocks noChangeAspect="1"/>
          </p:cNvPicPr>
          <p:nvPr/>
        </p:nvPicPr>
        <p:blipFill>
          <a:blip r:embed="rId14"/>
          <a:stretch>
            <a:fillRect/>
          </a:stretch>
        </p:blipFill>
        <p:spPr>
          <a:xfrm>
            <a:off x="464344" y="5193506"/>
            <a:ext cx="123825" cy="123825"/>
          </a:xfrm>
          <a:prstGeom prst="rect">
            <a:avLst/>
          </a:prstGeom>
        </p:spPr>
      </p:pic>
      <p:pic>
        <p:nvPicPr>
          <p:cNvPr id="30" name="Image 28" descr="preencoded.png"/>
          <p:cNvPicPr>
            <a:picLocks noChangeAspect="1"/>
          </p:cNvPicPr>
          <p:nvPr/>
        </p:nvPicPr>
        <p:blipFill>
          <a:blip r:embed="rId20"/>
          <a:stretch>
            <a:fillRect/>
          </a:stretch>
        </p:blipFill>
        <p:spPr>
          <a:xfrm>
            <a:off x="3467100" y="3800475"/>
            <a:ext cx="6129338" cy="1764506"/>
          </a:xfrm>
          <a:prstGeom prst="rect">
            <a:avLst/>
          </a:prstGeom>
        </p:spPr>
      </p:pic>
      <p:pic>
        <p:nvPicPr>
          <p:cNvPr id="31" name="Image 29" descr="preencoded.png"/>
          <p:cNvPicPr>
            <a:picLocks noChangeAspect="1"/>
          </p:cNvPicPr>
          <p:nvPr/>
        </p:nvPicPr>
        <p:blipFill>
          <a:blip r:embed="rId21"/>
          <a:stretch>
            <a:fillRect/>
          </a:stretch>
        </p:blipFill>
        <p:spPr>
          <a:xfrm>
            <a:off x="3621881" y="3955256"/>
            <a:ext cx="325041" cy="402431"/>
          </a:xfrm>
          <a:prstGeom prst="rect">
            <a:avLst/>
          </a:prstGeom>
        </p:spPr>
      </p:pic>
      <p:pic>
        <p:nvPicPr>
          <p:cNvPr id="32" name="Image 30" descr="preencoded.png"/>
          <p:cNvPicPr>
            <a:picLocks noChangeAspect="1"/>
          </p:cNvPicPr>
          <p:nvPr/>
        </p:nvPicPr>
        <p:blipFill>
          <a:blip r:embed="rId22"/>
          <a:stretch>
            <a:fillRect/>
          </a:stretch>
        </p:blipFill>
        <p:spPr>
          <a:xfrm>
            <a:off x="3714750" y="4048125"/>
            <a:ext cx="139303" cy="216694"/>
          </a:xfrm>
          <a:prstGeom prst="rect">
            <a:avLst/>
          </a:prstGeom>
        </p:spPr>
      </p:pic>
      <p:pic>
        <p:nvPicPr>
          <p:cNvPr id="33" name="Image 31" descr="preencoded.png"/>
          <p:cNvPicPr>
            <a:picLocks noChangeAspect="1"/>
          </p:cNvPicPr>
          <p:nvPr/>
        </p:nvPicPr>
        <p:blipFill>
          <a:blip r:embed="rId10"/>
          <a:stretch>
            <a:fillRect/>
          </a:stretch>
        </p:blipFill>
        <p:spPr>
          <a:xfrm>
            <a:off x="3621881" y="4512469"/>
            <a:ext cx="123825" cy="123825"/>
          </a:xfrm>
          <a:prstGeom prst="rect">
            <a:avLst/>
          </a:prstGeom>
        </p:spPr>
      </p:pic>
      <p:pic>
        <p:nvPicPr>
          <p:cNvPr id="34" name="Image 32" descr="preencoded.png"/>
          <p:cNvPicPr>
            <a:picLocks noChangeAspect="1"/>
          </p:cNvPicPr>
          <p:nvPr/>
        </p:nvPicPr>
        <p:blipFill>
          <a:blip r:embed="rId10"/>
          <a:stretch>
            <a:fillRect/>
          </a:stretch>
        </p:blipFill>
        <p:spPr>
          <a:xfrm>
            <a:off x="3621881" y="4945856"/>
            <a:ext cx="123825" cy="123825"/>
          </a:xfrm>
          <a:prstGeom prst="rect">
            <a:avLst/>
          </a:prstGeom>
        </p:spPr>
      </p:pic>
      <p:pic>
        <p:nvPicPr>
          <p:cNvPr id="35" name="Image 33" descr="preencoded.png"/>
          <p:cNvPicPr>
            <a:picLocks noChangeAspect="1"/>
          </p:cNvPicPr>
          <p:nvPr/>
        </p:nvPicPr>
        <p:blipFill>
          <a:blip r:embed="rId23"/>
          <a:stretch>
            <a:fillRect/>
          </a:stretch>
        </p:blipFill>
        <p:spPr>
          <a:xfrm>
            <a:off x="6593681" y="4481512"/>
            <a:ext cx="2847975" cy="928688"/>
          </a:xfrm>
          <a:prstGeom prst="rect">
            <a:avLst/>
          </a:prstGeom>
        </p:spPr>
      </p:pic>
      <p:pic>
        <p:nvPicPr>
          <p:cNvPr id="36" name="Image 34" descr="preencoded.png"/>
          <p:cNvPicPr>
            <a:picLocks noChangeAspect="1"/>
          </p:cNvPicPr>
          <p:nvPr/>
        </p:nvPicPr>
        <p:blipFill>
          <a:blip r:embed="rId24"/>
          <a:stretch>
            <a:fillRect/>
          </a:stretch>
        </p:blipFill>
        <p:spPr>
          <a:xfrm>
            <a:off x="6686550" y="4597598"/>
            <a:ext cx="92869" cy="123825"/>
          </a:xfrm>
          <a:prstGeom prst="rect">
            <a:avLst/>
          </a:prstGeom>
        </p:spPr>
      </p:pic>
      <p:sp>
        <p:nvSpPr>
          <p:cNvPr id="37"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깨끗하고 재현 가능한 코드 작성 원칙</a:t>
            </a:r>
            <a:endParaRPr lang="en-US" sz="2194" dirty="0"/>
          </a:p>
        </p:txBody>
      </p:sp>
      <p:sp>
        <p:nvSpPr>
          <p:cNvPr id="38" name="Text 1"/>
          <p:cNvSpPr/>
          <p:nvPr/>
        </p:nvSpPr>
        <p:spPr>
          <a:xfrm>
            <a:off x="920949" y="1850231"/>
            <a:ext cx="136488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모듈화와 함수화</a:t>
            </a:r>
            <a:endParaRPr lang="en-US" sz="1219" dirty="0"/>
          </a:p>
        </p:txBody>
      </p:sp>
      <p:sp>
        <p:nvSpPr>
          <p:cNvPr id="39" name="Text 2"/>
          <p:cNvSpPr/>
          <p:nvPr/>
        </p:nvSpPr>
        <p:spPr>
          <a:xfrm>
            <a:off x="650081"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 로딩, 전처리, 모델 학습, 평가 등을 함수로 분리</a:t>
            </a:r>
            <a:endParaRPr lang="en-US" sz="975" dirty="0"/>
          </a:p>
        </p:txBody>
      </p:sp>
      <p:sp>
        <p:nvSpPr>
          <p:cNvPr id="40" name="Text 3"/>
          <p:cNvSpPr/>
          <p:nvPr/>
        </p:nvSpPr>
        <p:spPr>
          <a:xfrm>
            <a:off x="650082" y="2717006"/>
            <a:ext cx="276226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한 함수가 하나의 기능만 수행하도록 설계</a:t>
            </a:r>
            <a:endParaRPr lang="en-US" sz="975" dirty="0"/>
          </a:p>
        </p:txBody>
      </p:sp>
      <p:sp>
        <p:nvSpPr>
          <p:cNvPr id="41" name="Text 4"/>
          <p:cNvSpPr/>
          <p:nvPr/>
        </p:nvSpPr>
        <p:spPr>
          <a:xfrm>
            <a:off x="650081" y="2964656"/>
            <a:ext cx="207344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명확한 입출력을 가지도록 설계</a:t>
            </a:r>
            <a:endParaRPr lang="en-US" sz="975" dirty="0"/>
          </a:p>
        </p:txBody>
      </p:sp>
      <p:sp>
        <p:nvSpPr>
          <p:cNvPr id="42" name="Text 5"/>
          <p:cNvSpPr/>
          <p:nvPr/>
        </p:nvSpPr>
        <p:spPr>
          <a:xfrm>
            <a:off x="4055269" y="1850231"/>
            <a:ext cx="807668"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환경 격리</a:t>
            </a:r>
            <a:endParaRPr lang="en-US" sz="1219" dirty="0"/>
          </a:p>
        </p:txBody>
      </p:sp>
      <p:sp>
        <p:nvSpPr>
          <p:cNvPr id="43" name="Text 6"/>
          <p:cNvSpPr/>
          <p:nvPr/>
        </p:nvSpPr>
        <p:spPr>
          <a:xfrm>
            <a:off x="3807619"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프로젝트별로 venv 또는 conda 가상 환경 생성</a:t>
            </a:r>
            <a:endParaRPr lang="en-US" sz="975" dirty="0"/>
          </a:p>
        </p:txBody>
      </p:sp>
      <p:sp>
        <p:nvSpPr>
          <p:cNvPr id="44" name="Text 7"/>
          <p:cNvSpPr/>
          <p:nvPr/>
        </p:nvSpPr>
        <p:spPr>
          <a:xfrm>
            <a:off x="3807619" y="2717006"/>
            <a:ext cx="271496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라이브러리 버전을 고정하여 재현성 확보</a:t>
            </a:r>
            <a:endParaRPr lang="en-US" sz="975" dirty="0"/>
          </a:p>
        </p:txBody>
      </p:sp>
      <p:sp>
        <p:nvSpPr>
          <p:cNvPr id="45" name="Text 8"/>
          <p:cNvSpPr/>
          <p:nvPr/>
        </p:nvSpPr>
        <p:spPr>
          <a:xfrm>
            <a:off x="3807619" y="2964656"/>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Python venv 모듈로 기본 설치와 격리된 패키지 집합 제공</a:t>
            </a:r>
            <a:endParaRPr lang="en-US" sz="975" dirty="0"/>
          </a:p>
        </p:txBody>
      </p:sp>
      <p:sp>
        <p:nvSpPr>
          <p:cNvPr id="46" name="Text 9"/>
          <p:cNvSpPr/>
          <p:nvPr/>
        </p:nvSpPr>
        <p:spPr>
          <a:xfrm>
            <a:off x="7197329" y="1850231"/>
            <a:ext cx="807668"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버전 관리</a:t>
            </a:r>
            <a:endParaRPr lang="en-US" sz="1219" dirty="0"/>
          </a:p>
        </p:txBody>
      </p:sp>
      <p:sp>
        <p:nvSpPr>
          <p:cNvPr id="47" name="Text 10"/>
          <p:cNvSpPr/>
          <p:nvPr/>
        </p:nvSpPr>
        <p:spPr>
          <a:xfrm>
            <a:off x="6965157" y="2283619"/>
            <a:ext cx="2233929"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Git과 같은 버전 관리 시스템 사용</a:t>
            </a:r>
            <a:endParaRPr lang="en-US" sz="975" dirty="0"/>
          </a:p>
        </p:txBody>
      </p:sp>
      <p:sp>
        <p:nvSpPr>
          <p:cNvPr id="48" name="Text 11"/>
          <p:cNvSpPr/>
          <p:nvPr/>
        </p:nvSpPr>
        <p:spPr>
          <a:xfrm>
            <a:off x="6965156" y="253126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코드, 실험 결과, 데이터 처리 스크립트의 변경 이력 추적</a:t>
            </a:r>
            <a:endParaRPr lang="en-US" sz="975" dirty="0"/>
          </a:p>
        </p:txBody>
      </p:sp>
      <p:sp>
        <p:nvSpPr>
          <p:cNvPr id="49" name="Text 12"/>
          <p:cNvSpPr/>
          <p:nvPr/>
        </p:nvSpPr>
        <p:spPr>
          <a:xfrm>
            <a:off x="6965156" y="2964656"/>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명확한 커밋 메시지 작성하고 협업 시 브랜치 활용</a:t>
            </a:r>
            <a:endParaRPr lang="en-US" sz="975" dirty="0"/>
          </a:p>
        </p:txBody>
      </p:sp>
      <p:sp>
        <p:nvSpPr>
          <p:cNvPr id="50" name="Text 13"/>
          <p:cNvSpPr/>
          <p:nvPr/>
        </p:nvSpPr>
        <p:spPr>
          <a:xfrm>
            <a:off x="859036" y="4048125"/>
            <a:ext cx="1179143"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주석과 문서화</a:t>
            </a:r>
            <a:endParaRPr lang="en-US" sz="1219" dirty="0"/>
          </a:p>
        </p:txBody>
      </p:sp>
      <p:sp>
        <p:nvSpPr>
          <p:cNvPr id="51" name="Text 14"/>
          <p:cNvSpPr/>
          <p:nvPr/>
        </p:nvSpPr>
        <p:spPr>
          <a:xfrm>
            <a:off x="650081" y="4481512"/>
            <a:ext cx="2516889"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모든 함수와 클래스에 docstring 작성</a:t>
            </a:r>
            <a:endParaRPr lang="en-US" sz="975" dirty="0"/>
          </a:p>
        </p:txBody>
      </p:sp>
      <p:sp>
        <p:nvSpPr>
          <p:cNvPr id="52" name="Text 15"/>
          <p:cNvSpPr/>
          <p:nvPr/>
        </p:nvSpPr>
        <p:spPr>
          <a:xfrm>
            <a:off x="650081" y="4729163"/>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Jupyter Notebook이나 README 파일에 프로젝트 목적과 사용 방법 정리</a:t>
            </a:r>
            <a:endParaRPr lang="en-US" sz="975" dirty="0"/>
          </a:p>
        </p:txBody>
      </p:sp>
      <p:sp>
        <p:nvSpPr>
          <p:cNvPr id="53" name="Text 16"/>
          <p:cNvSpPr/>
          <p:nvPr/>
        </p:nvSpPr>
        <p:spPr>
          <a:xfrm>
            <a:off x="650082" y="5162550"/>
            <a:ext cx="24177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코드의 목적과 사용법을 명확히 설명</a:t>
            </a:r>
            <a:endParaRPr lang="en-US" sz="975" dirty="0"/>
          </a:p>
        </p:txBody>
      </p:sp>
      <p:sp>
        <p:nvSpPr>
          <p:cNvPr id="54" name="Text 17"/>
          <p:cNvSpPr/>
          <p:nvPr/>
        </p:nvSpPr>
        <p:spPr>
          <a:xfrm>
            <a:off x="4039791" y="4048125"/>
            <a:ext cx="124386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학습 파일 관리</a:t>
            </a:r>
            <a:endParaRPr lang="en-US" sz="1219" dirty="0"/>
          </a:p>
        </p:txBody>
      </p:sp>
      <p:sp>
        <p:nvSpPr>
          <p:cNvPr id="55" name="Text 18"/>
          <p:cNvSpPr/>
          <p:nvPr/>
        </p:nvSpPr>
        <p:spPr>
          <a:xfrm>
            <a:off x="3807619" y="4481513"/>
            <a:ext cx="26622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 모델 가중치, 로그 등 중간 결과물 체계적인 폴더 구조로 저장</a:t>
            </a:r>
            <a:endParaRPr lang="en-US" sz="975" dirty="0"/>
          </a:p>
        </p:txBody>
      </p:sp>
      <p:sp>
        <p:nvSpPr>
          <p:cNvPr id="56" name="Text 19"/>
          <p:cNvSpPr/>
          <p:nvPr/>
        </p:nvSpPr>
        <p:spPr>
          <a:xfrm>
            <a:off x="3807619" y="4914900"/>
            <a:ext cx="266223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대규모 파일은 Google Drive, Git LFS와 같은 외부 스토리지와 연동</a:t>
            </a:r>
            <a:endParaRPr lang="en-US" sz="975" dirty="0"/>
          </a:p>
        </p:txBody>
      </p:sp>
      <p:sp>
        <p:nvSpPr>
          <p:cNvPr id="57" name="Text 20"/>
          <p:cNvSpPr/>
          <p:nvPr/>
        </p:nvSpPr>
        <p:spPr>
          <a:xfrm>
            <a:off x="6841331" y="4574381"/>
            <a:ext cx="2662238" cy="742950"/>
          </a:xfrm>
          <a:prstGeom prst="rect">
            <a:avLst/>
          </a:prstGeom>
          <a:noFill/>
          <a:ln/>
        </p:spPr>
        <p:txBody>
          <a:bodyPr wrap="square" lIns="0" tIns="0" rIns="0" bIns="0" rtlCol="0" anchor="t"/>
          <a:lstStyle/>
          <a:p>
            <a:pPr>
              <a:lnSpc>
                <a:spcPts val="1463"/>
              </a:lnSpc>
            </a:pPr>
            <a:r>
              <a:rPr lang="en-US" sz="975" i="1" dirty="0">
                <a:solidFill>
                  <a:srgbClr val="4B5563"/>
                </a:solidFill>
                <a:latin typeface="ui-sans-serif" pitchFamily="34" charset="0"/>
                <a:ea typeface="ui-sans-serif" pitchFamily="34" charset="-122"/>
                <a:cs typeface="ui-sans-serif" pitchFamily="34" charset="-120"/>
              </a:rPr>
              <a:t> 깨끗하고 재현 가능한 코드는 팀원들과 협업할 때 큰 이점을 제공합니다. 코드의 가독성과 유지보수성을 높이고, 실험 결과의 재현성을 보장합니다.</a:t>
            </a:r>
            <a:endParaRPr lang="en-US" sz="975"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1470422" y="1540669"/>
            <a:ext cx="6965156" cy="557213"/>
          </a:xfrm>
          <a:prstGeom prst="rect">
            <a:avLst/>
          </a:prstGeom>
        </p:spPr>
      </p:pic>
      <p:pic>
        <p:nvPicPr>
          <p:cNvPr id="7" name="Image 5" descr="preencoded.png"/>
          <p:cNvPicPr>
            <a:picLocks noChangeAspect="1"/>
          </p:cNvPicPr>
          <p:nvPr/>
        </p:nvPicPr>
        <p:blipFill>
          <a:blip r:embed="rId8"/>
          <a:stretch>
            <a:fillRect/>
          </a:stretch>
        </p:blipFill>
        <p:spPr>
          <a:xfrm>
            <a:off x="1597754" y="1656755"/>
            <a:ext cx="154781" cy="123825"/>
          </a:xfrm>
          <a:prstGeom prst="rect">
            <a:avLst/>
          </a:prstGeom>
        </p:spPr>
      </p:pic>
      <p:pic>
        <p:nvPicPr>
          <p:cNvPr id="8" name="Image 6" descr="preencoded.png"/>
          <p:cNvPicPr>
            <a:picLocks noChangeAspect="1"/>
          </p:cNvPicPr>
          <p:nvPr/>
        </p:nvPicPr>
        <p:blipFill>
          <a:blip r:embed="rId9"/>
          <a:stretch>
            <a:fillRect/>
          </a:stretch>
        </p:blipFill>
        <p:spPr>
          <a:xfrm>
            <a:off x="309563" y="2283619"/>
            <a:ext cx="1783008" cy="1950244"/>
          </a:xfrm>
          <a:prstGeom prst="rect">
            <a:avLst/>
          </a:prstGeom>
        </p:spPr>
      </p:pic>
      <p:pic>
        <p:nvPicPr>
          <p:cNvPr id="9" name="Image 7" descr="preencoded.png"/>
          <p:cNvPicPr>
            <a:picLocks noChangeAspect="1"/>
          </p:cNvPicPr>
          <p:nvPr/>
        </p:nvPicPr>
        <p:blipFill>
          <a:blip r:embed="rId10"/>
          <a:stretch>
            <a:fillRect/>
          </a:stretch>
        </p:blipFill>
        <p:spPr>
          <a:xfrm>
            <a:off x="232172" y="2206228"/>
            <a:ext cx="278606" cy="278606"/>
          </a:xfrm>
          <a:prstGeom prst="rect">
            <a:avLst/>
          </a:prstGeom>
        </p:spPr>
      </p:pic>
      <p:pic>
        <p:nvPicPr>
          <p:cNvPr id="10" name="Image 8" descr="preencoded.png"/>
          <p:cNvPicPr>
            <a:picLocks noChangeAspect="1"/>
          </p:cNvPicPr>
          <p:nvPr/>
        </p:nvPicPr>
        <p:blipFill>
          <a:blip r:embed="rId11"/>
          <a:stretch>
            <a:fillRect/>
          </a:stretch>
        </p:blipFill>
        <p:spPr>
          <a:xfrm>
            <a:off x="1015268" y="2407444"/>
            <a:ext cx="371475" cy="433388"/>
          </a:xfrm>
          <a:prstGeom prst="rect">
            <a:avLst/>
          </a:prstGeom>
        </p:spPr>
      </p:pic>
      <p:pic>
        <p:nvPicPr>
          <p:cNvPr id="11" name="Image 9" descr="preencoded.png"/>
          <p:cNvPicPr>
            <a:picLocks noChangeAspect="1"/>
          </p:cNvPicPr>
          <p:nvPr/>
        </p:nvPicPr>
        <p:blipFill>
          <a:blip r:embed="rId12"/>
          <a:stretch>
            <a:fillRect/>
          </a:stretch>
        </p:blipFill>
        <p:spPr>
          <a:xfrm>
            <a:off x="1108137" y="2500313"/>
            <a:ext cx="185738" cy="247650"/>
          </a:xfrm>
          <a:prstGeom prst="rect">
            <a:avLst/>
          </a:prstGeom>
        </p:spPr>
      </p:pic>
      <p:pic>
        <p:nvPicPr>
          <p:cNvPr id="12" name="Image 10" descr="preencoded.png"/>
          <p:cNvPicPr>
            <a:picLocks noChangeAspect="1"/>
          </p:cNvPicPr>
          <p:nvPr/>
        </p:nvPicPr>
        <p:blipFill>
          <a:blip r:embed="rId13"/>
          <a:stretch>
            <a:fillRect/>
          </a:stretch>
        </p:blipFill>
        <p:spPr>
          <a:xfrm>
            <a:off x="433387" y="3243262"/>
            <a:ext cx="108347" cy="108347"/>
          </a:xfrm>
          <a:prstGeom prst="rect">
            <a:avLst/>
          </a:prstGeom>
        </p:spPr>
      </p:pic>
      <p:pic>
        <p:nvPicPr>
          <p:cNvPr id="13" name="Image 11" descr="preencoded.png"/>
          <p:cNvPicPr>
            <a:picLocks noChangeAspect="1"/>
          </p:cNvPicPr>
          <p:nvPr/>
        </p:nvPicPr>
        <p:blipFill>
          <a:blip r:embed="rId13"/>
          <a:stretch>
            <a:fillRect/>
          </a:stretch>
        </p:blipFill>
        <p:spPr>
          <a:xfrm>
            <a:off x="433387" y="3614737"/>
            <a:ext cx="108347" cy="108347"/>
          </a:xfrm>
          <a:prstGeom prst="rect">
            <a:avLst/>
          </a:prstGeom>
        </p:spPr>
      </p:pic>
      <p:pic>
        <p:nvPicPr>
          <p:cNvPr id="14" name="Image 12" descr="preencoded.png"/>
          <p:cNvPicPr>
            <a:picLocks noChangeAspect="1"/>
          </p:cNvPicPr>
          <p:nvPr/>
        </p:nvPicPr>
        <p:blipFill>
          <a:blip r:embed="rId14"/>
          <a:stretch>
            <a:fillRect/>
          </a:stretch>
        </p:blipFill>
        <p:spPr>
          <a:xfrm>
            <a:off x="2185439" y="2283619"/>
            <a:ext cx="1783129" cy="1950244"/>
          </a:xfrm>
          <a:prstGeom prst="rect">
            <a:avLst/>
          </a:prstGeom>
        </p:spPr>
      </p:pic>
      <p:pic>
        <p:nvPicPr>
          <p:cNvPr id="15" name="Image 13" descr="preencoded.png"/>
          <p:cNvPicPr>
            <a:picLocks noChangeAspect="1"/>
          </p:cNvPicPr>
          <p:nvPr/>
        </p:nvPicPr>
        <p:blipFill>
          <a:blip r:embed="rId15"/>
          <a:stretch>
            <a:fillRect/>
          </a:stretch>
        </p:blipFill>
        <p:spPr>
          <a:xfrm>
            <a:off x="2108048" y="2206228"/>
            <a:ext cx="278606" cy="278606"/>
          </a:xfrm>
          <a:prstGeom prst="rect">
            <a:avLst/>
          </a:prstGeom>
        </p:spPr>
      </p:pic>
      <p:pic>
        <p:nvPicPr>
          <p:cNvPr id="16" name="Image 14" descr="preencoded.png"/>
          <p:cNvPicPr>
            <a:picLocks noChangeAspect="1"/>
          </p:cNvPicPr>
          <p:nvPr/>
        </p:nvPicPr>
        <p:blipFill>
          <a:blip r:embed="rId16"/>
          <a:stretch>
            <a:fillRect/>
          </a:stretch>
        </p:blipFill>
        <p:spPr>
          <a:xfrm>
            <a:off x="2891265" y="2407444"/>
            <a:ext cx="371475" cy="433388"/>
          </a:xfrm>
          <a:prstGeom prst="rect">
            <a:avLst/>
          </a:prstGeom>
        </p:spPr>
      </p:pic>
      <p:pic>
        <p:nvPicPr>
          <p:cNvPr id="17" name="Image 15" descr="preencoded.png"/>
          <p:cNvPicPr>
            <a:picLocks noChangeAspect="1"/>
          </p:cNvPicPr>
          <p:nvPr/>
        </p:nvPicPr>
        <p:blipFill>
          <a:blip r:embed="rId17"/>
          <a:stretch>
            <a:fillRect/>
          </a:stretch>
        </p:blipFill>
        <p:spPr>
          <a:xfrm>
            <a:off x="2984134" y="2500313"/>
            <a:ext cx="185738" cy="247650"/>
          </a:xfrm>
          <a:prstGeom prst="rect">
            <a:avLst/>
          </a:prstGeom>
        </p:spPr>
      </p:pic>
      <p:pic>
        <p:nvPicPr>
          <p:cNvPr id="18" name="Image 16" descr="preencoded.png"/>
          <p:cNvPicPr>
            <a:picLocks noChangeAspect="1"/>
          </p:cNvPicPr>
          <p:nvPr/>
        </p:nvPicPr>
        <p:blipFill>
          <a:blip r:embed="rId18"/>
          <a:stretch>
            <a:fillRect/>
          </a:stretch>
        </p:blipFill>
        <p:spPr>
          <a:xfrm>
            <a:off x="2309264" y="3243262"/>
            <a:ext cx="108347" cy="108347"/>
          </a:xfrm>
          <a:prstGeom prst="rect">
            <a:avLst/>
          </a:prstGeom>
        </p:spPr>
      </p:pic>
      <p:pic>
        <p:nvPicPr>
          <p:cNvPr id="19" name="Image 17" descr="preencoded.png"/>
          <p:cNvPicPr>
            <a:picLocks noChangeAspect="1"/>
          </p:cNvPicPr>
          <p:nvPr/>
        </p:nvPicPr>
        <p:blipFill>
          <a:blip r:embed="rId18"/>
          <a:stretch>
            <a:fillRect/>
          </a:stretch>
        </p:blipFill>
        <p:spPr>
          <a:xfrm>
            <a:off x="2309264" y="3614737"/>
            <a:ext cx="108347" cy="108347"/>
          </a:xfrm>
          <a:prstGeom prst="rect">
            <a:avLst/>
          </a:prstGeom>
        </p:spPr>
      </p:pic>
      <p:pic>
        <p:nvPicPr>
          <p:cNvPr id="20" name="Image 18" descr="preencoded.png"/>
          <p:cNvPicPr>
            <a:picLocks noChangeAspect="1"/>
          </p:cNvPicPr>
          <p:nvPr/>
        </p:nvPicPr>
        <p:blipFill>
          <a:blip r:embed="rId18"/>
          <a:stretch>
            <a:fillRect/>
          </a:stretch>
        </p:blipFill>
        <p:spPr>
          <a:xfrm>
            <a:off x="2309264" y="3831431"/>
            <a:ext cx="108347" cy="108347"/>
          </a:xfrm>
          <a:prstGeom prst="rect">
            <a:avLst/>
          </a:prstGeom>
        </p:spPr>
      </p:pic>
      <p:pic>
        <p:nvPicPr>
          <p:cNvPr id="21" name="Image 19" descr="preencoded.png"/>
          <p:cNvPicPr>
            <a:picLocks noChangeAspect="1"/>
          </p:cNvPicPr>
          <p:nvPr/>
        </p:nvPicPr>
        <p:blipFill>
          <a:blip r:embed="rId19"/>
          <a:stretch>
            <a:fillRect/>
          </a:stretch>
        </p:blipFill>
        <p:spPr>
          <a:xfrm>
            <a:off x="4061436" y="2283619"/>
            <a:ext cx="1783008" cy="1950244"/>
          </a:xfrm>
          <a:prstGeom prst="rect">
            <a:avLst/>
          </a:prstGeom>
        </p:spPr>
      </p:pic>
      <p:pic>
        <p:nvPicPr>
          <p:cNvPr id="22" name="Image 20" descr="preencoded.png"/>
          <p:cNvPicPr>
            <a:picLocks noChangeAspect="1"/>
          </p:cNvPicPr>
          <p:nvPr/>
        </p:nvPicPr>
        <p:blipFill>
          <a:blip r:embed="rId20"/>
          <a:stretch>
            <a:fillRect/>
          </a:stretch>
        </p:blipFill>
        <p:spPr>
          <a:xfrm>
            <a:off x="3984045" y="2206228"/>
            <a:ext cx="278606" cy="278606"/>
          </a:xfrm>
          <a:prstGeom prst="rect">
            <a:avLst/>
          </a:prstGeom>
        </p:spPr>
      </p:pic>
      <p:pic>
        <p:nvPicPr>
          <p:cNvPr id="23" name="Image 21" descr="preencoded.png"/>
          <p:cNvPicPr>
            <a:picLocks noChangeAspect="1"/>
          </p:cNvPicPr>
          <p:nvPr/>
        </p:nvPicPr>
        <p:blipFill>
          <a:blip r:embed="rId21"/>
          <a:stretch>
            <a:fillRect/>
          </a:stretch>
        </p:blipFill>
        <p:spPr>
          <a:xfrm>
            <a:off x="4743924" y="2407444"/>
            <a:ext cx="417909" cy="433388"/>
          </a:xfrm>
          <a:prstGeom prst="rect">
            <a:avLst/>
          </a:prstGeom>
        </p:spPr>
      </p:pic>
      <p:pic>
        <p:nvPicPr>
          <p:cNvPr id="24" name="Image 22" descr="preencoded.png"/>
          <p:cNvPicPr>
            <a:picLocks noChangeAspect="1"/>
          </p:cNvPicPr>
          <p:nvPr/>
        </p:nvPicPr>
        <p:blipFill>
          <a:blip r:embed="rId22"/>
          <a:stretch>
            <a:fillRect/>
          </a:stretch>
        </p:blipFill>
        <p:spPr>
          <a:xfrm>
            <a:off x="4836793" y="2500313"/>
            <a:ext cx="232172" cy="247650"/>
          </a:xfrm>
          <a:prstGeom prst="rect">
            <a:avLst/>
          </a:prstGeom>
        </p:spPr>
      </p:pic>
      <p:pic>
        <p:nvPicPr>
          <p:cNvPr id="25" name="Image 23" descr="preencoded.png"/>
          <p:cNvPicPr>
            <a:picLocks noChangeAspect="1"/>
          </p:cNvPicPr>
          <p:nvPr/>
        </p:nvPicPr>
        <p:blipFill>
          <a:blip r:embed="rId13"/>
          <a:stretch>
            <a:fillRect/>
          </a:stretch>
        </p:blipFill>
        <p:spPr>
          <a:xfrm>
            <a:off x="4210776" y="3243262"/>
            <a:ext cx="108347" cy="108347"/>
          </a:xfrm>
          <a:prstGeom prst="rect">
            <a:avLst/>
          </a:prstGeom>
        </p:spPr>
      </p:pic>
      <p:pic>
        <p:nvPicPr>
          <p:cNvPr id="26" name="Image 24" descr="preencoded.png"/>
          <p:cNvPicPr>
            <a:picLocks noChangeAspect="1"/>
          </p:cNvPicPr>
          <p:nvPr/>
        </p:nvPicPr>
        <p:blipFill>
          <a:blip r:embed="rId13"/>
          <a:stretch>
            <a:fillRect/>
          </a:stretch>
        </p:blipFill>
        <p:spPr>
          <a:xfrm>
            <a:off x="4210776" y="3459956"/>
            <a:ext cx="108347" cy="108347"/>
          </a:xfrm>
          <a:prstGeom prst="rect">
            <a:avLst/>
          </a:prstGeom>
        </p:spPr>
      </p:pic>
      <p:pic>
        <p:nvPicPr>
          <p:cNvPr id="27" name="Image 25" descr="preencoded.png"/>
          <p:cNvPicPr>
            <a:picLocks noChangeAspect="1"/>
          </p:cNvPicPr>
          <p:nvPr/>
        </p:nvPicPr>
        <p:blipFill>
          <a:blip r:embed="rId13"/>
          <a:stretch>
            <a:fillRect/>
          </a:stretch>
        </p:blipFill>
        <p:spPr>
          <a:xfrm>
            <a:off x="4210776" y="3676650"/>
            <a:ext cx="108347" cy="108347"/>
          </a:xfrm>
          <a:prstGeom prst="rect">
            <a:avLst/>
          </a:prstGeom>
        </p:spPr>
      </p:pic>
      <p:pic>
        <p:nvPicPr>
          <p:cNvPr id="28" name="Image 26" descr="preencoded.png"/>
          <p:cNvPicPr>
            <a:picLocks noChangeAspect="1"/>
          </p:cNvPicPr>
          <p:nvPr/>
        </p:nvPicPr>
        <p:blipFill>
          <a:blip r:embed="rId23"/>
          <a:stretch>
            <a:fillRect/>
          </a:stretch>
        </p:blipFill>
        <p:spPr>
          <a:xfrm>
            <a:off x="5937312" y="2283619"/>
            <a:ext cx="1783129" cy="1950244"/>
          </a:xfrm>
          <a:prstGeom prst="rect">
            <a:avLst/>
          </a:prstGeom>
        </p:spPr>
      </p:pic>
      <p:pic>
        <p:nvPicPr>
          <p:cNvPr id="29" name="Image 27" descr="preencoded.png"/>
          <p:cNvPicPr>
            <a:picLocks noChangeAspect="1"/>
          </p:cNvPicPr>
          <p:nvPr/>
        </p:nvPicPr>
        <p:blipFill>
          <a:blip r:embed="rId24"/>
          <a:stretch>
            <a:fillRect/>
          </a:stretch>
        </p:blipFill>
        <p:spPr>
          <a:xfrm>
            <a:off x="5859922" y="2206228"/>
            <a:ext cx="278606" cy="278606"/>
          </a:xfrm>
          <a:prstGeom prst="rect">
            <a:avLst/>
          </a:prstGeom>
        </p:spPr>
      </p:pic>
      <p:pic>
        <p:nvPicPr>
          <p:cNvPr id="30" name="Image 28" descr="preencoded.png"/>
          <p:cNvPicPr>
            <a:picLocks noChangeAspect="1"/>
          </p:cNvPicPr>
          <p:nvPr/>
        </p:nvPicPr>
        <p:blipFill>
          <a:blip r:embed="rId25"/>
          <a:stretch>
            <a:fillRect/>
          </a:stretch>
        </p:blipFill>
        <p:spPr>
          <a:xfrm>
            <a:off x="6643139" y="2407444"/>
            <a:ext cx="371475" cy="433388"/>
          </a:xfrm>
          <a:prstGeom prst="rect">
            <a:avLst/>
          </a:prstGeom>
        </p:spPr>
      </p:pic>
      <p:pic>
        <p:nvPicPr>
          <p:cNvPr id="31" name="Image 29" descr="preencoded.png"/>
          <p:cNvPicPr>
            <a:picLocks noChangeAspect="1"/>
          </p:cNvPicPr>
          <p:nvPr/>
        </p:nvPicPr>
        <p:blipFill>
          <a:blip r:embed="rId26"/>
          <a:stretch>
            <a:fillRect/>
          </a:stretch>
        </p:blipFill>
        <p:spPr>
          <a:xfrm>
            <a:off x="6736007" y="2500313"/>
            <a:ext cx="185738" cy="247650"/>
          </a:xfrm>
          <a:prstGeom prst="rect">
            <a:avLst/>
          </a:prstGeom>
        </p:spPr>
      </p:pic>
      <p:pic>
        <p:nvPicPr>
          <p:cNvPr id="32" name="Image 30" descr="preencoded.png"/>
          <p:cNvPicPr>
            <a:picLocks noChangeAspect="1"/>
          </p:cNvPicPr>
          <p:nvPr/>
        </p:nvPicPr>
        <p:blipFill>
          <a:blip r:embed="rId18"/>
          <a:stretch>
            <a:fillRect/>
          </a:stretch>
        </p:blipFill>
        <p:spPr>
          <a:xfrm>
            <a:off x="6106362" y="3243262"/>
            <a:ext cx="108347" cy="108347"/>
          </a:xfrm>
          <a:prstGeom prst="rect">
            <a:avLst/>
          </a:prstGeom>
        </p:spPr>
      </p:pic>
      <p:pic>
        <p:nvPicPr>
          <p:cNvPr id="33" name="Image 31" descr="preencoded.png"/>
          <p:cNvPicPr>
            <a:picLocks noChangeAspect="1"/>
          </p:cNvPicPr>
          <p:nvPr/>
        </p:nvPicPr>
        <p:blipFill>
          <a:blip r:embed="rId18"/>
          <a:stretch>
            <a:fillRect/>
          </a:stretch>
        </p:blipFill>
        <p:spPr>
          <a:xfrm>
            <a:off x="6106362" y="3459956"/>
            <a:ext cx="108347" cy="108347"/>
          </a:xfrm>
          <a:prstGeom prst="rect">
            <a:avLst/>
          </a:prstGeom>
        </p:spPr>
      </p:pic>
      <p:pic>
        <p:nvPicPr>
          <p:cNvPr id="34" name="Image 32" descr="preencoded.png"/>
          <p:cNvPicPr>
            <a:picLocks noChangeAspect="1"/>
          </p:cNvPicPr>
          <p:nvPr/>
        </p:nvPicPr>
        <p:blipFill>
          <a:blip r:embed="rId18"/>
          <a:stretch>
            <a:fillRect/>
          </a:stretch>
        </p:blipFill>
        <p:spPr>
          <a:xfrm>
            <a:off x="6106362" y="3676650"/>
            <a:ext cx="108347" cy="108347"/>
          </a:xfrm>
          <a:prstGeom prst="rect">
            <a:avLst/>
          </a:prstGeom>
        </p:spPr>
      </p:pic>
      <p:pic>
        <p:nvPicPr>
          <p:cNvPr id="35" name="Image 33" descr="preencoded.png"/>
          <p:cNvPicPr>
            <a:picLocks noChangeAspect="1"/>
          </p:cNvPicPr>
          <p:nvPr/>
        </p:nvPicPr>
        <p:blipFill>
          <a:blip r:embed="rId27"/>
          <a:stretch>
            <a:fillRect/>
          </a:stretch>
        </p:blipFill>
        <p:spPr>
          <a:xfrm>
            <a:off x="7813309" y="2283619"/>
            <a:ext cx="1783008" cy="1950244"/>
          </a:xfrm>
          <a:prstGeom prst="rect">
            <a:avLst/>
          </a:prstGeom>
        </p:spPr>
      </p:pic>
      <p:pic>
        <p:nvPicPr>
          <p:cNvPr id="36" name="Image 34" descr="preencoded.png"/>
          <p:cNvPicPr>
            <a:picLocks noChangeAspect="1"/>
          </p:cNvPicPr>
          <p:nvPr/>
        </p:nvPicPr>
        <p:blipFill>
          <a:blip r:embed="rId28"/>
          <a:stretch>
            <a:fillRect/>
          </a:stretch>
        </p:blipFill>
        <p:spPr>
          <a:xfrm>
            <a:off x="7735918" y="2206228"/>
            <a:ext cx="278606" cy="278606"/>
          </a:xfrm>
          <a:prstGeom prst="rect">
            <a:avLst/>
          </a:prstGeom>
        </p:spPr>
      </p:pic>
      <p:pic>
        <p:nvPicPr>
          <p:cNvPr id="37" name="Image 35" descr="preencoded.png"/>
          <p:cNvPicPr>
            <a:picLocks noChangeAspect="1"/>
          </p:cNvPicPr>
          <p:nvPr/>
        </p:nvPicPr>
        <p:blipFill>
          <a:blip r:embed="rId29"/>
          <a:stretch>
            <a:fillRect/>
          </a:stretch>
        </p:blipFill>
        <p:spPr>
          <a:xfrm>
            <a:off x="8530624" y="2407444"/>
            <a:ext cx="348258" cy="433388"/>
          </a:xfrm>
          <a:prstGeom prst="rect">
            <a:avLst/>
          </a:prstGeom>
        </p:spPr>
      </p:pic>
      <p:pic>
        <p:nvPicPr>
          <p:cNvPr id="38" name="Image 36" descr="preencoded.png"/>
          <p:cNvPicPr>
            <a:picLocks noChangeAspect="1"/>
          </p:cNvPicPr>
          <p:nvPr/>
        </p:nvPicPr>
        <p:blipFill>
          <a:blip r:embed="rId30"/>
          <a:stretch>
            <a:fillRect/>
          </a:stretch>
        </p:blipFill>
        <p:spPr>
          <a:xfrm>
            <a:off x="8623493" y="2500313"/>
            <a:ext cx="162520" cy="247650"/>
          </a:xfrm>
          <a:prstGeom prst="rect">
            <a:avLst/>
          </a:prstGeom>
        </p:spPr>
      </p:pic>
      <p:pic>
        <p:nvPicPr>
          <p:cNvPr id="39" name="Image 37" descr="preencoded.png"/>
          <p:cNvPicPr>
            <a:picLocks noChangeAspect="1"/>
          </p:cNvPicPr>
          <p:nvPr/>
        </p:nvPicPr>
        <p:blipFill>
          <a:blip r:embed="rId13"/>
          <a:stretch>
            <a:fillRect/>
          </a:stretch>
        </p:blipFill>
        <p:spPr>
          <a:xfrm>
            <a:off x="7954789" y="3243262"/>
            <a:ext cx="108347" cy="108347"/>
          </a:xfrm>
          <a:prstGeom prst="rect">
            <a:avLst/>
          </a:prstGeom>
        </p:spPr>
      </p:pic>
      <p:pic>
        <p:nvPicPr>
          <p:cNvPr id="40" name="Image 38" descr="preencoded.png"/>
          <p:cNvPicPr>
            <a:picLocks noChangeAspect="1"/>
          </p:cNvPicPr>
          <p:nvPr/>
        </p:nvPicPr>
        <p:blipFill>
          <a:blip r:embed="rId13"/>
          <a:stretch>
            <a:fillRect/>
          </a:stretch>
        </p:blipFill>
        <p:spPr>
          <a:xfrm>
            <a:off x="7954789" y="3459956"/>
            <a:ext cx="108347" cy="108347"/>
          </a:xfrm>
          <a:prstGeom prst="rect">
            <a:avLst/>
          </a:prstGeom>
        </p:spPr>
      </p:pic>
      <p:pic>
        <p:nvPicPr>
          <p:cNvPr id="41" name="Image 39" descr="preencoded.png"/>
          <p:cNvPicPr>
            <a:picLocks noChangeAspect="1"/>
          </p:cNvPicPr>
          <p:nvPr/>
        </p:nvPicPr>
        <p:blipFill>
          <a:blip r:embed="rId13"/>
          <a:stretch>
            <a:fillRect/>
          </a:stretch>
        </p:blipFill>
        <p:spPr>
          <a:xfrm>
            <a:off x="7954789" y="3676650"/>
            <a:ext cx="108347" cy="108347"/>
          </a:xfrm>
          <a:prstGeom prst="rect">
            <a:avLst/>
          </a:prstGeom>
        </p:spPr>
      </p:pic>
      <p:pic>
        <p:nvPicPr>
          <p:cNvPr id="42" name="Image 40" descr="preencoded.png"/>
          <p:cNvPicPr>
            <a:picLocks noChangeAspect="1"/>
          </p:cNvPicPr>
          <p:nvPr/>
        </p:nvPicPr>
        <p:blipFill>
          <a:blip r:embed="rId31"/>
          <a:stretch>
            <a:fillRect/>
          </a:stretch>
        </p:blipFill>
        <p:spPr>
          <a:xfrm>
            <a:off x="309563" y="4357687"/>
            <a:ext cx="9286875" cy="804863"/>
          </a:xfrm>
          <a:prstGeom prst="rect">
            <a:avLst/>
          </a:prstGeom>
        </p:spPr>
      </p:pic>
      <p:pic>
        <p:nvPicPr>
          <p:cNvPr id="43" name="Image 41" descr="preencoded.png"/>
          <p:cNvPicPr>
            <a:picLocks noChangeAspect="1"/>
          </p:cNvPicPr>
          <p:nvPr/>
        </p:nvPicPr>
        <p:blipFill>
          <a:blip r:embed="rId32"/>
          <a:stretch>
            <a:fillRect/>
          </a:stretch>
        </p:blipFill>
        <p:spPr>
          <a:xfrm>
            <a:off x="433387" y="4512469"/>
            <a:ext cx="216694" cy="309563"/>
          </a:xfrm>
          <a:prstGeom prst="rect">
            <a:avLst/>
          </a:prstGeom>
        </p:spPr>
      </p:pic>
      <p:pic>
        <p:nvPicPr>
          <p:cNvPr id="44" name="Image 42" descr="preencoded.png"/>
          <p:cNvPicPr>
            <a:picLocks noChangeAspect="1"/>
          </p:cNvPicPr>
          <p:nvPr/>
        </p:nvPicPr>
        <p:blipFill>
          <a:blip r:embed="rId33"/>
          <a:stretch>
            <a:fillRect/>
          </a:stretch>
        </p:blipFill>
        <p:spPr>
          <a:xfrm>
            <a:off x="495300" y="4597598"/>
            <a:ext cx="92869" cy="123825"/>
          </a:xfrm>
          <a:prstGeom prst="rect">
            <a:avLst/>
          </a:prstGeom>
        </p:spPr>
      </p:pic>
      <p:sp>
        <p:nvSpPr>
          <p:cNvPr id="45"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Jupyter Notebook을 활용한 코딩 실습</a:t>
            </a:r>
            <a:endParaRPr lang="en-US" sz="2194" dirty="0"/>
          </a:p>
        </p:txBody>
      </p:sp>
      <p:sp>
        <p:nvSpPr>
          <p:cNvPr id="46" name="Text 1"/>
          <p:cNvSpPr/>
          <p:nvPr/>
        </p:nvSpPr>
        <p:spPr>
          <a:xfrm>
            <a:off x="1752535" y="1618059"/>
            <a:ext cx="6779419" cy="371475"/>
          </a:xfrm>
          <a:prstGeom prst="rect">
            <a:avLst/>
          </a:prstGeom>
          <a:noFill/>
          <a:ln/>
        </p:spPr>
        <p:txBody>
          <a:bodyPr wrap="square" lIns="0" tIns="0" rIns="0" bIns="0" rtlCol="0" anchor="t"/>
          <a:lstStyle/>
          <a:p>
            <a:pPr algn="ctr">
              <a:lnSpc>
                <a:spcPts val="1463"/>
              </a:lnSpc>
            </a:pPr>
            <a:r>
              <a:rPr lang="en-US" sz="975" dirty="0">
                <a:solidFill>
                  <a:srgbClr val="374151"/>
                </a:solidFill>
                <a:latin typeface="ui-sans-serif" pitchFamily="34" charset="0"/>
                <a:ea typeface="ui-sans-serif" pitchFamily="34" charset="-122"/>
                <a:cs typeface="ui-sans-serif" pitchFamily="34" charset="-120"/>
              </a:rPr>
              <a:t> Jupyter Notebook은 인터랙티브한 코딩 환경으로 AI 코딩 실습에 이상적인 도구입니다</a:t>
            </a:r>
            <a:r>
              <a:rPr lang="en-US" sz="975">
                <a:solidFill>
                  <a:srgbClr val="374151"/>
                </a:solidFill>
                <a:latin typeface="ui-sans-serif" pitchFamily="34" charset="0"/>
                <a:ea typeface="ui-sans-serif" pitchFamily="34" charset="-122"/>
                <a:cs typeface="ui-sans-serif" pitchFamily="34" charset="-120"/>
              </a:rPr>
              <a:t>. </a:t>
            </a:r>
          </a:p>
          <a:p>
            <a:pPr algn="ctr">
              <a:lnSpc>
                <a:spcPts val="1463"/>
              </a:lnSpc>
            </a:pPr>
            <a:r>
              <a:rPr lang="en-US" sz="975">
                <a:solidFill>
                  <a:srgbClr val="374151"/>
                </a:solidFill>
                <a:latin typeface="ui-sans-serif" pitchFamily="34" charset="0"/>
                <a:ea typeface="ui-sans-serif" pitchFamily="34" charset="-122"/>
                <a:cs typeface="ui-sans-serif" pitchFamily="34" charset="-120"/>
              </a:rPr>
              <a:t>아래는 </a:t>
            </a:r>
            <a:r>
              <a:rPr lang="en-US" sz="975" dirty="0">
                <a:solidFill>
                  <a:srgbClr val="374151"/>
                </a:solidFill>
                <a:latin typeface="ui-sans-serif" pitchFamily="34" charset="0"/>
                <a:ea typeface="ui-sans-serif" pitchFamily="34" charset="-122"/>
                <a:cs typeface="ui-sans-serif" pitchFamily="34" charset="-120"/>
              </a:rPr>
              <a:t>단계별 코딩 실습 과정입니다.</a:t>
            </a:r>
            <a:endParaRPr lang="en-US" sz="975" dirty="0"/>
          </a:p>
        </p:txBody>
      </p:sp>
      <p:sp>
        <p:nvSpPr>
          <p:cNvPr id="47" name="Text 2"/>
          <p:cNvSpPr/>
          <p:nvPr/>
        </p:nvSpPr>
        <p:spPr>
          <a:xfrm>
            <a:off x="328305"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48" name="Text 3"/>
          <p:cNvSpPr/>
          <p:nvPr/>
        </p:nvSpPr>
        <p:spPr>
          <a:xfrm>
            <a:off x="734607" y="2933700"/>
            <a:ext cx="1119504"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새 노트북 생성</a:t>
            </a:r>
            <a:endParaRPr lang="en-US" sz="1097" dirty="0"/>
          </a:p>
        </p:txBody>
      </p:sp>
      <p:sp>
        <p:nvSpPr>
          <p:cNvPr id="49" name="Text 4"/>
          <p:cNvSpPr/>
          <p:nvPr/>
        </p:nvSpPr>
        <p:spPr>
          <a:xfrm>
            <a:off x="603647" y="3212306"/>
            <a:ext cx="136509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Google Colab 또는 로컬 Jupyter Notebook 생성</a:t>
            </a:r>
            <a:endParaRPr lang="en-US" sz="853" dirty="0"/>
          </a:p>
        </p:txBody>
      </p:sp>
      <p:sp>
        <p:nvSpPr>
          <p:cNvPr id="50" name="Text 5"/>
          <p:cNvSpPr/>
          <p:nvPr/>
        </p:nvSpPr>
        <p:spPr>
          <a:xfrm>
            <a:off x="603647" y="3583781"/>
            <a:ext cx="992825"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가상 환경 활성화</a:t>
            </a:r>
            <a:endParaRPr lang="en-US" sz="853" dirty="0"/>
          </a:p>
        </p:txBody>
      </p:sp>
      <p:sp>
        <p:nvSpPr>
          <p:cNvPr id="51" name="Text 6"/>
          <p:cNvSpPr/>
          <p:nvPr/>
        </p:nvSpPr>
        <p:spPr>
          <a:xfrm>
            <a:off x="2204182"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52" name="Text 7"/>
          <p:cNvSpPr/>
          <p:nvPr/>
        </p:nvSpPr>
        <p:spPr>
          <a:xfrm>
            <a:off x="2704440" y="2933700"/>
            <a:ext cx="894152"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데이터 로딩</a:t>
            </a:r>
            <a:endParaRPr lang="en-US" sz="1097" dirty="0"/>
          </a:p>
        </p:txBody>
      </p:sp>
      <p:sp>
        <p:nvSpPr>
          <p:cNvPr id="53" name="Text 8"/>
          <p:cNvSpPr/>
          <p:nvPr/>
        </p:nvSpPr>
        <p:spPr>
          <a:xfrm>
            <a:off x="2479524" y="3212306"/>
            <a:ext cx="13652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Kaggle에서 CSV 파일 다운로드</a:t>
            </a:r>
            <a:endParaRPr lang="en-US" sz="853" dirty="0"/>
          </a:p>
        </p:txBody>
      </p:sp>
      <p:sp>
        <p:nvSpPr>
          <p:cNvPr id="54" name="Text 9"/>
          <p:cNvSpPr/>
          <p:nvPr/>
        </p:nvSpPr>
        <p:spPr>
          <a:xfrm>
            <a:off x="2479523" y="3583781"/>
            <a:ext cx="159734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pandas로 데이터 불러오기</a:t>
            </a:r>
            <a:endParaRPr lang="en-US" sz="853" dirty="0"/>
          </a:p>
        </p:txBody>
      </p:sp>
      <p:sp>
        <p:nvSpPr>
          <p:cNvPr id="55" name="Text 10"/>
          <p:cNvSpPr/>
          <p:nvPr/>
        </p:nvSpPr>
        <p:spPr>
          <a:xfrm>
            <a:off x="2479524" y="3800475"/>
            <a:ext cx="13652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head(), describe()로 데이터 확인</a:t>
            </a:r>
            <a:endParaRPr lang="en-US" sz="853" dirty="0"/>
          </a:p>
        </p:txBody>
      </p:sp>
      <p:sp>
        <p:nvSpPr>
          <p:cNvPr id="56" name="Text 11"/>
          <p:cNvSpPr/>
          <p:nvPr/>
        </p:nvSpPr>
        <p:spPr>
          <a:xfrm>
            <a:off x="4080179"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57" name="Text 12"/>
          <p:cNvSpPr/>
          <p:nvPr/>
        </p:nvSpPr>
        <p:spPr>
          <a:xfrm>
            <a:off x="4649968" y="2933700"/>
            <a:ext cx="72698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모델 구현</a:t>
            </a:r>
            <a:endParaRPr lang="en-US" sz="1097" dirty="0"/>
          </a:p>
        </p:txBody>
      </p:sp>
      <p:sp>
        <p:nvSpPr>
          <p:cNvPr id="58" name="Text 13"/>
          <p:cNvSpPr/>
          <p:nvPr/>
        </p:nvSpPr>
        <p:spPr>
          <a:xfrm>
            <a:off x="4381035" y="3212306"/>
            <a:ext cx="157688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scikit-learn에서 모델 선택</a:t>
            </a:r>
            <a:endParaRPr lang="en-US" sz="853" dirty="0"/>
          </a:p>
        </p:txBody>
      </p:sp>
      <p:sp>
        <p:nvSpPr>
          <p:cNvPr id="59" name="Text 14"/>
          <p:cNvSpPr/>
          <p:nvPr/>
        </p:nvSpPr>
        <p:spPr>
          <a:xfrm>
            <a:off x="4381035" y="3429000"/>
            <a:ext cx="146805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단순 회귀/분류 모델 학습</a:t>
            </a:r>
            <a:endParaRPr lang="en-US" sz="853" dirty="0"/>
          </a:p>
        </p:txBody>
      </p:sp>
      <p:sp>
        <p:nvSpPr>
          <p:cNvPr id="60" name="Text 15"/>
          <p:cNvSpPr/>
          <p:nvPr/>
        </p:nvSpPr>
        <p:spPr>
          <a:xfrm>
            <a:off x="4381035" y="3645694"/>
            <a:ext cx="155424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코드 함수화로 반복성 높임</a:t>
            </a:r>
            <a:endParaRPr lang="en-US" sz="853" dirty="0"/>
          </a:p>
        </p:txBody>
      </p:sp>
      <p:sp>
        <p:nvSpPr>
          <p:cNvPr id="61" name="Text 16"/>
          <p:cNvSpPr/>
          <p:nvPr/>
        </p:nvSpPr>
        <p:spPr>
          <a:xfrm>
            <a:off x="5956055"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4</a:t>
            </a:r>
            <a:endParaRPr lang="en-US" sz="975" dirty="0"/>
          </a:p>
        </p:txBody>
      </p:sp>
      <p:sp>
        <p:nvSpPr>
          <p:cNvPr id="62" name="Text 17"/>
          <p:cNvSpPr/>
          <p:nvPr/>
        </p:nvSpPr>
        <p:spPr>
          <a:xfrm>
            <a:off x="6456313" y="2933700"/>
            <a:ext cx="894152"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결과 시각화</a:t>
            </a:r>
            <a:endParaRPr lang="en-US" sz="1097" dirty="0"/>
          </a:p>
        </p:txBody>
      </p:sp>
      <p:sp>
        <p:nvSpPr>
          <p:cNvPr id="63" name="Text 18"/>
          <p:cNvSpPr/>
          <p:nvPr/>
        </p:nvSpPr>
        <p:spPr>
          <a:xfrm>
            <a:off x="6276622" y="3212306"/>
            <a:ext cx="152957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matplotlib/seaborn 사용</a:t>
            </a:r>
            <a:endParaRPr lang="en-US" sz="853" dirty="0"/>
          </a:p>
        </p:txBody>
      </p:sp>
      <p:sp>
        <p:nvSpPr>
          <p:cNvPr id="64" name="Text 19"/>
          <p:cNvSpPr/>
          <p:nvPr/>
        </p:nvSpPr>
        <p:spPr>
          <a:xfrm>
            <a:off x="6276622" y="3429000"/>
            <a:ext cx="12942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학습 곡선 그래프 표시</a:t>
            </a:r>
            <a:endParaRPr lang="en-US" sz="853" dirty="0"/>
          </a:p>
        </p:txBody>
      </p:sp>
      <p:sp>
        <p:nvSpPr>
          <p:cNvPr id="65" name="Text 20"/>
          <p:cNvSpPr/>
          <p:nvPr/>
        </p:nvSpPr>
        <p:spPr>
          <a:xfrm>
            <a:off x="6276622" y="3645694"/>
            <a:ext cx="129421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예측 결과 시각적 표현</a:t>
            </a:r>
            <a:endParaRPr lang="en-US" sz="853" dirty="0"/>
          </a:p>
        </p:txBody>
      </p:sp>
      <p:sp>
        <p:nvSpPr>
          <p:cNvPr id="66" name="Text 21"/>
          <p:cNvSpPr/>
          <p:nvPr/>
        </p:nvSpPr>
        <p:spPr>
          <a:xfrm>
            <a:off x="7832052" y="2206228"/>
            <a:ext cx="278606" cy="278606"/>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5</a:t>
            </a:r>
            <a:endParaRPr lang="en-US" sz="975" dirty="0"/>
          </a:p>
        </p:txBody>
      </p:sp>
      <p:sp>
        <p:nvSpPr>
          <p:cNvPr id="67" name="Text 22"/>
          <p:cNvSpPr/>
          <p:nvPr/>
        </p:nvSpPr>
        <p:spPr>
          <a:xfrm>
            <a:off x="8237144" y="2933700"/>
            <a:ext cx="1122261"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모델 저장/로드</a:t>
            </a:r>
            <a:endParaRPr lang="en-US" sz="1097" dirty="0"/>
          </a:p>
        </p:txBody>
      </p:sp>
      <p:sp>
        <p:nvSpPr>
          <p:cNvPr id="68" name="Text 23"/>
          <p:cNvSpPr/>
          <p:nvPr/>
        </p:nvSpPr>
        <p:spPr>
          <a:xfrm>
            <a:off x="8125049" y="3212306"/>
            <a:ext cx="150128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joblib.dump로 모델 저장</a:t>
            </a:r>
            <a:endParaRPr lang="en-US" sz="853" dirty="0"/>
          </a:p>
        </p:txBody>
      </p:sp>
      <p:sp>
        <p:nvSpPr>
          <p:cNvPr id="69" name="Text 24"/>
          <p:cNvSpPr/>
          <p:nvPr/>
        </p:nvSpPr>
        <p:spPr>
          <a:xfrm>
            <a:off x="8125049" y="3429000"/>
            <a:ext cx="140493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joblib.load로 모델 로드</a:t>
            </a:r>
            <a:endParaRPr lang="en-US" sz="853" dirty="0"/>
          </a:p>
        </p:txBody>
      </p:sp>
      <p:sp>
        <p:nvSpPr>
          <p:cNvPr id="70" name="Text 25"/>
          <p:cNvSpPr/>
          <p:nvPr/>
        </p:nvSpPr>
        <p:spPr>
          <a:xfrm>
            <a:off x="8125049" y="3645694"/>
            <a:ext cx="159560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학습 파일 관리 방법 익히기</a:t>
            </a:r>
            <a:endParaRPr lang="en-US" sz="853" dirty="0"/>
          </a:p>
        </p:txBody>
      </p:sp>
      <p:sp>
        <p:nvSpPr>
          <p:cNvPr id="71" name="Text 26"/>
          <p:cNvSpPr/>
          <p:nvPr/>
        </p:nvSpPr>
        <p:spPr>
          <a:xfrm>
            <a:off x="742950" y="4481512"/>
            <a:ext cx="8729663"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실습 팁</a:t>
            </a:r>
            <a:endParaRPr lang="en-US" sz="1097" dirty="0"/>
          </a:p>
        </p:txBody>
      </p:sp>
      <p:sp>
        <p:nvSpPr>
          <p:cNvPr id="72" name="Text 27"/>
          <p:cNvSpPr/>
          <p:nvPr/>
        </p:nvSpPr>
        <p:spPr>
          <a:xfrm>
            <a:off x="742950" y="4729162"/>
            <a:ext cx="8729663"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Jupyter Notebook에서 코딩 실습을 진행할 때는 셀 단위로 코드를 구조화하고, 각 단계별로 주석을 추가하는 것이 좋습니다. 오류가 발생하면 셀을 순차적으로 실행하며 문제점을 찾아내세요. 또한, 외부 라이브러리를 사용할 때는 필요한 경우에만 import하고, 가상환경에서 필요한 패키지만 설치하도록 합니다.</a:t>
            </a:r>
            <a:endParaRPr lang="en-US" sz="853"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757863"/>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06553"/>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819275"/>
            <a:ext cx="2971800" cy="3064669"/>
          </a:xfrm>
          <a:prstGeom prst="rect">
            <a:avLst/>
          </a:prstGeom>
        </p:spPr>
      </p:pic>
      <p:pic>
        <p:nvPicPr>
          <p:cNvPr id="7" name="Image 5" descr="preencoded.png"/>
          <p:cNvPicPr>
            <a:picLocks noChangeAspect="1"/>
          </p:cNvPicPr>
          <p:nvPr/>
        </p:nvPicPr>
        <p:blipFill>
          <a:blip r:embed="rId8"/>
          <a:stretch>
            <a:fillRect/>
          </a:stretch>
        </p:blipFill>
        <p:spPr>
          <a:xfrm>
            <a:off x="309563" y="1819275"/>
            <a:ext cx="2971800" cy="588169"/>
          </a:xfrm>
          <a:prstGeom prst="rect">
            <a:avLst/>
          </a:prstGeom>
        </p:spPr>
      </p:pic>
      <p:pic>
        <p:nvPicPr>
          <p:cNvPr id="8" name="Image 6" descr="preencoded.png"/>
          <p:cNvPicPr>
            <a:picLocks noChangeAspect="1"/>
          </p:cNvPicPr>
          <p:nvPr/>
        </p:nvPicPr>
        <p:blipFill>
          <a:blip r:embed="rId9"/>
          <a:stretch>
            <a:fillRect/>
          </a:stretch>
        </p:blipFill>
        <p:spPr>
          <a:xfrm>
            <a:off x="433388" y="1943100"/>
            <a:ext cx="317302" cy="340519"/>
          </a:xfrm>
          <a:prstGeom prst="rect">
            <a:avLst/>
          </a:prstGeom>
        </p:spPr>
      </p:pic>
      <p:pic>
        <p:nvPicPr>
          <p:cNvPr id="9" name="Image 7" descr="preencoded.png"/>
          <p:cNvPicPr>
            <a:picLocks noChangeAspect="1"/>
          </p:cNvPicPr>
          <p:nvPr/>
        </p:nvPicPr>
        <p:blipFill>
          <a:blip r:embed="rId10"/>
          <a:stretch>
            <a:fillRect/>
          </a:stretch>
        </p:blipFill>
        <p:spPr>
          <a:xfrm>
            <a:off x="495300" y="2005012"/>
            <a:ext cx="193477" cy="216694"/>
          </a:xfrm>
          <a:prstGeom prst="rect">
            <a:avLst/>
          </a:prstGeom>
        </p:spPr>
      </p:pic>
      <p:pic>
        <p:nvPicPr>
          <p:cNvPr id="10" name="Image 8" descr="preencoded.png"/>
          <p:cNvPicPr>
            <a:picLocks noChangeAspect="1"/>
          </p:cNvPicPr>
          <p:nvPr/>
        </p:nvPicPr>
        <p:blipFill>
          <a:blip r:embed="rId11"/>
          <a:stretch>
            <a:fillRect/>
          </a:stretch>
        </p:blipFill>
        <p:spPr>
          <a:xfrm>
            <a:off x="526256" y="2655094"/>
            <a:ext cx="92869" cy="123825"/>
          </a:xfrm>
          <a:prstGeom prst="rect">
            <a:avLst/>
          </a:prstGeom>
        </p:spPr>
      </p:pic>
      <p:pic>
        <p:nvPicPr>
          <p:cNvPr id="11" name="Image 9" descr="preencoded.png"/>
          <p:cNvPicPr>
            <a:picLocks noChangeAspect="1"/>
          </p:cNvPicPr>
          <p:nvPr/>
        </p:nvPicPr>
        <p:blipFill>
          <a:blip r:embed="rId12"/>
          <a:stretch>
            <a:fillRect/>
          </a:stretch>
        </p:blipFill>
        <p:spPr>
          <a:xfrm>
            <a:off x="526256" y="3026569"/>
            <a:ext cx="108347" cy="123825"/>
          </a:xfrm>
          <a:prstGeom prst="rect">
            <a:avLst/>
          </a:prstGeom>
        </p:spPr>
      </p:pic>
      <p:pic>
        <p:nvPicPr>
          <p:cNvPr id="12" name="Image 10" descr="preencoded.png"/>
          <p:cNvPicPr>
            <a:picLocks noChangeAspect="1"/>
          </p:cNvPicPr>
          <p:nvPr/>
        </p:nvPicPr>
        <p:blipFill>
          <a:blip r:embed="rId13"/>
          <a:stretch>
            <a:fillRect/>
          </a:stretch>
        </p:blipFill>
        <p:spPr>
          <a:xfrm>
            <a:off x="526256" y="3583781"/>
            <a:ext cx="92869" cy="123825"/>
          </a:xfrm>
          <a:prstGeom prst="rect">
            <a:avLst/>
          </a:prstGeom>
        </p:spPr>
      </p:pic>
      <p:pic>
        <p:nvPicPr>
          <p:cNvPr id="13" name="Image 11" descr="preencoded.png"/>
          <p:cNvPicPr>
            <a:picLocks noChangeAspect="1"/>
          </p:cNvPicPr>
          <p:nvPr/>
        </p:nvPicPr>
        <p:blipFill>
          <a:blip r:embed="rId14"/>
          <a:stretch>
            <a:fillRect/>
          </a:stretch>
        </p:blipFill>
        <p:spPr>
          <a:xfrm>
            <a:off x="526256" y="4140994"/>
            <a:ext cx="123825" cy="123825"/>
          </a:xfrm>
          <a:prstGeom prst="rect">
            <a:avLst/>
          </a:prstGeom>
        </p:spPr>
      </p:pic>
      <p:pic>
        <p:nvPicPr>
          <p:cNvPr id="14" name="Image 12" descr="preencoded.png"/>
          <p:cNvPicPr>
            <a:picLocks noChangeAspect="1"/>
          </p:cNvPicPr>
          <p:nvPr/>
        </p:nvPicPr>
        <p:blipFill>
          <a:blip r:embed="rId7"/>
          <a:stretch>
            <a:fillRect/>
          </a:stretch>
        </p:blipFill>
        <p:spPr>
          <a:xfrm>
            <a:off x="3467100" y="1819275"/>
            <a:ext cx="2971800" cy="3064669"/>
          </a:xfrm>
          <a:prstGeom prst="rect">
            <a:avLst/>
          </a:prstGeom>
        </p:spPr>
      </p:pic>
      <p:pic>
        <p:nvPicPr>
          <p:cNvPr id="15" name="Image 13" descr="preencoded.png"/>
          <p:cNvPicPr>
            <a:picLocks noChangeAspect="1"/>
          </p:cNvPicPr>
          <p:nvPr/>
        </p:nvPicPr>
        <p:blipFill>
          <a:blip r:embed="rId15"/>
          <a:stretch>
            <a:fillRect/>
          </a:stretch>
        </p:blipFill>
        <p:spPr>
          <a:xfrm>
            <a:off x="3467100" y="1819275"/>
            <a:ext cx="2971800" cy="588169"/>
          </a:xfrm>
          <a:prstGeom prst="rect">
            <a:avLst/>
          </a:prstGeom>
        </p:spPr>
      </p:pic>
      <p:pic>
        <p:nvPicPr>
          <p:cNvPr id="16" name="Image 14" descr="preencoded.png"/>
          <p:cNvPicPr>
            <a:picLocks noChangeAspect="1"/>
          </p:cNvPicPr>
          <p:nvPr/>
        </p:nvPicPr>
        <p:blipFill>
          <a:blip r:embed="rId16"/>
          <a:stretch>
            <a:fillRect/>
          </a:stretch>
        </p:blipFill>
        <p:spPr>
          <a:xfrm>
            <a:off x="3590925" y="1943100"/>
            <a:ext cx="278606" cy="340519"/>
          </a:xfrm>
          <a:prstGeom prst="rect">
            <a:avLst/>
          </a:prstGeom>
        </p:spPr>
      </p:pic>
      <p:pic>
        <p:nvPicPr>
          <p:cNvPr id="17" name="Image 15" descr="preencoded.png"/>
          <p:cNvPicPr>
            <a:picLocks noChangeAspect="1"/>
          </p:cNvPicPr>
          <p:nvPr/>
        </p:nvPicPr>
        <p:blipFill>
          <a:blip r:embed="rId17"/>
          <a:stretch>
            <a:fillRect/>
          </a:stretch>
        </p:blipFill>
        <p:spPr>
          <a:xfrm>
            <a:off x="3652838" y="2005012"/>
            <a:ext cx="154781" cy="216694"/>
          </a:xfrm>
          <a:prstGeom prst="rect">
            <a:avLst/>
          </a:prstGeom>
        </p:spPr>
      </p:pic>
      <p:pic>
        <p:nvPicPr>
          <p:cNvPr id="18" name="Image 16" descr="preencoded.png"/>
          <p:cNvPicPr>
            <a:picLocks noChangeAspect="1"/>
          </p:cNvPicPr>
          <p:nvPr/>
        </p:nvPicPr>
        <p:blipFill>
          <a:blip r:embed="rId18"/>
          <a:stretch>
            <a:fillRect/>
          </a:stretch>
        </p:blipFill>
        <p:spPr>
          <a:xfrm>
            <a:off x="3683794" y="2655094"/>
            <a:ext cx="92869" cy="123825"/>
          </a:xfrm>
          <a:prstGeom prst="rect">
            <a:avLst/>
          </a:prstGeom>
        </p:spPr>
      </p:pic>
      <p:pic>
        <p:nvPicPr>
          <p:cNvPr id="19" name="Image 17" descr="preencoded.png"/>
          <p:cNvPicPr>
            <a:picLocks noChangeAspect="1"/>
          </p:cNvPicPr>
          <p:nvPr/>
        </p:nvPicPr>
        <p:blipFill>
          <a:blip r:embed="rId19"/>
          <a:stretch>
            <a:fillRect/>
          </a:stretch>
        </p:blipFill>
        <p:spPr>
          <a:xfrm>
            <a:off x="3683794" y="3026569"/>
            <a:ext cx="108347" cy="123825"/>
          </a:xfrm>
          <a:prstGeom prst="rect">
            <a:avLst/>
          </a:prstGeom>
        </p:spPr>
      </p:pic>
      <p:pic>
        <p:nvPicPr>
          <p:cNvPr id="20" name="Image 18" descr="preencoded.png"/>
          <p:cNvPicPr>
            <a:picLocks noChangeAspect="1"/>
          </p:cNvPicPr>
          <p:nvPr/>
        </p:nvPicPr>
        <p:blipFill>
          <a:blip r:embed="rId20"/>
          <a:stretch>
            <a:fillRect/>
          </a:stretch>
        </p:blipFill>
        <p:spPr>
          <a:xfrm>
            <a:off x="3683794" y="3583781"/>
            <a:ext cx="92869" cy="123825"/>
          </a:xfrm>
          <a:prstGeom prst="rect">
            <a:avLst/>
          </a:prstGeom>
        </p:spPr>
      </p:pic>
      <p:pic>
        <p:nvPicPr>
          <p:cNvPr id="21" name="Image 19" descr="preencoded.png"/>
          <p:cNvPicPr>
            <a:picLocks noChangeAspect="1"/>
          </p:cNvPicPr>
          <p:nvPr/>
        </p:nvPicPr>
        <p:blipFill>
          <a:blip r:embed="rId21"/>
          <a:stretch>
            <a:fillRect/>
          </a:stretch>
        </p:blipFill>
        <p:spPr>
          <a:xfrm>
            <a:off x="3683794" y="4140994"/>
            <a:ext cx="123825" cy="123825"/>
          </a:xfrm>
          <a:prstGeom prst="rect">
            <a:avLst/>
          </a:prstGeom>
        </p:spPr>
      </p:pic>
      <p:pic>
        <p:nvPicPr>
          <p:cNvPr id="22" name="Image 20" descr="preencoded.png"/>
          <p:cNvPicPr>
            <a:picLocks noChangeAspect="1"/>
          </p:cNvPicPr>
          <p:nvPr/>
        </p:nvPicPr>
        <p:blipFill>
          <a:blip r:embed="rId7"/>
          <a:stretch>
            <a:fillRect/>
          </a:stretch>
        </p:blipFill>
        <p:spPr>
          <a:xfrm>
            <a:off x="6624638" y="1819275"/>
            <a:ext cx="2971800" cy="3064669"/>
          </a:xfrm>
          <a:prstGeom prst="rect">
            <a:avLst/>
          </a:prstGeom>
        </p:spPr>
      </p:pic>
      <p:pic>
        <p:nvPicPr>
          <p:cNvPr id="23" name="Image 21" descr="preencoded.png"/>
          <p:cNvPicPr>
            <a:picLocks noChangeAspect="1"/>
          </p:cNvPicPr>
          <p:nvPr/>
        </p:nvPicPr>
        <p:blipFill>
          <a:blip r:embed="rId8"/>
          <a:stretch>
            <a:fillRect/>
          </a:stretch>
        </p:blipFill>
        <p:spPr>
          <a:xfrm>
            <a:off x="6624638" y="1819275"/>
            <a:ext cx="2971800" cy="588169"/>
          </a:xfrm>
          <a:prstGeom prst="rect">
            <a:avLst/>
          </a:prstGeom>
        </p:spPr>
      </p:pic>
      <p:pic>
        <p:nvPicPr>
          <p:cNvPr id="24" name="Image 22" descr="preencoded.png"/>
          <p:cNvPicPr>
            <a:picLocks noChangeAspect="1"/>
          </p:cNvPicPr>
          <p:nvPr/>
        </p:nvPicPr>
        <p:blipFill>
          <a:blip r:embed="rId16"/>
          <a:stretch>
            <a:fillRect/>
          </a:stretch>
        </p:blipFill>
        <p:spPr>
          <a:xfrm>
            <a:off x="6748463" y="1943100"/>
            <a:ext cx="278606" cy="340519"/>
          </a:xfrm>
          <a:prstGeom prst="rect">
            <a:avLst/>
          </a:prstGeom>
        </p:spPr>
      </p:pic>
      <p:pic>
        <p:nvPicPr>
          <p:cNvPr id="25" name="Image 23" descr="preencoded.png"/>
          <p:cNvPicPr>
            <a:picLocks noChangeAspect="1"/>
          </p:cNvPicPr>
          <p:nvPr/>
        </p:nvPicPr>
        <p:blipFill>
          <a:blip r:embed="rId22"/>
          <a:stretch>
            <a:fillRect/>
          </a:stretch>
        </p:blipFill>
        <p:spPr>
          <a:xfrm>
            <a:off x="6810375" y="2005012"/>
            <a:ext cx="154781" cy="216694"/>
          </a:xfrm>
          <a:prstGeom prst="rect">
            <a:avLst/>
          </a:prstGeom>
        </p:spPr>
      </p:pic>
      <p:pic>
        <p:nvPicPr>
          <p:cNvPr id="26" name="Image 24" descr="preencoded.png"/>
          <p:cNvPicPr>
            <a:picLocks noChangeAspect="1"/>
          </p:cNvPicPr>
          <p:nvPr/>
        </p:nvPicPr>
        <p:blipFill>
          <a:blip r:embed="rId11"/>
          <a:stretch>
            <a:fillRect/>
          </a:stretch>
        </p:blipFill>
        <p:spPr>
          <a:xfrm>
            <a:off x="6841331" y="2655094"/>
            <a:ext cx="92869" cy="123825"/>
          </a:xfrm>
          <a:prstGeom prst="rect">
            <a:avLst/>
          </a:prstGeom>
        </p:spPr>
      </p:pic>
      <p:pic>
        <p:nvPicPr>
          <p:cNvPr id="27" name="Image 25" descr="preencoded.png"/>
          <p:cNvPicPr>
            <a:picLocks noChangeAspect="1"/>
          </p:cNvPicPr>
          <p:nvPr/>
        </p:nvPicPr>
        <p:blipFill>
          <a:blip r:embed="rId12"/>
          <a:stretch>
            <a:fillRect/>
          </a:stretch>
        </p:blipFill>
        <p:spPr>
          <a:xfrm>
            <a:off x="6841331" y="3212306"/>
            <a:ext cx="108347" cy="123825"/>
          </a:xfrm>
          <a:prstGeom prst="rect">
            <a:avLst/>
          </a:prstGeom>
        </p:spPr>
      </p:pic>
      <p:pic>
        <p:nvPicPr>
          <p:cNvPr id="28" name="Image 26" descr="preencoded.png"/>
          <p:cNvPicPr>
            <a:picLocks noChangeAspect="1"/>
          </p:cNvPicPr>
          <p:nvPr/>
        </p:nvPicPr>
        <p:blipFill>
          <a:blip r:embed="rId13"/>
          <a:stretch>
            <a:fillRect/>
          </a:stretch>
        </p:blipFill>
        <p:spPr>
          <a:xfrm>
            <a:off x="6841331" y="3769519"/>
            <a:ext cx="92869" cy="123825"/>
          </a:xfrm>
          <a:prstGeom prst="rect">
            <a:avLst/>
          </a:prstGeom>
        </p:spPr>
      </p:pic>
      <p:pic>
        <p:nvPicPr>
          <p:cNvPr id="29" name="Image 27" descr="preencoded.png"/>
          <p:cNvPicPr>
            <a:picLocks noChangeAspect="1"/>
          </p:cNvPicPr>
          <p:nvPr/>
        </p:nvPicPr>
        <p:blipFill>
          <a:blip r:embed="rId14"/>
          <a:stretch>
            <a:fillRect/>
          </a:stretch>
        </p:blipFill>
        <p:spPr>
          <a:xfrm>
            <a:off x="6841331" y="4326731"/>
            <a:ext cx="123825" cy="123825"/>
          </a:xfrm>
          <a:prstGeom prst="rect">
            <a:avLst/>
          </a:prstGeom>
        </p:spPr>
      </p:pic>
      <p:pic>
        <p:nvPicPr>
          <p:cNvPr id="30" name="Image 28" descr="preencoded.png"/>
          <p:cNvPicPr>
            <a:picLocks noChangeAspect="1"/>
          </p:cNvPicPr>
          <p:nvPr/>
        </p:nvPicPr>
        <p:blipFill>
          <a:blip r:embed="rId23"/>
          <a:stretch>
            <a:fillRect/>
          </a:stretch>
        </p:blipFill>
        <p:spPr>
          <a:xfrm>
            <a:off x="309563" y="5069681"/>
            <a:ext cx="9286875" cy="1021556"/>
          </a:xfrm>
          <a:prstGeom prst="rect">
            <a:avLst/>
          </a:prstGeom>
        </p:spPr>
      </p:pic>
      <p:pic>
        <p:nvPicPr>
          <p:cNvPr id="31" name="Image 29" descr="preencoded.png"/>
          <p:cNvPicPr>
            <a:picLocks noChangeAspect="1"/>
          </p:cNvPicPr>
          <p:nvPr/>
        </p:nvPicPr>
        <p:blipFill>
          <a:blip r:embed="rId24"/>
          <a:stretch>
            <a:fillRect/>
          </a:stretch>
        </p:blipFill>
        <p:spPr>
          <a:xfrm>
            <a:off x="433387" y="5193506"/>
            <a:ext cx="216694" cy="309563"/>
          </a:xfrm>
          <a:prstGeom prst="rect">
            <a:avLst/>
          </a:prstGeom>
        </p:spPr>
      </p:pic>
      <p:pic>
        <p:nvPicPr>
          <p:cNvPr id="32" name="Image 30" descr="preencoded.png"/>
          <p:cNvPicPr>
            <a:picLocks noChangeAspect="1"/>
          </p:cNvPicPr>
          <p:nvPr/>
        </p:nvPicPr>
        <p:blipFill>
          <a:blip r:embed="rId25"/>
          <a:stretch>
            <a:fillRect/>
          </a:stretch>
        </p:blipFill>
        <p:spPr>
          <a:xfrm>
            <a:off x="495300" y="5278636"/>
            <a:ext cx="92869" cy="123825"/>
          </a:xfrm>
          <a:prstGeom prst="rect">
            <a:avLst/>
          </a:prstGeom>
        </p:spPr>
      </p:pic>
      <p:pic>
        <p:nvPicPr>
          <p:cNvPr id="33" name="Image 31" descr="preencoded.png"/>
          <p:cNvPicPr>
            <a:picLocks noChangeAspect="1"/>
          </p:cNvPicPr>
          <p:nvPr/>
        </p:nvPicPr>
        <p:blipFill>
          <a:blip r:embed="rId26"/>
          <a:stretch>
            <a:fillRect/>
          </a:stretch>
        </p:blipFill>
        <p:spPr>
          <a:xfrm>
            <a:off x="433388" y="5626894"/>
            <a:ext cx="123825" cy="123825"/>
          </a:xfrm>
          <a:prstGeom prst="rect">
            <a:avLst/>
          </a:prstGeom>
        </p:spPr>
      </p:pic>
      <p:pic>
        <p:nvPicPr>
          <p:cNvPr id="34" name="Image 32" descr="preencoded.png"/>
          <p:cNvPicPr>
            <a:picLocks noChangeAspect="1"/>
          </p:cNvPicPr>
          <p:nvPr/>
        </p:nvPicPr>
        <p:blipFill>
          <a:blip r:embed="rId26"/>
          <a:stretch>
            <a:fillRect/>
          </a:stretch>
        </p:blipFill>
        <p:spPr>
          <a:xfrm>
            <a:off x="3487657" y="5626894"/>
            <a:ext cx="123825" cy="123825"/>
          </a:xfrm>
          <a:prstGeom prst="rect">
            <a:avLst/>
          </a:prstGeom>
        </p:spPr>
      </p:pic>
      <p:pic>
        <p:nvPicPr>
          <p:cNvPr id="35" name="Image 33" descr="preencoded.png"/>
          <p:cNvPicPr>
            <a:picLocks noChangeAspect="1"/>
          </p:cNvPicPr>
          <p:nvPr/>
        </p:nvPicPr>
        <p:blipFill>
          <a:blip r:embed="rId26"/>
          <a:stretch>
            <a:fillRect/>
          </a:stretch>
        </p:blipFill>
        <p:spPr>
          <a:xfrm>
            <a:off x="6542047" y="5626894"/>
            <a:ext cx="123825" cy="123825"/>
          </a:xfrm>
          <a:prstGeom prst="rect">
            <a:avLst/>
          </a:prstGeom>
        </p:spPr>
      </p:pic>
      <p:sp>
        <p:nvSpPr>
          <p:cNvPr id="36"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 플랫폼 개요</a:t>
            </a:r>
            <a:endParaRPr lang="en-US" sz="2194" dirty="0"/>
          </a:p>
        </p:txBody>
      </p:sp>
      <p:sp>
        <p:nvSpPr>
          <p:cNvPr id="37" name="Text 1"/>
          <p:cNvSpPr/>
          <p:nvPr/>
        </p:nvSpPr>
        <p:spPr>
          <a:xfrm>
            <a:off x="309563" y="1447800"/>
            <a:ext cx="928687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스마트시티 안전 프로젝트를 위한 주요 데이터 플랫폼 비교</a:t>
            </a:r>
            <a:endParaRPr lang="en-US" sz="975" dirty="0"/>
          </a:p>
        </p:txBody>
      </p:sp>
      <p:sp>
        <p:nvSpPr>
          <p:cNvPr id="38" name="Text 2"/>
          <p:cNvSpPr/>
          <p:nvPr/>
        </p:nvSpPr>
        <p:spPr>
          <a:xfrm>
            <a:off x="843558" y="2005012"/>
            <a:ext cx="72539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AI HUB</a:t>
            </a:r>
            <a:endParaRPr lang="en-US" sz="1219" dirty="0"/>
          </a:p>
        </p:txBody>
      </p:sp>
      <p:sp>
        <p:nvSpPr>
          <p:cNvPr id="39" name="Text 3"/>
          <p:cNvSpPr/>
          <p:nvPr/>
        </p:nvSpPr>
        <p:spPr>
          <a:xfrm>
            <a:off x="681037" y="26396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제공 기관:</a:t>
            </a:r>
            <a:endParaRPr lang="en-US" sz="975" dirty="0"/>
          </a:p>
        </p:txBody>
      </p:sp>
      <p:sp>
        <p:nvSpPr>
          <p:cNvPr id="40" name="Text 4"/>
          <p:cNvSpPr/>
          <p:nvPr/>
        </p:nvSpPr>
        <p:spPr>
          <a:xfrm>
            <a:off x="1296898" y="2639616"/>
            <a:ext cx="1431775"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한국 정부와 공공기관</a:t>
            </a:r>
            <a:endParaRPr lang="en-US" sz="975" dirty="0"/>
          </a:p>
        </p:txBody>
      </p:sp>
      <p:sp>
        <p:nvSpPr>
          <p:cNvPr id="41" name="Text 5"/>
          <p:cNvSpPr/>
          <p:nvPr/>
        </p:nvSpPr>
        <p:spPr>
          <a:xfrm>
            <a:off x="696516" y="3011091"/>
            <a:ext cx="84031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데이터 종류:</a:t>
            </a:r>
            <a:endParaRPr lang="en-US" sz="975" dirty="0"/>
          </a:p>
        </p:txBody>
      </p:sp>
      <p:sp>
        <p:nvSpPr>
          <p:cNvPr id="42" name="Text 6"/>
          <p:cNvSpPr/>
          <p:nvPr/>
        </p:nvSpPr>
        <p:spPr>
          <a:xfrm>
            <a:off x="1436202" y="3011091"/>
            <a:ext cx="2337922"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기상 정보, 교통사고 영상,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노후</a:t>
            </a:r>
            <a:r>
              <a:rPr lang="en-US" sz="975" dirty="0">
                <a:solidFill>
                  <a:srgbClr val="374151"/>
                </a:solidFill>
                <a:latin typeface="ui-sans-serif" pitchFamily="34" charset="0"/>
                <a:ea typeface="ui-sans-serif" pitchFamily="34" charset="-122"/>
                <a:cs typeface="ui-sans-serif" pitchFamily="34" charset="-120"/>
              </a:rPr>
              <a:t> 시설물 이미지 등</a:t>
            </a:r>
            <a:endParaRPr lang="en-US" sz="975" dirty="0"/>
          </a:p>
        </p:txBody>
      </p:sp>
      <p:sp>
        <p:nvSpPr>
          <p:cNvPr id="43" name="Text 7"/>
          <p:cNvSpPr/>
          <p:nvPr/>
        </p:nvSpPr>
        <p:spPr>
          <a:xfrm>
            <a:off x="681037" y="3568304"/>
            <a:ext cx="98890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라이선스 정책:</a:t>
            </a:r>
            <a:endParaRPr lang="en-US" sz="975" dirty="0"/>
          </a:p>
        </p:txBody>
      </p:sp>
      <p:sp>
        <p:nvSpPr>
          <p:cNvPr id="44" name="Text 8"/>
          <p:cNvSpPr/>
          <p:nvPr/>
        </p:nvSpPr>
        <p:spPr>
          <a:xfrm>
            <a:off x="1544548" y="3568303"/>
            <a:ext cx="2259202"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연구 및 상용 개발에 활용 가능,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회원</a:t>
            </a:r>
            <a:r>
              <a:rPr lang="en-US" sz="975" dirty="0">
                <a:solidFill>
                  <a:srgbClr val="374151"/>
                </a:solidFill>
                <a:latin typeface="ui-sans-serif" pitchFamily="34" charset="0"/>
                <a:ea typeface="ui-sans-serif" pitchFamily="34" charset="-122"/>
                <a:cs typeface="ui-sans-serif" pitchFamily="34" charset="-120"/>
              </a:rPr>
              <a:t> 가입 후 신청</a:t>
            </a:r>
            <a:endParaRPr lang="en-US" sz="975" dirty="0"/>
          </a:p>
        </p:txBody>
      </p:sp>
      <p:sp>
        <p:nvSpPr>
          <p:cNvPr id="45" name="Text 9"/>
          <p:cNvSpPr/>
          <p:nvPr/>
        </p:nvSpPr>
        <p:spPr>
          <a:xfrm>
            <a:off x="711994" y="41255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활용 방안:</a:t>
            </a:r>
            <a:endParaRPr lang="en-US" sz="975" dirty="0"/>
          </a:p>
        </p:txBody>
      </p:sp>
      <p:sp>
        <p:nvSpPr>
          <p:cNvPr id="46" name="Text 10"/>
          <p:cNvSpPr/>
          <p:nvPr/>
        </p:nvSpPr>
        <p:spPr>
          <a:xfrm>
            <a:off x="1327854" y="4125516"/>
            <a:ext cx="2295963"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모델 학습 및 개발에 </a:t>
            </a:r>
            <a:r>
              <a:rPr lang="en-US" sz="975" dirty="0" err="1">
                <a:solidFill>
                  <a:srgbClr val="374151"/>
                </a:solidFill>
                <a:latin typeface="ui-sans-serif" pitchFamily="34" charset="0"/>
                <a:ea typeface="ui-sans-serif" pitchFamily="34" charset="-122"/>
                <a:cs typeface="ui-sans-serif" pitchFamily="34" charset="-120"/>
              </a:rPr>
              <a:t>필요한</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고품질</a:t>
            </a:r>
            <a:r>
              <a:rPr lang="en-US" sz="975" dirty="0">
                <a:solidFill>
                  <a:srgbClr val="374151"/>
                </a:solidFill>
                <a:latin typeface="ui-sans-serif" pitchFamily="34" charset="0"/>
                <a:ea typeface="ui-sans-serif" pitchFamily="34" charset="-122"/>
                <a:cs typeface="ui-sans-serif" pitchFamily="34" charset="-120"/>
              </a:rPr>
              <a:t> 데이터 확보</a:t>
            </a:r>
            <a:endParaRPr lang="en-US" sz="975" dirty="0"/>
          </a:p>
        </p:txBody>
      </p:sp>
      <p:sp>
        <p:nvSpPr>
          <p:cNvPr id="47" name="Text 11"/>
          <p:cNvSpPr/>
          <p:nvPr/>
        </p:nvSpPr>
        <p:spPr>
          <a:xfrm>
            <a:off x="3962400" y="2005012"/>
            <a:ext cx="1364881"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공공데이터 포털</a:t>
            </a:r>
            <a:endParaRPr lang="en-US" sz="1219" dirty="0"/>
          </a:p>
        </p:txBody>
      </p:sp>
      <p:sp>
        <p:nvSpPr>
          <p:cNvPr id="48" name="Text 12"/>
          <p:cNvSpPr/>
          <p:nvPr/>
        </p:nvSpPr>
        <p:spPr>
          <a:xfrm>
            <a:off x="3838575" y="26396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제공 기관:</a:t>
            </a:r>
            <a:endParaRPr lang="en-US" sz="975" dirty="0"/>
          </a:p>
        </p:txBody>
      </p:sp>
      <p:sp>
        <p:nvSpPr>
          <p:cNvPr id="49" name="Text 13"/>
          <p:cNvSpPr/>
          <p:nvPr/>
        </p:nvSpPr>
        <p:spPr>
          <a:xfrm>
            <a:off x="4454436" y="2639616"/>
            <a:ext cx="1526240" cy="147042"/>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정부, 지자체, 공공기관</a:t>
            </a:r>
            <a:endParaRPr lang="en-US" sz="975" dirty="0"/>
          </a:p>
        </p:txBody>
      </p:sp>
      <p:sp>
        <p:nvSpPr>
          <p:cNvPr id="50" name="Text 14"/>
          <p:cNvSpPr/>
          <p:nvPr/>
        </p:nvSpPr>
        <p:spPr>
          <a:xfrm>
            <a:off x="3854053" y="3011091"/>
            <a:ext cx="84031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데이터 종류:</a:t>
            </a:r>
            <a:endParaRPr lang="en-US" sz="975" dirty="0"/>
          </a:p>
        </p:txBody>
      </p:sp>
      <p:sp>
        <p:nvSpPr>
          <p:cNvPr id="51" name="Text 15"/>
          <p:cNvSpPr/>
          <p:nvPr/>
        </p:nvSpPr>
        <p:spPr>
          <a:xfrm>
            <a:off x="4593739" y="3011091"/>
            <a:ext cx="2337922"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위치 데이터, 안전 관련 통계,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환경</a:t>
            </a:r>
            <a:r>
              <a:rPr lang="en-US" sz="975" dirty="0">
                <a:solidFill>
                  <a:srgbClr val="374151"/>
                </a:solidFill>
                <a:latin typeface="ui-sans-serif" pitchFamily="34" charset="0"/>
                <a:ea typeface="ui-sans-serif" pitchFamily="34" charset="-122"/>
                <a:cs typeface="ui-sans-serif" pitchFamily="34" charset="-120"/>
              </a:rPr>
              <a:t> 정보 등</a:t>
            </a:r>
            <a:endParaRPr lang="en-US" sz="975" dirty="0"/>
          </a:p>
        </p:txBody>
      </p:sp>
      <p:sp>
        <p:nvSpPr>
          <p:cNvPr id="52" name="Text 16"/>
          <p:cNvSpPr/>
          <p:nvPr/>
        </p:nvSpPr>
        <p:spPr>
          <a:xfrm>
            <a:off x="3838575" y="3568304"/>
            <a:ext cx="98890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라이선스 정책:</a:t>
            </a:r>
            <a:endParaRPr lang="en-US" sz="975" dirty="0"/>
          </a:p>
        </p:txBody>
      </p:sp>
      <p:sp>
        <p:nvSpPr>
          <p:cNvPr id="53" name="Text 17"/>
          <p:cNvSpPr/>
          <p:nvPr/>
        </p:nvSpPr>
        <p:spPr>
          <a:xfrm>
            <a:off x="4702086" y="3568303"/>
            <a:ext cx="2343727"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공공데이터법에 의해 관리,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데이터</a:t>
            </a:r>
            <a:r>
              <a:rPr lang="en-US" sz="975" dirty="0">
                <a:solidFill>
                  <a:srgbClr val="374151"/>
                </a:solidFill>
                <a:latin typeface="ui-sans-serif" pitchFamily="34" charset="0"/>
                <a:ea typeface="ui-sans-serif" pitchFamily="34" charset="-122"/>
                <a:cs typeface="ui-sans-serif" pitchFamily="34" charset="-120"/>
              </a:rPr>
              <a:t> 표준과 품질 </a:t>
            </a:r>
            <a:r>
              <a:rPr lang="en-US" sz="975" dirty="0" err="1">
                <a:solidFill>
                  <a:srgbClr val="374151"/>
                </a:solidFill>
                <a:latin typeface="ui-sans-serif" pitchFamily="34" charset="0"/>
                <a:ea typeface="ui-sans-serif" pitchFamily="34" charset="-122"/>
                <a:cs typeface="ui-sans-serif" pitchFamily="34" charset="-120"/>
              </a:rPr>
              <a:t>기준</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정해져</a:t>
            </a:r>
            <a:r>
              <a:rPr lang="en-US" sz="975" dirty="0">
                <a:solidFill>
                  <a:srgbClr val="374151"/>
                </a:solidFill>
                <a:latin typeface="ui-sans-serif" pitchFamily="34" charset="0"/>
                <a:ea typeface="ui-sans-serif" pitchFamily="34" charset="-122"/>
                <a:cs typeface="ui-sans-serif" pitchFamily="34" charset="-120"/>
              </a:rPr>
              <a:t> 있음</a:t>
            </a:r>
            <a:endParaRPr lang="en-US" sz="975" dirty="0"/>
          </a:p>
        </p:txBody>
      </p:sp>
      <p:sp>
        <p:nvSpPr>
          <p:cNvPr id="54" name="Text 18"/>
          <p:cNvSpPr/>
          <p:nvPr/>
        </p:nvSpPr>
        <p:spPr>
          <a:xfrm>
            <a:off x="3869531" y="41255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활용 방안:</a:t>
            </a:r>
            <a:endParaRPr lang="en-US" sz="975" dirty="0"/>
          </a:p>
        </p:txBody>
      </p:sp>
      <p:sp>
        <p:nvSpPr>
          <p:cNvPr id="55" name="Text 19"/>
          <p:cNvSpPr/>
          <p:nvPr/>
        </p:nvSpPr>
        <p:spPr>
          <a:xfrm>
            <a:off x="4485391" y="4125516"/>
            <a:ext cx="2291972"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API로 실시간 데이터 </a:t>
            </a:r>
            <a:r>
              <a:rPr lang="en-US" sz="975" dirty="0" err="1">
                <a:solidFill>
                  <a:srgbClr val="374151"/>
                </a:solidFill>
                <a:latin typeface="ui-sans-serif" pitchFamily="34" charset="0"/>
                <a:ea typeface="ui-sans-serif" pitchFamily="34" charset="-122"/>
                <a:cs typeface="ui-sans-serif" pitchFamily="34" charset="-120"/>
              </a:rPr>
              <a:t>받기거나</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a:solidFill>
                  <a:srgbClr val="374151"/>
                </a:solidFill>
                <a:latin typeface="ui-sans-serif" pitchFamily="34" charset="0"/>
                <a:ea typeface="ui-sans-serif" pitchFamily="34" charset="-122"/>
                <a:cs typeface="ui-sans-serif" pitchFamily="34" charset="-120"/>
              </a:rPr>
              <a:t>Excel/CSV 파일로 일괄 다운로드</a:t>
            </a:r>
            <a:endParaRPr lang="en-US" sz="975" dirty="0"/>
          </a:p>
        </p:txBody>
      </p:sp>
      <p:sp>
        <p:nvSpPr>
          <p:cNvPr id="56" name="Text 20"/>
          <p:cNvSpPr/>
          <p:nvPr/>
        </p:nvSpPr>
        <p:spPr>
          <a:xfrm>
            <a:off x="7119937" y="2005012"/>
            <a:ext cx="72481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Kaggle</a:t>
            </a:r>
            <a:endParaRPr lang="en-US" sz="1219" dirty="0"/>
          </a:p>
        </p:txBody>
      </p:sp>
      <p:sp>
        <p:nvSpPr>
          <p:cNvPr id="57" name="Text 21"/>
          <p:cNvSpPr/>
          <p:nvPr/>
        </p:nvSpPr>
        <p:spPr>
          <a:xfrm>
            <a:off x="6996112" y="2639616"/>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제공 기관:</a:t>
            </a:r>
            <a:endParaRPr lang="en-US" sz="975" dirty="0"/>
          </a:p>
        </p:txBody>
      </p:sp>
      <p:sp>
        <p:nvSpPr>
          <p:cNvPr id="58" name="Text 22"/>
          <p:cNvSpPr/>
          <p:nvPr/>
        </p:nvSpPr>
        <p:spPr>
          <a:xfrm>
            <a:off x="7611973" y="2639616"/>
            <a:ext cx="2383027"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구글이 운영하는 데이터 </a:t>
            </a:r>
            <a:r>
              <a:rPr lang="en-US" sz="975" dirty="0" err="1">
                <a:solidFill>
                  <a:srgbClr val="374151"/>
                </a:solidFill>
                <a:latin typeface="ui-sans-serif" pitchFamily="34" charset="0"/>
                <a:ea typeface="ui-sans-serif" pitchFamily="34" charset="-122"/>
                <a:cs typeface="ui-sans-serif" pitchFamily="34" charset="-120"/>
              </a:rPr>
              <a:t>과학</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경쟁</a:t>
            </a:r>
            <a:r>
              <a:rPr lang="en-US" sz="975" dirty="0">
                <a:solidFill>
                  <a:srgbClr val="374151"/>
                </a:solidFill>
                <a:latin typeface="ui-sans-serif" pitchFamily="34" charset="0"/>
                <a:ea typeface="ui-sans-serif" pitchFamily="34" charset="-122"/>
                <a:cs typeface="ui-sans-serif" pitchFamily="34" charset="-120"/>
              </a:rPr>
              <a:t> 플랫폼</a:t>
            </a:r>
            <a:endParaRPr lang="en-US" sz="975" dirty="0"/>
          </a:p>
        </p:txBody>
      </p:sp>
      <p:sp>
        <p:nvSpPr>
          <p:cNvPr id="59" name="Text 23"/>
          <p:cNvSpPr/>
          <p:nvPr/>
        </p:nvSpPr>
        <p:spPr>
          <a:xfrm>
            <a:off x="7011591" y="3196829"/>
            <a:ext cx="84031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데이터 종류:</a:t>
            </a:r>
            <a:endParaRPr lang="en-US" sz="975" dirty="0"/>
          </a:p>
        </p:txBody>
      </p:sp>
      <p:sp>
        <p:nvSpPr>
          <p:cNvPr id="60" name="Text 24"/>
          <p:cNvSpPr/>
          <p:nvPr/>
        </p:nvSpPr>
        <p:spPr>
          <a:xfrm>
            <a:off x="7751276" y="3196828"/>
            <a:ext cx="2298623"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날씨 데이터, 교통 </a:t>
            </a:r>
            <a:r>
              <a:rPr lang="en-US" sz="975" dirty="0" err="1">
                <a:solidFill>
                  <a:srgbClr val="374151"/>
                </a:solidFill>
                <a:latin typeface="ui-sans-serif" pitchFamily="34" charset="0"/>
                <a:ea typeface="ui-sans-serif" pitchFamily="34" charset="-122"/>
                <a:cs typeface="ui-sans-serif" pitchFamily="34" charset="-120"/>
              </a:rPr>
              <a:t>사고</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데이터</a:t>
            </a:r>
            <a:r>
              <a:rPr lang="en-US" sz="975" dirty="0">
                <a:solidFill>
                  <a:srgbClr val="374151"/>
                </a:solidFill>
                <a:latin typeface="ui-sans-serif" pitchFamily="34" charset="0"/>
                <a:ea typeface="ui-sans-serif" pitchFamily="34" charset="-122"/>
                <a:cs typeface="ui-sans-serif" pitchFamily="34" charset="-120"/>
              </a:rPr>
              <a:t> 등 다양한 공개 데이터셋</a:t>
            </a:r>
            <a:endParaRPr lang="en-US" sz="975" dirty="0"/>
          </a:p>
        </p:txBody>
      </p:sp>
      <p:sp>
        <p:nvSpPr>
          <p:cNvPr id="61" name="Text 25"/>
          <p:cNvSpPr/>
          <p:nvPr/>
        </p:nvSpPr>
        <p:spPr>
          <a:xfrm>
            <a:off x="6996112" y="3754041"/>
            <a:ext cx="98890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라이선스 정책:</a:t>
            </a:r>
            <a:endParaRPr lang="en-US" sz="975" dirty="0"/>
          </a:p>
        </p:txBody>
      </p:sp>
      <p:sp>
        <p:nvSpPr>
          <p:cNvPr id="62" name="Text 26"/>
          <p:cNvSpPr/>
          <p:nvPr/>
        </p:nvSpPr>
        <p:spPr>
          <a:xfrm>
            <a:off x="7859623" y="3754041"/>
            <a:ext cx="2304306"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데이터셋마다 라이선스 </a:t>
            </a:r>
            <a:r>
              <a:rPr lang="en-US" sz="975" dirty="0" err="1">
                <a:solidFill>
                  <a:srgbClr val="374151"/>
                </a:solidFill>
                <a:latin typeface="ui-sans-serif" pitchFamily="34" charset="0"/>
                <a:ea typeface="ui-sans-serif" pitchFamily="34" charset="-122"/>
                <a:cs typeface="ui-sans-serif" pitchFamily="34" charset="-120"/>
              </a:rPr>
              <a:t>조건이</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다를</a:t>
            </a:r>
            <a:r>
              <a:rPr lang="en-US" sz="975" dirty="0">
                <a:solidFill>
                  <a:srgbClr val="374151"/>
                </a:solidFill>
                <a:latin typeface="ui-sans-serif" pitchFamily="34" charset="0"/>
                <a:ea typeface="ui-sans-serif" pitchFamily="34" charset="-122"/>
                <a:cs typeface="ui-sans-serif" pitchFamily="34" charset="-120"/>
              </a:rPr>
              <a:t> 수 있으므로 확인 필요</a:t>
            </a:r>
            <a:endParaRPr lang="en-US" sz="975" dirty="0"/>
          </a:p>
        </p:txBody>
      </p:sp>
      <p:sp>
        <p:nvSpPr>
          <p:cNvPr id="63" name="Text 27"/>
          <p:cNvSpPr/>
          <p:nvPr/>
        </p:nvSpPr>
        <p:spPr>
          <a:xfrm>
            <a:off x="7027069" y="4311254"/>
            <a:ext cx="691727" cy="147042"/>
          </a:xfrm>
          <a:prstGeom prst="rect">
            <a:avLst/>
          </a:prstGeom>
          <a:noFill/>
          <a:ln/>
        </p:spPr>
        <p:txBody>
          <a:bodyPr wrap="square" lIns="0" tIns="0" rIns="0" bIns="0" rtlCol="0" anchor="t"/>
          <a:lstStyle/>
          <a:p>
            <a:pPr>
              <a:lnSpc>
                <a:spcPts val="1463"/>
              </a:lnSpc>
            </a:pPr>
            <a:r>
              <a:rPr lang="en-US" sz="975" dirty="0">
                <a:solidFill>
                  <a:srgbClr val="000000"/>
                </a:solidFill>
                <a:latin typeface="ui-sans-serif" pitchFamily="34" charset="0"/>
                <a:ea typeface="ui-sans-serif" pitchFamily="34" charset="-122"/>
                <a:cs typeface="ui-sans-serif" pitchFamily="34" charset="-120"/>
              </a:rPr>
              <a:t>활용 방안:</a:t>
            </a:r>
            <a:endParaRPr lang="en-US" sz="975" dirty="0"/>
          </a:p>
        </p:txBody>
      </p:sp>
      <p:sp>
        <p:nvSpPr>
          <p:cNvPr id="64" name="Text 28"/>
          <p:cNvSpPr/>
          <p:nvPr/>
        </p:nvSpPr>
        <p:spPr>
          <a:xfrm>
            <a:off x="7642929" y="4311253"/>
            <a:ext cx="2300920" cy="33278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데이터셋 검색/다운로드, 웹 </a:t>
            </a:r>
            <a:r>
              <a:rPr lang="en-US" sz="975" dirty="0" err="1">
                <a:solidFill>
                  <a:srgbClr val="374151"/>
                </a:solidFill>
                <a:latin typeface="ui-sans-serif" pitchFamily="34" charset="0"/>
                <a:ea typeface="ui-sans-serif" pitchFamily="34" charset="-122"/>
                <a:cs typeface="ui-sans-serif" pitchFamily="34" charset="-120"/>
              </a:rPr>
              <a:t>기반</a:t>
            </a:r>
            <a:r>
              <a:rPr lang="en-US" sz="975" dirty="0">
                <a:solidFill>
                  <a:srgbClr val="374151"/>
                </a:solidFill>
                <a:latin typeface="ui-sans-serif" pitchFamily="34" charset="0"/>
                <a:ea typeface="ui-sans-serif" pitchFamily="34" charset="-122"/>
                <a:cs typeface="ui-sans-serif" pitchFamily="34" charset="-120"/>
              </a:rPr>
              <a:t> </a:t>
            </a:r>
          </a:p>
          <a:p>
            <a:pPr>
              <a:lnSpc>
                <a:spcPts val="1463"/>
              </a:lnSpc>
            </a:pPr>
            <a:r>
              <a:rPr lang="en-US" sz="975" dirty="0" err="1">
                <a:solidFill>
                  <a:srgbClr val="374151"/>
                </a:solidFill>
                <a:latin typeface="ui-sans-serif" pitchFamily="34" charset="0"/>
                <a:ea typeface="ui-sans-serif" pitchFamily="34" charset="-122"/>
                <a:cs typeface="ui-sans-serif" pitchFamily="34" charset="-120"/>
              </a:rPr>
              <a:t>모델</a:t>
            </a:r>
            <a:r>
              <a:rPr lang="en-US" sz="975" dirty="0">
                <a:solidFill>
                  <a:srgbClr val="374151"/>
                </a:solidFill>
                <a:latin typeface="ui-sans-serif" pitchFamily="34" charset="0"/>
                <a:ea typeface="ui-sans-serif" pitchFamily="34" charset="-122"/>
                <a:cs typeface="ui-sans-serif" pitchFamily="34" charset="-120"/>
              </a:rPr>
              <a:t> 구축, 경진대회 참여</a:t>
            </a:r>
            <a:endParaRPr lang="en-US" sz="975" dirty="0"/>
          </a:p>
        </p:txBody>
      </p:sp>
      <p:sp>
        <p:nvSpPr>
          <p:cNvPr id="65" name="Text 29"/>
          <p:cNvSpPr/>
          <p:nvPr/>
        </p:nvSpPr>
        <p:spPr>
          <a:xfrm>
            <a:off x="742950" y="5239941"/>
            <a:ext cx="1846347"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플랫폼 선택 시 고려사항</a:t>
            </a:r>
            <a:endParaRPr lang="en-US" sz="1097" dirty="0"/>
          </a:p>
        </p:txBody>
      </p:sp>
      <p:sp>
        <p:nvSpPr>
          <p:cNvPr id="66" name="Text 30"/>
          <p:cNvSpPr/>
          <p:nvPr/>
        </p:nvSpPr>
        <p:spPr>
          <a:xfrm>
            <a:off x="619125" y="5595938"/>
            <a:ext cx="2744707"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데이터의 특성과 프로젝트의 목적에 맞는 플랫폼 선택</a:t>
            </a:r>
            <a:endParaRPr lang="en-US" sz="975" dirty="0"/>
          </a:p>
        </p:txBody>
      </p:sp>
      <p:sp>
        <p:nvSpPr>
          <p:cNvPr id="67" name="Text 31"/>
          <p:cNvSpPr/>
          <p:nvPr/>
        </p:nvSpPr>
        <p:spPr>
          <a:xfrm>
            <a:off x="3673395" y="5595937"/>
            <a:ext cx="291085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라이선스 조건과 사용 제약사항을 미리 확인</a:t>
            </a:r>
            <a:endParaRPr lang="en-US" sz="975" dirty="0"/>
          </a:p>
        </p:txBody>
      </p:sp>
      <p:sp>
        <p:nvSpPr>
          <p:cNvPr id="68" name="Text 32"/>
          <p:cNvSpPr/>
          <p:nvPr/>
        </p:nvSpPr>
        <p:spPr>
          <a:xfrm>
            <a:off x="6727785" y="5595937"/>
            <a:ext cx="300532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데이터의 품질, 정확성, 업데이트 주기를 평가</a:t>
            </a:r>
            <a:endParaRPr lang="en-US" sz="97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92357" cy="1826419"/>
          </a:xfrm>
          <a:prstGeom prst="rect">
            <a:avLst/>
          </a:prstGeom>
        </p:spPr>
      </p:pic>
      <p:pic>
        <p:nvPicPr>
          <p:cNvPr id="7" name="Image 5" descr="preencoded.png"/>
          <p:cNvPicPr>
            <a:picLocks noChangeAspect="1"/>
          </p:cNvPicPr>
          <p:nvPr/>
        </p:nvPicPr>
        <p:blipFill>
          <a:blip r:embed="rId8"/>
          <a:stretch>
            <a:fillRect/>
          </a:stretch>
        </p:blipFill>
        <p:spPr>
          <a:xfrm>
            <a:off x="309563" y="1540669"/>
            <a:ext cx="2992357" cy="371475"/>
          </a:xfrm>
          <a:prstGeom prst="rect">
            <a:avLst/>
          </a:prstGeom>
        </p:spPr>
      </p:pic>
      <p:pic>
        <p:nvPicPr>
          <p:cNvPr id="8" name="Image 6" descr="preencoded.png"/>
          <p:cNvPicPr>
            <a:picLocks noChangeAspect="1"/>
          </p:cNvPicPr>
          <p:nvPr/>
        </p:nvPicPr>
        <p:blipFill>
          <a:blip r:embed="rId9"/>
          <a:stretch>
            <a:fillRect/>
          </a:stretch>
        </p:blipFill>
        <p:spPr>
          <a:xfrm>
            <a:off x="386953" y="1618059"/>
            <a:ext cx="193477" cy="216694"/>
          </a:xfrm>
          <a:prstGeom prst="rect">
            <a:avLst/>
          </a:prstGeom>
        </p:spPr>
      </p:pic>
      <p:pic>
        <p:nvPicPr>
          <p:cNvPr id="9" name="Image 7" descr="preencoded.png"/>
          <p:cNvPicPr>
            <a:picLocks noChangeAspect="1"/>
          </p:cNvPicPr>
          <p:nvPr/>
        </p:nvPicPr>
        <p:blipFill>
          <a:blip r:embed="rId10"/>
          <a:stretch>
            <a:fillRect/>
          </a:stretch>
        </p:blipFill>
        <p:spPr>
          <a:xfrm>
            <a:off x="3456701" y="1540669"/>
            <a:ext cx="2992478" cy="1826419"/>
          </a:xfrm>
          <a:prstGeom prst="rect">
            <a:avLst/>
          </a:prstGeom>
        </p:spPr>
      </p:pic>
      <p:pic>
        <p:nvPicPr>
          <p:cNvPr id="10" name="Image 8" descr="preencoded.png"/>
          <p:cNvPicPr>
            <a:picLocks noChangeAspect="1"/>
          </p:cNvPicPr>
          <p:nvPr/>
        </p:nvPicPr>
        <p:blipFill>
          <a:blip r:embed="rId11"/>
          <a:stretch>
            <a:fillRect/>
          </a:stretch>
        </p:blipFill>
        <p:spPr>
          <a:xfrm>
            <a:off x="3456701" y="1540669"/>
            <a:ext cx="2992478" cy="371475"/>
          </a:xfrm>
          <a:prstGeom prst="rect">
            <a:avLst/>
          </a:prstGeom>
        </p:spPr>
      </p:pic>
      <p:pic>
        <p:nvPicPr>
          <p:cNvPr id="11" name="Image 9" descr="preencoded.png"/>
          <p:cNvPicPr>
            <a:picLocks noChangeAspect="1"/>
          </p:cNvPicPr>
          <p:nvPr/>
        </p:nvPicPr>
        <p:blipFill>
          <a:blip r:embed="rId12"/>
          <a:stretch>
            <a:fillRect/>
          </a:stretch>
        </p:blipFill>
        <p:spPr>
          <a:xfrm>
            <a:off x="3534092" y="1618059"/>
            <a:ext cx="154781" cy="216694"/>
          </a:xfrm>
          <a:prstGeom prst="rect">
            <a:avLst/>
          </a:prstGeom>
        </p:spPr>
      </p:pic>
      <p:pic>
        <p:nvPicPr>
          <p:cNvPr id="12" name="Image 10" descr="preencoded.png"/>
          <p:cNvPicPr>
            <a:picLocks noChangeAspect="1"/>
          </p:cNvPicPr>
          <p:nvPr/>
        </p:nvPicPr>
        <p:blipFill>
          <a:blip r:embed="rId13"/>
          <a:stretch>
            <a:fillRect/>
          </a:stretch>
        </p:blipFill>
        <p:spPr>
          <a:xfrm>
            <a:off x="6603960" y="1540669"/>
            <a:ext cx="2992357" cy="1826419"/>
          </a:xfrm>
          <a:prstGeom prst="rect">
            <a:avLst/>
          </a:prstGeom>
        </p:spPr>
      </p:pic>
      <p:pic>
        <p:nvPicPr>
          <p:cNvPr id="13" name="Image 11" descr="preencoded.png"/>
          <p:cNvPicPr>
            <a:picLocks noChangeAspect="1"/>
          </p:cNvPicPr>
          <p:nvPr/>
        </p:nvPicPr>
        <p:blipFill>
          <a:blip r:embed="rId14"/>
          <a:stretch>
            <a:fillRect/>
          </a:stretch>
        </p:blipFill>
        <p:spPr>
          <a:xfrm>
            <a:off x="6603960" y="1540669"/>
            <a:ext cx="2992357" cy="371475"/>
          </a:xfrm>
          <a:prstGeom prst="rect">
            <a:avLst/>
          </a:prstGeom>
        </p:spPr>
      </p:pic>
      <p:pic>
        <p:nvPicPr>
          <p:cNvPr id="14" name="Image 12" descr="preencoded.png"/>
          <p:cNvPicPr>
            <a:picLocks noChangeAspect="1"/>
          </p:cNvPicPr>
          <p:nvPr/>
        </p:nvPicPr>
        <p:blipFill>
          <a:blip r:embed="rId15"/>
          <a:stretch>
            <a:fillRect/>
          </a:stretch>
        </p:blipFill>
        <p:spPr>
          <a:xfrm>
            <a:off x="6681350" y="1618059"/>
            <a:ext cx="154781" cy="216694"/>
          </a:xfrm>
          <a:prstGeom prst="rect">
            <a:avLst/>
          </a:prstGeom>
        </p:spPr>
      </p:pic>
      <p:pic>
        <p:nvPicPr>
          <p:cNvPr id="15" name="Image 13" descr="preencoded.png"/>
          <p:cNvPicPr>
            <a:picLocks noChangeAspect="1"/>
          </p:cNvPicPr>
          <p:nvPr/>
        </p:nvPicPr>
        <p:blipFill>
          <a:blip r:embed="rId16"/>
          <a:stretch>
            <a:fillRect/>
          </a:stretch>
        </p:blipFill>
        <p:spPr>
          <a:xfrm>
            <a:off x="309563" y="3521869"/>
            <a:ext cx="2992357" cy="2012156"/>
          </a:xfrm>
          <a:prstGeom prst="rect">
            <a:avLst/>
          </a:prstGeom>
        </p:spPr>
      </p:pic>
      <p:pic>
        <p:nvPicPr>
          <p:cNvPr id="16" name="Image 14" descr="preencoded.png"/>
          <p:cNvPicPr>
            <a:picLocks noChangeAspect="1"/>
          </p:cNvPicPr>
          <p:nvPr/>
        </p:nvPicPr>
        <p:blipFill>
          <a:blip r:embed="rId17"/>
          <a:stretch>
            <a:fillRect/>
          </a:stretch>
        </p:blipFill>
        <p:spPr>
          <a:xfrm>
            <a:off x="309563" y="3521869"/>
            <a:ext cx="2992357" cy="371475"/>
          </a:xfrm>
          <a:prstGeom prst="rect">
            <a:avLst/>
          </a:prstGeom>
        </p:spPr>
      </p:pic>
      <p:pic>
        <p:nvPicPr>
          <p:cNvPr id="17" name="Image 15" descr="preencoded.png"/>
          <p:cNvPicPr>
            <a:picLocks noChangeAspect="1"/>
          </p:cNvPicPr>
          <p:nvPr/>
        </p:nvPicPr>
        <p:blipFill>
          <a:blip r:embed="rId18"/>
          <a:stretch>
            <a:fillRect/>
          </a:stretch>
        </p:blipFill>
        <p:spPr>
          <a:xfrm>
            <a:off x="386953" y="3599259"/>
            <a:ext cx="154781" cy="216694"/>
          </a:xfrm>
          <a:prstGeom prst="rect">
            <a:avLst/>
          </a:prstGeom>
        </p:spPr>
      </p:pic>
      <p:pic>
        <p:nvPicPr>
          <p:cNvPr id="18" name="Image 16" descr="preencoded.png"/>
          <p:cNvPicPr>
            <a:picLocks noChangeAspect="1"/>
          </p:cNvPicPr>
          <p:nvPr/>
        </p:nvPicPr>
        <p:blipFill>
          <a:blip r:embed="rId19"/>
          <a:stretch>
            <a:fillRect/>
          </a:stretch>
        </p:blipFill>
        <p:spPr>
          <a:xfrm>
            <a:off x="3456701" y="3521869"/>
            <a:ext cx="2992478" cy="2012156"/>
          </a:xfrm>
          <a:prstGeom prst="rect">
            <a:avLst/>
          </a:prstGeom>
        </p:spPr>
      </p:pic>
      <p:pic>
        <p:nvPicPr>
          <p:cNvPr id="19" name="Image 17" descr="preencoded.png"/>
          <p:cNvPicPr>
            <a:picLocks noChangeAspect="1"/>
          </p:cNvPicPr>
          <p:nvPr/>
        </p:nvPicPr>
        <p:blipFill>
          <a:blip r:embed="rId20"/>
          <a:stretch>
            <a:fillRect/>
          </a:stretch>
        </p:blipFill>
        <p:spPr>
          <a:xfrm>
            <a:off x="3456701" y="3521869"/>
            <a:ext cx="2992478" cy="371475"/>
          </a:xfrm>
          <a:prstGeom prst="rect">
            <a:avLst/>
          </a:prstGeom>
        </p:spPr>
      </p:pic>
      <p:pic>
        <p:nvPicPr>
          <p:cNvPr id="20" name="Image 18" descr="preencoded.png"/>
          <p:cNvPicPr>
            <a:picLocks noChangeAspect="1"/>
          </p:cNvPicPr>
          <p:nvPr/>
        </p:nvPicPr>
        <p:blipFill>
          <a:blip r:embed="rId21"/>
          <a:stretch>
            <a:fillRect/>
          </a:stretch>
        </p:blipFill>
        <p:spPr>
          <a:xfrm>
            <a:off x="3534092" y="3599259"/>
            <a:ext cx="177998" cy="216694"/>
          </a:xfrm>
          <a:prstGeom prst="rect">
            <a:avLst/>
          </a:prstGeom>
        </p:spPr>
      </p:pic>
      <p:pic>
        <p:nvPicPr>
          <p:cNvPr id="21" name="Image 19" descr="preencoded.png"/>
          <p:cNvPicPr>
            <a:picLocks noChangeAspect="1"/>
          </p:cNvPicPr>
          <p:nvPr/>
        </p:nvPicPr>
        <p:blipFill>
          <a:blip r:embed="rId22"/>
          <a:stretch>
            <a:fillRect/>
          </a:stretch>
        </p:blipFill>
        <p:spPr>
          <a:xfrm>
            <a:off x="6603960" y="3521869"/>
            <a:ext cx="2992357" cy="2012156"/>
          </a:xfrm>
          <a:prstGeom prst="rect">
            <a:avLst/>
          </a:prstGeom>
        </p:spPr>
      </p:pic>
      <p:pic>
        <p:nvPicPr>
          <p:cNvPr id="22" name="Image 20" descr="preencoded.png"/>
          <p:cNvPicPr>
            <a:picLocks noChangeAspect="1"/>
          </p:cNvPicPr>
          <p:nvPr/>
        </p:nvPicPr>
        <p:blipFill>
          <a:blip r:embed="rId23"/>
          <a:stretch>
            <a:fillRect/>
          </a:stretch>
        </p:blipFill>
        <p:spPr>
          <a:xfrm>
            <a:off x="6603960" y="3521869"/>
            <a:ext cx="2992357" cy="371475"/>
          </a:xfrm>
          <a:prstGeom prst="rect">
            <a:avLst/>
          </a:prstGeom>
        </p:spPr>
      </p:pic>
      <p:pic>
        <p:nvPicPr>
          <p:cNvPr id="23" name="Image 21" descr="preencoded.png"/>
          <p:cNvPicPr>
            <a:picLocks noChangeAspect="1"/>
          </p:cNvPicPr>
          <p:nvPr/>
        </p:nvPicPr>
        <p:blipFill>
          <a:blip r:embed="rId24"/>
          <a:stretch>
            <a:fillRect/>
          </a:stretch>
        </p:blipFill>
        <p:spPr>
          <a:xfrm>
            <a:off x="6681350" y="3599259"/>
            <a:ext cx="116086" cy="216694"/>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과정 구성 및 주요 주제</a:t>
            </a:r>
            <a:endParaRPr lang="en-US" sz="1971" dirty="0"/>
          </a:p>
        </p:txBody>
      </p:sp>
      <p:sp>
        <p:nvSpPr>
          <p:cNvPr id="25" name="Text 1"/>
          <p:cNvSpPr/>
          <p:nvPr/>
        </p:nvSpPr>
        <p:spPr>
          <a:xfrm>
            <a:off x="673299" y="1618059"/>
            <a:ext cx="1404640"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1일차: AI 전환 개념</a:t>
            </a:r>
            <a:endParaRPr lang="en-US" sz="1121" dirty="0"/>
          </a:p>
        </p:txBody>
      </p:sp>
      <p:sp>
        <p:nvSpPr>
          <p:cNvPr id="26" name="Text 2"/>
          <p:cNvSpPr/>
          <p:nvPr/>
        </p:nvSpPr>
        <p:spPr>
          <a:xfrm>
            <a:off x="433388" y="2035969"/>
            <a:ext cx="3019178"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27" name="Text 3"/>
          <p:cNvSpPr/>
          <p:nvPr/>
        </p:nvSpPr>
        <p:spPr>
          <a:xfrm>
            <a:off x="456605" y="2283619"/>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 전환 시대 및 응용 방식</a:t>
            </a:r>
            <a:endParaRPr lang="en-US" sz="910" dirty="0"/>
          </a:p>
        </p:txBody>
      </p:sp>
      <p:sp>
        <p:nvSpPr>
          <p:cNvPr id="28" name="Text 4"/>
          <p:cNvSpPr/>
          <p:nvPr/>
        </p:nvSpPr>
        <p:spPr>
          <a:xfrm>
            <a:off x="456605" y="2469356"/>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스마트시티 AI </a:t>
            </a:r>
            <a:r>
              <a:rPr lang="ko-KR" altLang="en-US" sz="910" dirty="0">
                <a:solidFill>
                  <a:srgbClr val="4B5563"/>
                </a:solidFill>
                <a:latin typeface="Noto Sans KR" pitchFamily="34" charset="0"/>
                <a:ea typeface="Noto Sans KR" pitchFamily="34" charset="-122"/>
                <a:cs typeface="Noto Sans KR" pitchFamily="34" charset="-120"/>
              </a:rPr>
              <a:t>설계</a:t>
            </a:r>
            <a:r>
              <a:rPr lang="en-US" sz="910" dirty="0">
                <a:solidFill>
                  <a:srgbClr val="4B5563"/>
                </a:solidFill>
                <a:latin typeface="Noto Sans KR" pitchFamily="34" charset="0"/>
                <a:ea typeface="Noto Sans KR" pitchFamily="34" charset="-122"/>
                <a:cs typeface="Noto Sans KR" pitchFamily="34" charset="-120"/>
              </a:rPr>
              <a:t> 기술 개요</a:t>
            </a:r>
            <a:endParaRPr lang="en-US" sz="910" dirty="0"/>
          </a:p>
        </p:txBody>
      </p:sp>
      <p:sp>
        <p:nvSpPr>
          <p:cNvPr id="29" name="Text 5"/>
          <p:cNvSpPr/>
          <p:nvPr/>
        </p:nvSpPr>
        <p:spPr>
          <a:xfrm>
            <a:off x="456605" y="2655094"/>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 전환 개념 및 시스템 최적화</a:t>
            </a:r>
            <a:endParaRPr lang="en-US" sz="910" dirty="0"/>
          </a:p>
        </p:txBody>
      </p:sp>
      <p:sp>
        <p:nvSpPr>
          <p:cNvPr id="30" name="Text 6"/>
          <p:cNvSpPr/>
          <p:nvPr/>
        </p:nvSpPr>
        <p:spPr>
          <a:xfrm>
            <a:off x="433388" y="3088481"/>
            <a:ext cx="3019178"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코딩 환경: Python 기본 설정</a:t>
            </a:r>
            <a:endParaRPr lang="en-US" sz="796" dirty="0"/>
          </a:p>
        </p:txBody>
      </p:sp>
      <p:sp>
        <p:nvSpPr>
          <p:cNvPr id="31" name="Text 7"/>
          <p:cNvSpPr/>
          <p:nvPr/>
        </p:nvSpPr>
        <p:spPr>
          <a:xfrm>
            <a:off x="3781742" y="1618059"/>
            <a:ext cx="2196346"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2일차: Python 및 </a:t>
            </a:r>
            <a:r>
              <a:rPr lang="ko-KR" altLang="en-US" sz="1121" b="1" dirty="0">
                <a:solidFill>
                  <a:srgbClr val="FFFFFF"/>
                </a:solidFill>
                <a:latin typeface="Noto Sans KR" pitchFamily="34" charset="0"/>
                <a:ea typeface="Noto Sans KR" pitchFamily="34" charset="-122"/>
                <a:cs typeface="Noto Sans KR" pitchFamily="34" charset="-120"/>
              </a:rPr>
              <a:t>빅</a:t>
            </a:r>
            <a:r>
              <a:rPr lang="en-US" sz="1121" b="1" dirty="0">
                <a:solidFill>
                  <a:srgbClr val="FFFFFF"/>
                </a:solidFill>
                <a:latin typeface="Noto Sans KR" pitchFamily="34" charset="0"/>
                <a:ea typeface="Noto Sans KR" pitchFamily="34" charset="-122"/>
                <a:cs typeface="Noto Sans KR" pitchFamily="34" charset="-120"/>
              </a:rPr>
              <a:t> 데이터</a:t>
            </a:r>
            <a:endParaRPr lang="en-US" sz="1121" dirty="0"/>
          </a:p>
        </p:txBody>
      </p:sp>
      <p:sp>
        <p:nvSpPr>
          <p:cNvPr id="32" name="Text 8"/>
          <p:cNvSpPr/>
          <p:nvPr/>
        </p:nvSpPr>
        <p:spPr>
          <a:xfrm>
            <a:off x="3580526" y="2035969"/>
            <a:ext cx="301931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33" name="Text 9"/>
          <p:cNvSpPr/>
          <p:nvPr/>
        </p:nvSpPr>
        <p:spPr>
          <a:xfrm>
            <a:off x="3603744" y="2283619"/>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Python 환경 설정</a:t>
            </a:r>
            <a:endParaRPr lang="en-US" sz="910" dirty="0"/>
          </a:p>
        </p:txBody>
      </p:sp>
      <p:sp>
        <p:nvSpPr>
          <p:cNvPr id="34" name="Text 10"/>
          <p:cNvSpPr/>
          <p:nvPr/>
        </p:nvSpPr>
        <p:spPr>
          <a:xfrm>
            <a:off x="3603744" y="2469356"/>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깊은 학습 모델 (CNN, DNN) 이론</a:t>
            </a:r>
            <a:endParaRPr lang="en-US" sz="910" dirty="0"/>
          </a:p>
        </p:txBody>
      </p:sp>
      <p:sp>
        <p:nvSpPr>
          <p:cNvPr id="35" name="Text 11"/>
          <p:cNvSpPr/>
          <p:nvPr/>
        </p:nvSpPr>
        <p:spPr>
          <a:xfrm>
            <a:off x="3603744" y="2655094"/>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기상 데이터를 이용한 사고 예측 모델링 실습</a:t>
            </a:r>
            <a:endParaRPr lang="en-US" sz="910" dirty="0"/>
          </a:p>
        </p:txBody>
      </p:sp>
      <p:sp>
        <p:nvSpPr>
          <p:cNvPr id="36" name="Text 12"/>
          <p:cNvSpPr/>
          <p:nvPr/>
        </p:nvSpPr>
        <p:spPr>
          <a:xfrm>
            <a:off x="3580526" y="3088481"/>
            <a:ext cx="3019311"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실습: Python을 이용한 데이터 분석</a:t>
            </a:r>
            <a:endParaRPr lang="en-US" sz="796" dirty="0"/>
          </a:p>
        </p:txBody>
      </p:sp>
      <p:sp>
        <p:nvSpPr>
          <p:cNvPr id="37" name="Text 13"/>
          <p:cNvSpPr/>
          <p:nvPr/>
        </p:nvSpPr>
        <p:spPr>
          <a:xfrm>
            <a:off x="6929000" y="1618059"/>
            <a:ext cx="2494300"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3일차: YOLO 8을 이용한 시각 분석</a:t>
            </a:r>
            <a:endParaRPr lang="en-US" sz="1121" dirty="0"/>
          </a:p>
        </p:txBody>
      </p:sp>
      <p:sp>
        <p:nvSpPr>
          <p:cNvPr id="38" name="Text 14"/>
          <p:cNvSpPr/>
          <p:nvPr/>
        </p:nvSpPr>
        <p:spPr>
          <a:xfrm>
            <a:off x="6727785" y="2035969"/>
            <a:ext cx="3019178"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39" name="Text 15"/>
          <p:cNvSpPr/>
          <p:nvPr/>
        </p:nvSpPr>
        <p:spPr>
          <a:xfrm>
            <a:off x="6751002" y="2283619"/>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이미지 분류 및 목적 검출 이론</a:t>
            </a:r>
            <a:endParaRPr lang="en-US" sz="910" dirty="0"/>
          </a:p>
        </p:txBody>
      </p:sp>
      <p:sp>
        <p:nvSpPr>
          <p:cNvPr id="40" name="Text 16"/>
          <p:cNvSpPr/>
          <p:nvPr/>
        </p:nvSpPr>
        <p:spPr>
          <a:xfrm>
            <a:off x="6751002" y="2469356"/>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YOLO 8 설치 및 설정</a:t>
            </a:r>
            <a:endParaRPr lang="en-US" sz="910" dirty="0"/>
          </a:p>
        </p:txBody>
      </p:sp>
      <p:sp>
        <p:nvSpPr>
          <p:cNvPr id="41" name="Text 17"/>
          <p:cNvSpPr/>
          <p:nvPr/>
        </p:nvSpPr>
        <p:spPr>
          <a:xfrm>
            <a:off x="6751002" y="2655094"/>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지하침습 위험 예측에 YOLO 8 응용</a:t>
            </a:r>
            <a:endParaRPr lang="en-US" sz="910" dirty="0"/>
          </a:p>
        </p:txBody>
      </p:sp>
      <p:sp>
        <p:nvSpPr>
          <p:cNvPr id="42" name="Text 18"/>
          <p:cNvSpPr/>
          <p:nvPr/>
        </p:nvSpPr>
        <p:spPr>
          <a:xfrm>
            <a:off x="6727785" y="3088481"/>
            <a:ext cx="3019178"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실습: YOLO 8 설치 및 기본 모델 훈련</a:t>
            </a:r>
            <a:endParaRPr lang="en-US" sz="796" dirty="0"/>
          </a:p>
        </p:txBody>
      </p:sp>
      <p:sp>
        <p:nvSpPr>
          <p:cNvPr id="43" name="Text 19"/>
          <p:cNvSpPr/>
          <p:nvPr/>
        </p:nvSpPr>
        <p:spPr>
          <a:xfrm>
            <a:off x="634603" y="3599259"/>
            <a:ext cx="1762184"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4일차: AI </a:t>
            </a:r>
            <a:r>
              <a:rPr lang="ko-KR" altLang="en-US" sz="1121" b="1" dirty="0">
                <a:solidFill>
                  <a:srgbClr val="FFFFFF"/>
                </a:solidFill>
                <a:latin typeface="Noto Sans KR" pitchFamily="34" charset="0"/>
                <a:ea typeface="Noto Sans KR" pitchFamily="34" charset="-122"/>
                <a:cs typeface="Noto Sans KR" pitchFamily="34" charset="-120"/>
              </a:rPr>
              <a:t>설계</a:t>
            </a:r>
            <a:r>
              <a:rPr lang="en-US" sz="1121" b="1" dirty="0">
                <a:solidFill>
                  <a:srgbClr val="FFFFFF"/>
                </a:solidFill>
                <a:latin typeface="Noto Sans KR" pitchFamily="34" charset="0"/>
                <a:ea typeface="Noto Sans KR" pitchFamily="34" charset="-122"/>
                <a:cs typeface="Noto Sans KR" pitchFamily="34" charset="-120"/>
              </a:rPr>
              <a:t> 상업 모델</a:t>
            </a:r>
            <a:endParaRPr lang="en-US" sz="1121" dirty="0"/>
          </a:p>
        </p:txBody>
      </p:sp>
      <p:sp>
        <p:nvSpPr>
          <p:cNvPr id="44" name="Text 20"/>
          <p:cNvSpPr/>
          <p:nvPr/>
        </p:nvSpPr>
        <p:spPr>
          <a:xfrm>
            <a:off x="433388" y="4017169"/>
            <a:ext cx="3019178"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45" name="Text 21"/>
          <p:cNvSpPr/>
          <p:nvPr/>
        </p:nvSpPr>
        <p:spPr>
          <a:xfrm>
            <a:off x="456605" y="4264819"/>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상업 모델 유형 및 BM Canvas 작성</a:t>
            </a:r>
            <a:endParaRPr lang="en-US" sz="910" dirty="0"/>
          </a:p>
        </p:txBody>
      </p:sp>
      <p:sp>
        <p:nvSpPr>
          <p:cNvPr id="46" name="Text 22"/>
          <p:cNvSpPr/>
          <p:nvPr/>
        </p:nvSpPr>
        <p:spPr>
          <a:xfrm>
            <a:off x="456605" y="4450556"/>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AI를 활용한 기후 재난 안전 영역 상업 모델 설계</a:t>
            </a:r>
            <a:endParaRPr lang="en-US" sz="910" dirty="0"/>
          </a:p>
        </p:txBody>
      </p:sp>
      <p:sp>
        <p:nvSpPr>
          <p:cNvPr id="47" name="Text 23"/>
          <p:cNvSpPr/>
          <p:nvPr/>
        </p:nvSpPr>
        <p:spPr>
          <a:xfrm>
            <a:off x="456605" y="4636294"/>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a:solidFill>
                  <a:srgbClr val="4B5563"/>
                </a:solidFill>
                <a:latin typeface="Noto Sans KR" pitchFamily="34" charset="0"/>
                <a:ea typeface="Noto Sans KR" pitchFamily="34" charset="-122"/>
                <a:cs typeface="Noto Sans KR" pitchFamily="34" charset="-120"/>
              </a:rPr>
              <a:t>스마트시티 전략</a:t>
            </a:r>
            <a:endParaRPr lang="en-US" sz="910" dirty="0"/>
          </a:p>
        </p:txBody>
      </p:sp>
      <p:sp>
        <p:nvSpPr>
          <p:cNvPr id="48" name="Text 24"/>
          <p:cNvSpPr/>
          <p:nvPr/>
        </p:nvSpPr>
        <p:spPr>
          <a:xfrm>
            <a:off x="433388" y="5255419"/>
            <a:ext cx="3019178"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도구: BM Canvas 템플릿 작성</a:t>
            </a:r>
            <a:endParaRPr lang="en-US" sz="796" dirty="0"/>
          </a:p>
        </p:txBody>
      </p:sp>
      <p:sp>
        <p:nvSpPr>
          <p:cNvPr id="49" name="Text 25"/>
          <p:cNvSpPr/>
          <p:nvPr/>
        </p:nvSpPr>
        <p:spPr>
          <a:xfrm>
            <a:off x="3804959" y="3599259"/>
            <a:ext cx="2307015"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5일차: 스마트시티 프로젝트 계획</a:t>
            </a:r>
            <a:endParaRPr lang="en-US" sz="1121" dirty="0"/>
          </a:p>
        </p:txBody>
      </p:sp>
      <p:sp>
        <p:nvSpPr>
          <p:cNvPr id="50" name="Text 26"/>
          <p:cNvSpPr/>
          <p:nvPr/>
        </p:nvSpPr>
        <p:spPr>
          <a:xfrm>
            <a:off x="3580526" y="4017169"/>
            <a:ext cx="301931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51" name="Text 27"/>
          <p:cNvSpPr/>
          <p:nvPr/>
        </p:nvSpPr>
        <p:spPr>
          <a:xfrm>
            <a:off x="3603744" y="4264819"/>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AI 코딩 실습</a:t>
            </a:r>
            <a:endParaRPr lang="en-US" sz="910" dirty="0"/>
          </a:p>
        </p:txBody>
      </p:sp>
      <p:sp>
        <p:nvSpPr>
          <p:cNvPr id="52" name="Text 28"/>
          <p:cNvSpPr/>
          <p:nvPr/>
        </p:nvSpPr>
        <p:spPr>
          <a:xfrm>
            <a:off x="3603744" y="4450556"/>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데이터 수집 및 전처리</a:t>
            </a:r>
            <a:endParaRPr lang="en-US" sz="910" dirty="0"/>
          </a:p>
        </p:txBody>
      </p:sp>
      <p:sp>
        <p:nvSpPr>
          <p:cNvPr id="53" name="Text 29"/>
          <p:cNvSpPr/>
          <p:nvPr/>
        </p:nvSpPr>
        <p:spPr>
          <a:xfrm>
            <a:off x="3603744" y="4636294"/>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Python 프로젝트 설계</a:t>
            </a:r>
            <a:endParaRPr lang="en-US" sz="910" dirty="0"/>
          </a:p>
        </p:txBody>
      </p:sp>
      <p:sp>
        <p:nvSpPr>
          <p:cNvPr id="54" name="Text 30"/>
          <p:cNvSpPr/>
          <p:nvPr/>
        </p:nvSpPr>
        <p:spPr>
          <a:xfrm>
            <a:off x="3603744" y="4822031"/>
            <a:ext cx="3189570"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팀 프로젝트 기획 및 구현</a:t>
            </a:r>
            <a:endParaRPr lang="en-US" sz="910" dirty="0"/>
          </a:p>
        </p:txBody>
      </p:sp>
      <p:sp>
        <p:nvSpPr>
          <p:cNvPr id="55" name="Text 31"/>
          <p:cNvSpPr/>
          <p:nvPr/>
        </p:nvSpPr>
        <p:spPr>
          <a:xfrm>
            <a:off x="3580526" y="5255419"/>
            <a:ext cx="3019311"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실습: Python을 이용한 간단한 AI 모델 구현</a:t>
            </a:r>
            <a:endParaRPr lang="en-US" sz="796" dirty="0"/>
          </a:p>
        </p:txBody>
      </p:sp>
      <p:sp>
        <p:nvSpPr>
          <p:cNvPr id="56" name="Text 32"/>
          <p:cNvSpPr/>
          <p:nvPr/>
        </p:nvSpPr>
        <p:spPr>
          <a:xfrm>
            <a:off x="6890305" y="3599259"/>
            <a:ext cx="2051626" cy="218008"/>
          </a:xfrm>
          <a:prstGeom prst="rect">
            <a:avLst/>
          </a:prstGeom>
          <a:noFill/>
          <a:ln/>
        </p:spPr>
        <p:txBody>
          <a:bodyPr wrap="square" lIns="0" tIns="0" rIns="0" bIns="0" rtlCol="0" anchor="t">
            <a:spAutoFit/>
          </a:bodyPr>
          <a:lstStyle/>
          <a:p>
            <a:pPr>
              <a:lnSpc>
                <a:spcPts val="1706"/>
              </a:lnSpc>
            </a:pPr>
            <a:r>
              <a:rPr lang="en-US" sz="1121" b="1" dirty="0">
                <a:solidFill>
                  <a:srgbClr val="FFFFFF"/>
                </a:solidFill>
                <a:latin typeface="Noto Sans KR" pitchFamily="34" charset="0"/>
                <a:ea typeface="Noto Sans KR" pitchFamily="34" charset="-122"/>
                <a:cs typeface="Noto Sans KR" pitchFamily="34" charset="-120"/>
              </a:rPr>
              <a:t>6일차: 프로젝트 발표 및 평가</a:t>
            </a:r>
            <a:endParaRPr lang="en-US" sz="1121" dirty="0"/>
          </a:p>
        </p:txBody>
      </p:sp>
      <p:sp>
        <p:nvSpPr>
          <p:cNvPr id="57" name="Text 33"/>
          <p:cNvSpPr/>
          <p:nvPr/>
        </p:nvSpPr>
        <p:spPr>
          <a:xfrm>
            <a:off x="6727785" y="4017169"/>
            <a:ext cx="3019178"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주요 학습 내용:</a:t>
            </a:r>
            <a:endParaRPr lang="en-US" sz="910" dirty="0"/>
          </a:p>
        </p:txBody>
      </p:sp>
      <p:sp>
        <p:nvSpPr>
          <p:cNvPr id="58" name="Text 34"/>
          <p:cNvSpPr/>
          <p:nvPr/>
        </p:nvSpPr>
        <p:spPr>
          <a:xfrm>
            <a:off x="6751002" y="4264819"/>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프로젝트 완료도 향상</a:t>
            </a:r>
            <a:endParaRPr lang="en-US" sz="910" dirty="0"/>
          </a:p>
        </p:txBody>
      </p:sp>
      <p:sp>
        <p:nvSpPr>
          <p:cNvPr id="59" name="Text 35"/>
          <p:cNvSpPr/>
          <p:nvPr/>
        </p:nvSpPr>
        <p:spPr>
          <a:xfrm>
            <a:off x="6751002" y="4450556"/>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다중 엔진 비교 (TensorFlow, PyTorch, ONNX)</a:t>
            </a:r>
            <a:endParaRPr lang="en-US" sz="910" dirty="0"/>
          </a:p>
        </p:txBody>
      </p:sp>
      <p:sp>
        <p:nvSpPr>
          <p:cNvPr id="60" name="Text 36"/>
          <p:cNvSpPr/>
          <p:nvPr/>
        </p:nvSpPr>
        <p:spPr>
          <a:xfrm>
            <a:off x="6751002" y="4636294"/>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팀 결과 발표 및 종합 평가</a:t>
            </a:r>
            <a:endParaRPr lang="en-US" sz="910" dirty="0"/>
          </a:p>
        </p:txBody>
      </p:sp>
      <p:sp>
        <p:nvSpPr>
          <p:cNvPr id="61" name="Text 37"/>
          <p:cNvSpPr/>
          <p:nvPr/>
        </p:nvSpPr>
        <p:spPr>
          <a:xfrm>
            <a:off x="6751002" y="4822031"/>
            <a:ext cx="318943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Google Colab 환경 구축 및 활용</a:t>
            </a:r>
            <a:endParaRPr lang="en-US" sz="910" dirty="0"/>
          </a:p>
        </p:txBody>
      </p:sp>
      <p:sp>
        <p:nvSpPr>
          <p:cNvPr id="62" name="Text 38"/>
          <p:cNvSpPr/>
          <p:nvPr/>
        </p:nvSpPr>
        <p:spPr>
          <a:xfrm>
            <a:off x="6727785" y="5255419"/>
            <a:ext cx="3019178"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실습: Colab을 이용한 모델 훈련 및 평가</a:t>
            </a:r>
            <a:endParaRPr lang="en-US" sz="796" dirty="0"/>
          </a:p>
        </p:txBody>
      </p:sp>
      <p:sp>
        <p:nvSpPr>
          <p:cNvPr id="63" name="Text 39"/>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6 / 36</a:t>
            </a:r>
            <a:endParaRPr lang="en-US" sz="91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92357" cy="2940844"/>
          </a:xfrm>
          <a:prstGeom prst="rect">
            <a:avLst/>
          </a:prstGeom>
        </p:spPr>
      </p:pic>
      <p:pic>
        <p:nvPicPr>
          <p:cNvPr id="7" name="Image 5" descr="preencoded.png"/>
          <p:cNvPicPr>
            <a:picLocks noChangeAspect="1"/>
          </p:cNvPicPr>
          <p:nvPr/>
        </p:nvPicPr>
        <p:blipFill>
          <a:blip r:embed="rId8"/>
          <a:stretch>
            <a:fillRect/>
          </a:stretch>
        </p:blipFill>
        <p:spPr>
          <a:xfrm>
            <a:off x="309563" y="1540669"/>
            <a:ext cx="2992357" cy="433388"/>
          </a:xfrm>
          <a:prstGeom prst="rect">
            <a:avLst/>
          </a:prstGeom>
        </p:spPr>
      </p:pic>
      <p:pic>
        <p:nvPicPr>
          <p:cNvPr id="8" name="Image 6" descr="preencoded.png"/>
          <p:cNvPicPr>
            <a:picLocks noChangeAspect="1"/>
          </p:cNvPicPr>
          <p:nvPr/>
        </p:nvPicPr>
        <p:blipFill>
          <a:blip r:embed="rId9"/>
          <a:stretch>
            <a:fillRect/>
          </a:stretch>
        </p:blipFill>
        <p:spPr>
          <a:xfrm>
            <a:off x="402432" y="1633538"/>
            <a:ext cx="162520" cy="247650"/>
          </a:xfrm>
          <a:prstGeom prst="rect">
            <a:avLst/>
          </a:prstGeom>
        </p:spPr>
      </p:pic>
      <p:pic>
        <p:nvPicPr>
          <p:cNvPr id="9" name="Image 7" descr="preencoded.png"/>
          <p:cNvPicPr>
            <a:picLocks noChangeAspect="1"/>
          </p:cNvPicPr>
          <p:nvPr/>
        </p:nvPicPr>
        <p:blipFill>
          <a:blip r:embed="rId10"/>
          <a:stretch>
            <a:fillRect/>
          </a:stretch>
        </p:blipFill>
        <p:spPr>
          <a:xfrm>
            <a:off x="433388" y="2097881"/>
            <a:ext cx="278606" cy="278606"/>
          </a:xfrm>
          <a:prstGeom prst="rect">
            <a:avLst/>
          </a:prstGeom>
        </p:spPr>
      </p:pic>
      <p:pic>
        <p:nvPicPr>
          <p:cNvPr id="10" name="Image 8" descr="preencoded.png"/>
          <p:cNvPicPr>
            <a:picLocks noChangeAspect="1"/>
          </p:cNvPicPr>
          <p:nvPr/>
        </p:nvPicPr>
        <p:blipFill>
          <a:blip r:embed="rId11"/>
          <a:stretch>
            <a:fillRect/>
          </a:stretch>
        </p:blipFill>
        <p:spPr>
          <a:xfrm>
            <a:off x="433388" y="2500313"/>
            <a:ext cx="278606" cy="278606"/>
          </a:xfrm>
          <a:prstGeom prst="rect">
            <a:avLst/>
          </a:prstGeom>
        </p:spPr>
      </p:pic>
      <p:pic>
        <p:nvPicPr>
          <p:cNvPr id="11" name="Image 9" descr="preencoded.png"/>
          <p:cNvPicPr>
            <a:picLocks noChangeAspect="1"/>
          </p:cNvPicPr>
          <p:nvPr/>
        </p:nvPicPr>
        <p:blipFill>
          <a:blip r:embed="rId12"/>
          <a:stretch>
            <a:fillRect/>
          </a:stretch>
        </p:blipFill>
        <p:spPr>
          <a:xfrm>
            <a:off x="433388" y="2995613"/>
            <a:ext cx="278606" cy="278606"/>
          </a:xfrm>
          <a:prstGeom prst="rect">
            <a:avLst/>
          </a:prstGeom>
        </p:spPr>
      </p:pic>
      <p:pic>
        <p:nvPicPr>
          <p:cNvPr id="12" name="Image 10" descr="preencoded.png"/>
          <p:cNvPicPr>
            <a:picLocks noChangeAspect="1"/>
          </p:cNvPicPr>
          <p:nvPr/>
        </p:nvPicPr>
        <p:blipFill>
          <a:blip r:embed="rId10"/>
          <a:stretch>
            <a:fillRect/>
          </a:stretch>
        </p:blipFill>
        <p:spPr>
          <a:xfrm>
            <a:off x="433388" y="3490913"/>
            <a:ext cx="278606" cy="278606"/>
          </a:xfrm>
          <a:prstGeom prst="rect">
            <a:avLst/>
          </a:prstGeom>
        </p:spPr>
      </p:pic>
      <p:pic>
        <p:nvPicPr>
          <p:cNvPr id="13" name="Image 11" descr="preencoded.png"/>
          <p:cNvPicPr>
            <a:picLocks noChangeAspect="1"/>
          </p:cNvPicPr>
          <p:nvPr/>
        </p:nvPicPr>
        <p:blipFill>
          <a:blip r:embed="rId13"/>
          <a:stretch>
            <a:fillRect/>
          </a:stretch>
        </p:blipFill>
        <p:spPr>
          <a:xfrm>
            <a:off x="433388" y="3893344"/>
            <a:ext cx="278606" cy="278606"/>
          </a:xfrm>
          <a:prstGeom prst="rect">
            <a:avLst/>
          </a:prstGeom>
        </p:spPr>
      </p:pic>
      <p:pic>
        <p:nvPicPr>
          <p:cNvPr id="14" name="Image 12" descr="preencoded.png"/>
          <p:cNvPicPr>
            <a:picLocks noChangeAspect="1"/>
          </p:cNvPicPr>
          <p:nvPr/>
        </p:nvPicPr>
        <p:blipFill>
          <a:blip r:embed="rId14"/>
          <a:stretch>
            <a:fillRect/>
          </a:stretch>
        </p:blipFill>
        <p:spPr>
          <a:xfrm>
            <a:off x="3456701" y="1540669"/>
            <a:ext cx="2992478" cy="2940844"/>
          </a:xfrm>
          <a:prstGeom prst="rect">
            <a:avLst/>
          </a:prstGeom>
        </p:spPr>
      </p:pic>
      <p:pic>
        <p:nvPicPr>
          <p:cNvPr id="15" name="Image 13" descr="preencoded.png"/>
          <p:cNvPicPr>
            <a:picLocks noChangeAspect="1"/>
          </p:cNvPicPr>
          <p:nvPr/>
        </p:nvPicPr>
        <p:blipFill>
          <a:blip r:embed="rId15"/>
          <a:stretch>
            <a:fillRect/>
          </a:stretch>
        </p:blipFill>
        <p:spPr>
          <a:xfrm>
            <a:off x="3456701" y="1540669"/>
            <a:ext cx="2992478" cy="433388"/>
          </a:xfrm>
          <a:prstGeom prst="rect">
            <a:avLst/>
          </a:prstGeom>
        </p:spPr>
      </p:pic>
      <p:pic>
        <p:nvPicPr>
          <p:cNvPr id="16" name="Image 14" descr="preencoded.png"/>
          <p:cNvPicPr>
            <a:picLocks noChangeAspect="1"/>
          </p:cNvPicPr>
          <p:nvPr/>
        </p:nvPicPr>
        <p:blipFill>
          <a:blip r:embed="rId16"/>
          <a:stretch>
            <a:fillRect/>
          </a:stretch>
        </p:blipFill>
        <p:spPr>
          <a:xfrm>
            <a:off x="3549569" y="1633538"/>
            <a:ext cx="185738" cy="247650"/>
          </a:xfrm>
          <a:prstGeom prst="rect">
            <a:avLst/>
          </a:prstGeom>
        </p:spPr>
      </p:pic>
      <p:pic>
        <p:nvPicPr>
          <p:cNvPr id="17" name="Image 15" descr="preencoded.png"/>
          <p:cNvPicPr>
            <a:picLocks noChangeAspect="1"/>
          </p:cNvPicPr>
          <p:nvPr/>
        </p:nvPicPr>
        <p:blipFill>
          <a:blip r:embed="rId17"/>
          <a:stretch>
            <a:fillRect/>
          </a:stretch>
        </p:blipFill>
        <p:spPr>
          <a:xfrm>
            <a:off x="3580526" y="2097881"/>
            <a:ext cx="278606" cy="278606"/>
          </a:xfrm>
          <a:prstGeom prst="rect">
            <a:avLst/>
          </a:prstGeom>
        </p:spPr>
      </p:pic>
      <p:pic>
        <p:nvPicPr>
          <p:cNvPr id="18" name="Image 16" descr="preencoded.png"/>
          <p:cNvPicPr>
            <a:picLocks noChangeAspect="1"/>
          </p:cNvPicPr>
          <p:nvPr/>
        </p:nvPicPr>
        <p:blipFill>
          <a:blip r:embed="rId18"/>
          <a:stretch>
            <a:fillRect/>
          </a:stretch>
        </p:blipFill>
        <p:spPr>
          <a:xfrm>
            <a:off x="3580526" y="2593181"/>
            <a:ext cx="278606" cy="278606"/>
          </a:xfrm>
          <a:prstGeom prst="rect">
            <a:avLst/>
          </a:prstGeom>
        </p:spPr>
      </p:pic>
      <p:pic>
        <p:nvPicPr>
          <p:cNvPr id="19" name="Image 17" descr="preencoded.png"/>
          <p:cNvPicPr>
            <a:picLocks noChangeAspect="1"/>
          </p:cNvPicPr>
          <p:nvPr/>
        </p:nvPicPr>
        <p:blipFill>
          <a:blip r:embed="rId19"/>
          <a:stretch>
            <a:fillRect/>
          </a:stretch>
        </p:blipFill>
        <p:spPr>
          <a:xfrm>
            <a:off x="3580526" y="3088481"/>
            <a:ext cx="278606" cy="278606"/>
          </a:xfrm>
          <a:prstGeom prst="rect">
            <a:avLst/>
          </a:prstGeom>
        </p:spPr>
      </p:pic>
      <p:pic>
        <p:nvPicPr>
          <p:cNvPr id="20" name="Image 18" descr="preencoded.png"/>
          <p:cNvPicPr>
            <a:picLocks noChangeAspect="1"/>
          </p:cNvPicPr>
          <p:nvPr/>
        </p:nvPicPr>
        <p:blipFill>
          <a:blip r:embed="rId17"/>
          <a:stretch>
            <a:fillRect/>
          </a:stretch>
        </p:blipFill>
        <p:spPr>
          <a:xfrm>
            <a:off x="3580526" y="3490913"/>
            <a:ext cx="278606" cy="278606"/>
          </a:xfrm>
          <a:prstGeom prst="rect">
            <a:avLst/>
          </a:prstGeom>
        </p:spPr>
      </p:pic>
      <p:pic>
        <p:nvPicPr>
          <p:cNvPr id="21" name="Image 19" descr="preencoded.png"/>
          <p:cNvPicPr>
            <a:picLocks noChangeAspect="1"/>
          </p:cNvPicPr>
          <p:nvPr/>
        </p:nvPicPr>
        <p:blipFill>
          <a:blip r:embed="rId17"/>
          <a:stretch>
            <a:fillRect/>
          </a:stretch>
        </p:blipFill>
        <p:spPr>
          <a:xfrm>
            <a:off x="3580526" y="3986213"/>
            <a:ext cx="278606" cy="278606"/>
          </a:xfrm>
          <a:prstGeom prst="rect">
            <a:avLst/>
          </a:prstGeom>
        </p:spPr>
      </p:pic>
      <p:pic>
        <p:nvPicPr>
          <p:cNvPr id="22" name="Image 20" descr="preencoded.png"/>
          <p:cNvPicPr>
            <a:picLocks noChangeAspect="1"/>
          </p:cNvPicPr>
          <p:nvPr/>
        </p:nvPicPr>
        <p:blipFill>
          <a:blip r:embed="rId20"/>
          <a:stretch>
            <a:fillRect/>
          </a:stretch>
        </p:blipFill>
        <p:spPr>
          <a:xfrm>
            <a:off x="6603960" y="1540669"/>
            <a:ext cx="2992357" cy="2940844"/>
          </a:xfrm>
          <a:prstGeom prst="rect">
            <a:avLst/>
          </a:prstGeom>
        </p:spPr>
      </p:pic>
      <p:pic>
        <p:nvPicPr>
          <p:cNvPr id="23" name="Image 21" descr="preencoded.png"/>
          <p:cNvPicPr>
            <a:picLocks noChangeAspect="1"/>
          </p:cNvPicPr>
          <p:nvPr/>
        </p:nvPicPr>
        <p:blipFill>
          <a:blip r:embed="rId8"/>
          <a:stretch>
            <a:fillRect/>
          </a:stretch>
        </p:blipFill>
        <p:spPr>
          <a:xfrm>
            <a:off x="6603960" y="1540669"/>
            <a:ext cx="2992357" cy="433388"/>
          </a:xfrm>
          <a:prstGeom prst="rect">
            <a:avLst/>
          </a:prstGeom>
        </p:spPr>
      </p:pic>
      <p:pic>
        <p:nvPicPr>
          <p:cNvPr id="24" name="Image 22" descr="preencoded.png"/>
          <p:cNvPicPr>
            <a:picLocks noChangeAspect="1"/>
          </p:cNvPicPr>
          <p:nvPr/>
        </p:nvPicPr>
        <p:blipFill>
          <a:blip r:embed="rId21"/>
          <a:stretch>
            <a:fillRect/>
          </a:stretch>
        </p:blipFill>
        <p:spPr>
          <a:xfrm>
            <a:off x="6696828" y="1633538"/>
            <a:ext cx="185738" cy="247650"/>
          </a:xfrm>
          <a:prstGeom prst="rect">
            <a:avLst/>
          </a:prstGeom>
        </p:spPr>
      </p:pic>
      <p:pic>
        <p:nvPicPr>
          <p:cNvPr id="25" name="Image 23" descr="preencoded.png"/>
          <p:cNvPicPr>
            <a:picLocks noChangeAspect="1"/>
          </p:cNvPicPr>
          <p:nvPr/>
        </p:nvPicPr>
        <p:blipFill>
          <a:blip r:embed="rId22"/>
          <a:stretch>
            <a:fillRect/>
          </a:stretch>
        </p:blipFill>
        <p:spPr>
          <a:xfrm>
            <a:off x="6727785" y="2097881"/>
            <a:ext cx="278606" cy="278606"/>
          </a:xfrm>
          <a:prstGeom prst="rect">
            <a:avLst/>
          </a:prstGeom>
        </p:spPr>
      </p:pic>
      <p:pic>
        <p:nvPicPr>
          <p:cNvPr id="26" name="Image 24" descr="preencoded.png"/>
          <p:cNvPicPr>
            <a:picLocks noChangeAspect="1"/>
          </p:cNvPicPr>
          <p:nvPr/>
        </p:nvPicPr>
        <p:blipFill>
          <a:blip r:embed="rId23"/>
          <a:stretch>
            <a:fillRect/>
          </a:stretch>
        </p:blipFill>
        <p:spPr>
          <a:xfrm>
            <a:off x="6727785" y="2500313"/>
            <a:ext cx="278606" cy="278606"/>
          </a:xfrm>
          <a:prstGeom prst="rect">
            <a:avLst/>
          </a:prstGeom>
        </p:spPr>
      </p:pic>
      <p:pic>
        <p:nvPicPr>
          <p:cNvPr id="27" name="Image 25" descr="preencoded.png"/>
          <p:cNvPicPr>
            <a:picLocks noChangeAspect="1"/>
          </p:cNvPicPr>
          <p:nvPr/>
        </p:nvPicPr>
        <p:blipFill>
          <a:blip r:embed="rId24"/>
          <a:stretch>
            <a:fillRect/>
          </a:stretch>
        </p:blipFill>
        <p:spPr>
          <a:xfrm>
            <a:off x="6727785" y="2995613"/>
            <a:ext cx="278606" cy="278606"/>
          </a:xfrm>
          <a:prstGeom prst="rect">
            <a:avLst/>
          </a:prstGeom>
        </p:spPr>
      </p:pic>
      <p:pic>
        <p:nvPicPr>
          <p:cNvPr id="28" name="Image 26" descr="preencoded.png"/>
          <p:cNvPicPr>
            <a:picLocks noChangeAspect="1"/>
          </p:cNvPicPr>
          <p:nvPr/>
        </p:nvPicPr>
        <p:blipFill>
          <a:blip r:embed="rId22"/>
          <a:stretch>
            <a:fillRect/>
          </a:stretch>
        </p:blipFill>
        <p:spPr>
          <a:xfrm>
            <a:off x="6727785" y="3490913"/>
            <a:ext cx="278606" cy="278606"/>
          </a:xfrm>
          <a:prstGeom prst="rect">
            <a:avLst/>
          </a:prstGeom>
        </p:spPr>
      </p:pic>
      <p:pic>
        <p:nvPicPr>
          <p:cNvPr id="29" name="Image 27" descr="preencoded.png"/>
          <p:cNvPicPr>
            <a:picLocks noChangeAspect="1"/>
          </p:cNvPicPr>
          <p:nvPr/>
        </p:nvPicPr>
        <p:blipFill>
          <a:blip r:embed="rId22"/>
          <a:stretch>
            <a:fillRect/>
          </a:stretch>
        </p:blipFill>
        <p:spPr>
          <a:xfrm>
            <a:off x="6727785" y="3986213"/>
            <a:ext cx="278606" cy="278606"/>
          </a:xfrm>
          <a:prstGeom prst="rect">
            <a:avLst/>
          </a:prstGeom>
        </p:spPr>
      </p:pic>
      <p:pic>
        <p:nvPicPr>
          <p:cNvPr id="30" name="Image 28" descr="preencoded.png"/>
          <p:cNvPicPr>
            <a:picLocks noChangeAspect="1"/>
          </p:cNvPicPr>
          <p:nvPr/>
        </p:nvPicPr>
        <p:blipFill>
          <a:blip r:embed="rId25"/>
          <a:stretch>
            <a:fillRect/>
          </a:stretch>
        </p:blipFill>
        <p:spPr>
          <a:xfrm>
            <a:off x="309563" y="4667250"/>
            <a:ext cx="9286875" cy="619125"/>
          </a:xfrm>
          <a:prstGeom prst="rect">
            <a:avLst/>
          </a:prstGeom>
        </p:spPr>
      </p:pic>
      <p:pic>
        <p:nvPicPr>
          <p:cNvPr id="31" name="Image 29" descr="preencoded.png"/>
          <p:cNvPicPr>
            <a:picLocks noChangeAspect="1"/>
          </p:cNvPicPr>
          <p:nvPr/>
        </p:nvPicPr>
        <p:blipFill>
          <a:blip r:embed="rId26"/>
          <a:stretch>
            <a:fillRect/>
          </a:stretch>
        </p:blipFill>
        <p:spPr>
          <a:xfrm>
            <a:off x="433388" y="4806553"/>
            <a:ext cx="239911" cy="340519"/>
          </a:xfrm>
          <a:prstGeom prst="rect">
            <a:avLst/>
          </a:prstGeom>
        </p:spPr>
      </p:pic>
      <p:pic>
        <p:nvPicPr>
          <p:cNvPr id="32" name="Image 30" descr="preencoded.png"/>
          <p:cNvPicPr>
            <a:picLocks noChangeAspect="1"/>
          </p:cNvPicPr>
          <p:nvPr/>
        </p:nvPicPr>
        <p:blipFill>
          <a:blip r:embed="rId27"/>
          <a:stretch>
            <a:fillRect/>
          </a:stretch>
        </p:blipFill>
        <p:spPr>
          <a:xfrm>
            <a:off x="495300" y="4868466"/>
            <a:ext cx="116086" cy="216694"/>
          </a:xfrm>
          <a:prstGeom prst="rect">
            <a:avLst/>
          </a:prstGeom>
        </p:spPr>
      </p:pic>
      <p:sp>
        <p:nvSpPr>
          <p:cNvPr id="33"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데이터셋 검색과 다운로드 실습</a:t>
            </a:r>
            <a:endParaRPr lang="en-US" sz="2194" dirty="0"/>
          </a:p>
        </p:txBody>
      </p:sp>
      <p:sp>
        <p:nvSpPr>
          <p:cNvPr id="34" name="Text 1"/>
          <p:cNvSpPr/>
          <p:nvPr/>
        </p:nvSpPr>
        <p:spPr>
          <a:xfrm>
            <a:off x="657820" y="1649016"/>
            <a:ext cx="72539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AI HUB</a:t>
            </a:r>
            <a:endParaRPr lang="en-US" sz="1219" dirty="0"/>
          </a:p>
        </p:txBody>
      </p:sp>
      <p:sp>
        <p:nvSpPr>
          <p:cNvPr id="35" name="Text 2"/>
          <p:cNvSpPr/>
          <p:nvPr/>
        </p:nvSpPr>
        <p:spPr>
          <a:xfrm>
            <a:off x="529521" y="2144315"/>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1</a:t>
            </a:r>
            <a:endParaRPr lang="en-US" sz="975" dirty="0"/>
          </a:p>
        </p:txBody>
      </p:sp>
      <p:sp>
        <p:nvSpPr>
          <p:cNvPr id="36" name="Text 3"/>
          <p:cNvSpPr/>
          <p:nvPr/>
        </p:nvSpPr>
        <p:spPr>
          <a:xfrm>
            <a:off x="804863" y="2097881"/>
            <a:ext cx="231925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웹사이트 접속 및 회원 가입/로그인</a:t>
            </a:r>
            <a:endParaRPr lang="en-US" sz="975" dirty="0"/>
          </a:p>
        </p:txBody>
      </p:sp>
      <p:sp>
        <p:nvSpPr>
          <p:cNvPr id="37" name="Text 4"/>
          <p:cNvSpPr/>
          <p:nvPr/>
        </p:nvSpPr>
        <p:spPr>
          <a:xfrm>
            <a:off x="529521" y="25467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2</a:t>
            </a:r>
            <a:endParaRPr lang="en-US" sz="975" dirty="0"/>
          </a:p>
        </p:txBody>
      </p:sp>
      <p:sp>
        <p:nvSpPr>
          <p:cNvPr id="38" name="Text 5"/>
          <p:cNvSpPr/>
          <p:nvPr/>
        </p:nvSpPr>
        <p:spPr>
          <a:xfrm>
            <a:off x="804863" y="25003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검색창에 '기상', '교통사고', '시설물' 등 키워드 입력</a:t>
            </a:r>
            <a:endParaRPr lang="en-US" sz="975" dirty="0"/>
          </a:p>
        </p:txBody>
      </p:sp>
      <p:sp>
        <p:nvSpPr>
          <p:cNvPr id="39" name="Text 6"/>
          <p:cNvSpPr/>
          <p:nvPr/>
        </p:nvSpPr>
        <p:spPr>
          <a:xfrm>
            <a:off x="529521" y="30420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3</a:t>
            </a:r>
            <a:endParaRPr lang="en-US" sz="975" dirty="0"/>
          </a:p>
        </p:txBody>
      </p:sp>
      <p:sp>
        <p:nvSpPr>
          <p:cNvPr id="40" name="Text 7"/>
          <p:cNvSpPr/>
          <p:nvPr/>
        </p:nvSpPr>
        <p:spPr>
          <a:xfrm>
            <a:off x="804863" y="29956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데이터셋 상세 페이지에서 샘플 데이터와 설명 확인</a:t>
            </a:r>
            <a:endParaRPr lang="en-US" sz="975" dirty="0"/>
          </a:p>
        </p:txBody>
      </p:sp>
      <p:sp>
        <p:nvSpPr>
          <p:cNvPr id="41" name="Text 8"/>
          <p:cNvSpPr/>
          <p:nvPr/>
        </p:nvSpPr>
        <p:spPr>
          <a:xfrm>
            <a:off x="529521" y="35373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4</a:t>
            </a:r>
            <a:endParaRPr lang="en-US" sz="975" dirty="0"/>
          </a:p>
        </p:txBody>
      </p:sp>
      <p:sp>
        <p:nvSpPr>
          <p:cNvPr id="42" name="Text 9"/>
          <p:cNvSpPr/>
          <p:nvPr/>
        </p:nvSpPr>
        <p:spPr>
          <a:xfrm>
            <a:off x="804863" y="3490912"/>
            <a:ext cx="199638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라이선스(연구용/상업용) 확인</a:t>
            </a:r>
            <a:endParaRPr lang="en-US" sz="975" dirty="0"/>
          </a:p>
        </p:txBody>
      </p:sp>
      <p:sp>
        <p:nvSpPr>
          <p:cNvPr id="43" name="Text 10"/>
          <p:cNvSpPr/>
          <p:nvPr/>
        </p:nvSpPr>
        <p:spPr>
          <a:xfrm>
            <a:off x="529521" y="3939778"/>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5</a:t>
            </a:r>
            <a:endParaRPr lang="en-US" sz="975" dirty="0"/>
          </a:p>
        </p:txBody>
      </p:sp>
      <p:sp>
        <p:nvSpPr>
          <p:cNvPr id="44" name="Text 11"/>
          <p:cNvSpPr/>
          <p:nvPr/>
        </p:nvSpPr>
        <p:spPr>
          <a:xfrm>
            <a:off x="804863" y="3893344"/>
            <a:ext cx="251224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사용 신청 승인 후 압축 파일 다운로드</a:t>
            </a:r>
            <a:endParaRPr lang="en-US" sz="975" dirty="0"/>
          </a:p>
        </p:txBody>
      </p:sp>
      <p:sp>
        <p:nvSpPr>
          <p:cNvPr id="45" name="Text 12"/>
          <p:cNvSpPr/>
          <p:nvPr/>
        </p:nvSpPr>
        <p:spPr>
          <a:xfrm>
            <a:off x="3828176" y="1649016"/>
            <a:ext cx="1364881"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공공데이터 포털</a:t>
            </a:r>
            <a:endParaRPr lang="en-US" sz="1219" dirty="0"/>
          </a:p>
        </p:txBody>
      </p:sp>
      <p:sp>
        <p:nvSpPr>
          <p:cNvPr id="46" name="Text 13"/>
          <p:cNvSpPr/>
          <p:nvPr/>
        </p:nvSpPr>
        <p:spPr>
          <a:xfrm>
            <a:off x="3676660" y="2144315"/>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1</a:t>
            </a:r>
            <a:endParaRPr lang="en-US" sz="975" dirty="0"/>
          </a:p>
        </p:txBody>
      </p:sp>
      <p:sp>
        <p:nvSpPr>
          <p:cNvPr id="47" name="Text 14"/>
          <p:cNvSpPr/>
          <p:nvPr/>
        </p:nvSpPr>
        <p:spPr>
          <a:xfrm>
            <a:off x="3952001" y="2097881"/>
            <a:ext cx="2373353"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포털에서 '기상', '안전', '재난' 등 키워드로 검색</a:t>
            </a:r>
            <a:endParaRPr lang="en-US" sz="975" dirty="0"/>
          </a:p>
        </p:txBody>
      </p:sp>
      <p:sp>
        <p:nvSpPr>
          <p:cNvPr id="48" name="Text 15"/>
          <p:cNvSpPr/>
          <p:nvPr/>
        </p:nvSpPr>
        <p:spPr>
          <a:xfrm>
            <a:off x="3676660" y="2639615"/>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2</a:t>
            </a:r>
            <a:endParaRPr lang="en-US" sz="975" dirty="0"/>
          </a:p>
        </p:txBody>
      </p:sp>
      <p:sp>
        <p:nvSpPr>
          <p:cNvPr id="49" name="Text 16"/>
          <p:cNvSpPr/>
          <p:nvPr/>
        </p:nvSpPr>
        <p:spPr>
          <a:xfrm>
            <a:off x="3952001" y="2593181"/>
            <a:ext cx="2373353"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API 제공 데이터의 경우 개발자 인증키 발급받기</a:t>
            </a:r>
            <a:endParaRPr lang="en-US" sz="975" dirty="0"/>
          </a:p>
        </p:txBody>
      </p:sp>
      <p:sp>
        <p:nvSpPr>
          <p:cNvPr id="50" name="Text 17"/>
          <p:cNvSpPr/>
          <p:nvPr/>
        </p:nvSpPr>
        <p:spPr>
          <a:xfrm>
            <a:off x="3676660" y="3134915"/>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3</a:t>
            </a:r>
            <a:endParaRPr lang="en-US" sz="975" dirty="0"/>
          </a:p>
        </p:txBody>
      </p:sp>
      <p:sp>
        <p:nvSpPr>
          <p:cNvPr id="51" name="Text 18"/>
          <p:cNvSpPr/>
          <p:nvPr/>
        </p:nvSpPr>
        <p:spPr>
          <a:xfrm>
            <a:off x="3952001" y="3088481"/>
            <a:ext cx="263660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REST API 사용하여 실시간 데이터 조회</a:t>
            </a:r>
            <a:endParaRPr lang="en-US" sz="975" dirty="0"/>
          </a:p>
        </p:txBody>
      </p:sp>
      <p:sp>
        <p:nvSpPr>
          <p:cNvPr id="52" name="Text 19"/>
          <p:cNvSpPr/>
          <p:nvPr/>
        </p:nvSpPr>
        <p:spPr>
          <a:xfrm>
            <a:off x="3676660" y="3537347"/>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4</a:t>
            </a:r>
            <a:endParaRPr lang="en-US" sz="975" dirty="0"/>
          </a:p>
        </p:txBody>
      </p:sp>
      <p:sp>
        <p:nvSpPr>
          <p:cNvPr id="53" name="Text 20"/>
          <p:cNvSpPr/>
          <p:nvPr/>
        </p:nvSpPr>
        <p:spPr>
          <a:xfrm>
            <a:off x="3952001" y="3490913"/>
            <a:ext cx="2373353"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CSV/Excel 파일로 제공되는 데이터 다운로드</a:t>
            </a:r>
            <a:endParaRPr lang="en-US" sz="975" dirty="0"/>
          </a:p>
        </p:txBody>
      </p:sp>
      <p:sp>
        <p:nvSpPr>
          <p:cNvPr id="54" name="Text 21"/>
          <p:cNvSpPr/>
          <p:nvPr/>
        </p:nvSpPr>
        <p:spPr>
          <a:xfrm>
            <a:off x="3676660" y="4032647"/>
            <a:ext cx="103461"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5</a:t>
            </a:r>
            <a:endParaRPr lang="en-US" sz="975" dirty="0"/>
          </a:p>
        </p:txBody>
      </p:sp>
      <p:sp>
        <p:nvSpPr>
          <p:cNvPr id="55" name="Text 22"/>
          <p:cNvSpPr/>
          <p:nvPr/>
        </p:nvSpPr>
        <p:spPr>
          <a:xfrm>
            <a:off x="3952001" y="3986212"/>
            <a:ext cx="246755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pandas로 CSV/Excel 파일 불러오기</a:t>
            </a:r>
            <a:endParaRPr lang="en-US" sz="975" dirty="0"/>
          </a:p>
        </p:txBody>
      </p:sp>
      <p:sp>
        <p:nvSpPr>
          <p:cNvPr id="56" name="Text 23"/>
          <p:cNvSpPr/>
          <p:nvPr/>
        </p:nvSpPr>
        <p:spPr>
          <a:xfrm>
            <a:off x="6975434" y="1649016"/>
            <a:ext cx="72481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Kaggle</a:t>
            </a:r>
            <a:endParaRPr lang="en-US" sz="1219" dirty="0"/>
          </a:p>
        </p:txBody>
      </p:sp>
      <p:sp>
        <p:nvSpPr>
          <p:cNvPr id="57" name="Text 24"/>
          <p:cNvSpPr/>
          <p:nvPr/>
        </p:nvSpPr>
        <p:spPr>
          <a:xfrm>
            <a:off x="6823919" y="2144315"/>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1</a:t>
            </a:r>
            <a:endParaRPr lang="en-US" sz="975" dirty="0"/>
          </a:p>
        </p:txBody>
      </p:sp>
      <p:sp>
        <p:nvSpPr>
          <p:cNvPr id="58" name="Text 25"/>
          <p:cNvSpPr/>
          <p:nvPr/>
        </p:nvSpPr>
        <p:spPr>
          <a:xfrm>
            <a:off x="7099260" y="2097881"/>
            <a:ext cx="1884946"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Kaggle 계정 생성 및 로그인</a:t>
            </a:r>
            <a:endParaRPr lang="en-US" sz="975" dirty="0"/>
          </a:p>
        </p:txBody>
      </p:sp>
      <p:sp>
        <p:nvSpPr>
          <p:cNvPr id="59" name="Text 26"/>
          <p:cNvSpPr/>
          <p:nvPr/>
        </p:nvSpPr>
        <p:spPr>
          <a:xfrm>
            <a:off x="6823919" y="25467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2</a:t>
            </a:r>
            <a:endParaRPr lang="en-US" sz="975" dirty="0"/>
          </a:p>
        </p:txBody>
      </p:sp>
      <p:sp>
        <p:nvSpPr>
          <p:cNvPr id="60" name="Text 27"/>
          <p:cNvSpPr/>
          <p:nvPr/>
        </p:nvSpPr>
        <p:spPr>
          <a:xfrm>
            <a:off x="7099260" y="25003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Datasets 페이지에서 관심 있는 데이터셋 검색</a:t>
            </a:r>
            <a:endParaRPr lang="en-US" sz="975" dirty="0"/>
          </a:p>
        </p:txBody>
      </p:sp>
      <p:sp>
        <p:nvSpPr>
          <p:cNvPr id="61" name="Text 28"/>
          <p:cNvSpPr/>
          <p:nvPr/>
        </p:nvSpPr>
        <p:spPr>
          <a:xfrm>
            <a:off x="6823919" y="30420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3</a:t>
            </a:r>
            <a:endParaRPr lang="en-US" sz="975" dirty="0"/>
          </a:p>
        </p:txBody>
      </p:sp>
      <p:sp>
        <p:nvSpPr>
          <p:cNvPr id="62" name="Text 29"/>
          <p:cNvSpPr/>
          <p:nvPr/>
        </p:nvSpPr>
        <p:spPr>
          <a:xfrm>
            <a:off x="7099260" y="29956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데이터셋 페이지에서 Download 버튼 클릭</a:t>
            </a:r>
            <a:endParaRPr lang="en-US" sz="975" dirty="0"/>
          </a:p>
        </p:txBody>
      </p:sp>
      <p:sp>
        <p:nvSpPr>
          <p:cNvPr id="63" name="Text 30"/>
          <p:cNvSpPr/>
          <p:nvPr/>
        </p:nvSpPr>
        <p:spPr>
          <a:xfrm>
            <a:off x="6823919" y="35373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4</a:t>
            </a:r>
            <a:endParaRPr lang="en-US" sz="975" dirty="0"/>
          </a:p>
        </p:txBody>
      </p:sp>
      <p:sp>
        <p:nvSpPr>
          <p:cNvPr id="64" name="Text 31"/>
          <p:cNvSpPr/>
          <p:nvPr/>
        </p:nvSpPr>
        <p:spPr>
          <a:xfrm>
            <a:off x="7099260" y="34909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Kaggle CLI 설치 (터미널에서 다운로드 가능)</a:t>
            </a:r>
            <a:endParaRPr lang="en-US" sz="975" dirty="0"/>
          </a:p>
        </p:txBody>
      </p:sp>
      <p:sp>
        <p:nvSpPr>
          <p:cNvPr id="65" name="Text 32"/>
          <p:cNvSpPr/>
          <p:nvPr/>
        </p:nvSpPr>
        <p:spPr>
          <a:xfrm>
            <a:off x="6823919" y="4032647"/>
            <a:ext cx="103461"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5</a:t>
            </a:r>
            <a:endParaRPr lang="en-US" sz="975" dirty="0"/>
          </a:p>
        </p:txBody>
      </p:sp>
      <p:sp>
        <p:nvSpPr>
          <p:cNvPr id="66" name="Text 33"/>
          <p:cNvSpPr/>
          <p:nvPr/>
        </p:nvSpPr>
        <p:spPr>
          <a:xfrm>
            <a:off x="7099260" y="3986213"/>
            <a:ext cx="237323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API 토큰 설정 및 명령줄에서 데이터 다운로드</a:t>
            </a:r>
            <a:endParaRPr lang="en-US" sz="975" dirty="0"/>
          </a:p>
        </p:txBody>
      </p:sp>
      <p:sp>
        <p:nvSpPr>
          <p:cNvPr id="67" name="Text 34"/>
          <p:cNvSpPr/>
          <p:nvPr/>
        </p:nvSpPr>
        <p:spPr>
          <a:xfrm>
            <a:off x="766167" y="4791075"/>
            <a:ext cx="804777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실습 팁</a:t>
            </a:r>
            <a:endParaRPr lang="en-US" sz="975" dirty="0"/>
          </a:p>
        </p:txBody>
      </p:sp>
      <p:sp>
        <p:nvSpPr>
          <p:cNvPr id="68" name="Text 35"/>
          <p:cNvSpPr/>
          <p:nvPr/>
        </p:nvSpPr>
        <p:spPr>
          <a:xfrm>
            <a:off x="766167" y="4976812"/>
            <a:ext cx="9657334"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데이터셋을 탐색할 때 메타데이터와 설명을 꼼꼼히 확인하세요. 데이터의 수집 방법, 갱신 주기, 품질 등이 모델 성능에 직접적인 영향을 미칩니다.</a:t>
            </a:r>
            <a:endParaRPr lang="en-US" sz="975"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51629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564981"/>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3761184" cy="2228850"/>
          </a:xfrm>
          <a:prstGeom prst="rect">
            <a:avLst/>
          </a:prstGeom>
        </p:spPr>
      </p:pic>
      <p:pic>
        <p:nvPicPr>
          <p:cNvPr id="7" name="Image 5" descr="preencoded.png"/>
          <p:cNvPicPr>
            <a:picLocks noChangeAspect="1"/>
          </p:cNvPicPr>
          <p:nvPr/>
        </p:nvPicPr>
        <p:blipFill>
          <a:blip r:embed="rId8"/>
          <a:stretch>
            <a:fillRect/>
          </a:stretch>
        </p:blipFill>
        <p:spPr>
          <a:xfrm>
            <a:off x="495300" y="1819275"/>
            <a:ext cx="185738" cy="185738"/>
          </a:xfrm>
          <a:prstGeom prst="rect">
            <a:avLst/>
          </a:prstGeom>
        </p:spPr>
      </p:pic>
      <p:pic>
        <p:nvPicPr>
          <p:cNvPr id="8" name="Image 6" descr="preencoded.png"/>
          <p:cNvPicPr>
            <a:picLocks noChangeAspect="1"/>
          </p:cNvPicPr>
          <p:nvPr/>
        </p:nvPicPr>
        <p:blipFill>
          <a:blip r:embed="rId9"/>
          <a:stretch>
            <a:fillRect/>
          </a:stretch>
        </p:blipFill>
        <p:spPr>
          <a:xfrm>
            <a:off x="495300" y="2655094"/>
            <a:ext cx="3389709" cy="990600"/>
          </a:xfrm>
          <a:prstGeom prst="rect">
            <a:avLst/>
          </a:prstGeom>
        </p:spPr>
      </p:pic>
      <p:pic>
        <p:nvPicPr>
          <p:cNvPr id="9" name="Image 7" descr="preencoded.png"/>
          <p:cNvPicPr>
            <a:picLocks noChangeAspect="1"/>
          </p:cNvPicPr>
          <p:nvPr/>
        </p:nvPicPr>
        <p:blipFill>
          <a:blip r:embed="rId10"/>
          <a:stretch>
            <a:fillRect/>
          </a:stretch>
        </p:blipFill>
        <p:spPr>
          <a:xfrm>
            <a:off x="309563" y="4017169"/>
            <a:ext cx="3761184" cy="1764506"/>
          </a:xfrm>
          <a:prstGeom prst="rect">
            <a:avLst/>
          </a:prstGeom>
        </p:spPr>
      </p:pic>
      <p:pic>
        <p:nvPicPr>
          <p:cNvPr id="10" name="Image 8" descr="preencoded.png"/>
          <p:cNvPicPr>
            <a:picLocks noChangeAspect="1"/>
          </p:cNvPicPr>
          <p:nvPr/>
        </p:nvPicPr>
        <p:blipFill>
          <a:blip r:embed="rId11"/>
          <a:stretch>
            <a:fillRect/>
          </a:stretch>
        </p:blipFill>
        <p:spPr>
          <a:xfrm>
            <a:off x="495300" y="4233862"/>
            <a:ext cx="185738" cy="185738"/>
          </a:xfrm>
          <a:prstGeom prst="rect">
            <a:avLst/>
          </a:prstGeom>
        </p:spPr>
      </p:pic>
      <p:pic>
        <p:nvPicPr>
          <p:cNvPr id="11" name="Image 9" descr="preencoded.png"/>
          <p:cNvPicPr>
            <a:picLocks noChangeAspect="1"/>
          </p:cNvPicPr>
          <p:nvPr/>
        </p:nvPicPr>
        <p:blipFill>
          <a:blip r:embed="rId12"/>
          <a:stretch>
            <a:fillRect/>
          </a:stretch>
        </p:blipFill>
        <p:spPr>
          <a:xfrm>
            <a:off x="495300" y="4605337"/>
            <a:ext cx="216694" cy="309563"/>
          </a:xfrm>
          <a:prstGeom prst="rect">
            <a:avLst/>
          </a:prstGeom>
        </p:spPr>
      </p:pic>
      <p:pic>
        <p:nvPicPr>
          <p:cNvPr id="12" name="Image 10" descr="preencoded.png"/>
          <p:cNvPicPr>
            <a:picLocks noChangeAspect="1"/>
          </p:cNvPicPr>
          <p:nvPr/>
        </p:nvPicPr>
        <p:blipFill>
          <a:blip r:embed="rId13"/>
          <a:stretch>
            <a:fillRect/>
          </a:stretch>
        </p:blipFill>
        <p:spPr>
          <a:xfrm>
            <a:off x="557212" y="4690467"/>
            <a:ext cx="92869" cy="123825"/>
          </a:xfrm>
          <a:prstGeom prst="rect">
            <a:avLst/>
          </a:prstGeom>
        </p:spPr>
      </p:pic>
      <p:pic>
        <p:nvPicPr>
          <p:cNvPr id="13" name="Image 11" descr="preencoded.png"/>
          <p:cNvPicPr>
            <a:picLocks noChangeAspect="1"/>
          </p:cNvPicPr>
          <p:nvPr/>
        </p:nvPicPr>
        <p:blipFill>
          <a:blip r:embed="rId14"/>
          <a:stretch>
            <a:fillRect/>
          </a:stretch>
        </p:blipFill>
        <p:spPr>
          <a:xfrm>
            <a:off x="495300" y="5069681"/>
            <a:ext cx="216694" cy="309563"/>
          </a:xfrm>
          <a:prstGeom prst="rect">
            <a:avLst/>
          </a:prstGeom>
        </p:spPr>
      </p:pic>
      <p:pic>
        <p:nvPicPr>
          <p:cNvPr id="14" name="Image 12" descr="preencoded.png"/>
          <p:cNvPicPr>
            <a:picLocks noChangeAspect="1"/>
          </p:cNvPicPr>
          <p:nvPr/>
        </p:nvPicPr>
        <p:blipFill>
          <a:blip r:embed="rId15"/>
          <a:stretch>
            <a:fillRect/>
          </a:stretch>
        </p:blipFill>
        <p:spPr>
          <a:xfrm>
            <a:off x="557212" y="5154811"/>
            <a:ext cx="92869" cy="123825"/>
          </a:xfrm>
          <a:prstGeom prst="rect">
            <a:avLst/>
          </a:prstGeom>
        </p:spPr>
      </p:pic>
      <p:pic>
        <p:nvPicPr>
          <p:cNvPr id="15" name="Image 13" descr="preencoded.png"/>
          <p:cNvPicPr>
            <a:picLocks noChangeAspect="1"/>
          </p:cNvPicPr>
          <p:nvPr/>
        </p:nvPicPr>
        <p:blipFill>
          <a:blip r:embed="rId16"/>
          <a:stretch>
            <a:fillRect/>
          </a:stretch>
        </p:blipFill>
        <p:spPr>
          <a:xfrm>
            <a:off x="4256484" y="1602581"/>
            <a:ext cx="5339953" cy="5200650"/>
          </a:xfrm>
          <a:prstGeom prst="rect">
            <a:avLst/>
          </a:prstGeom>
        </p:spPr>
      </p:pic>
      <p:pic>
        <p:nvPicPr>
          <p:cNvPr id="16" name="Image 14" descr="preencoded.png"/>
          <p:cNvPicPr>
            <a:picLocks noChangeAspect="1"/>
          </p:cNvPicPr>
          <p:nvPr/>
        </p:nvPicPr>
        <p:blipFill>
          <a:blip r:embed="rId17"/>
          <a:stretch>
            <a:fillRect/>
          </a:stretch>
        </p:blipFill>
        <p:spPr>
          <a:xfrm>
            <a:off x="4442222" y="1819275"/>
            <a:ext cx="185738" cy="185738"/>
          </a:xfrm>
          <a:prstGeom prst="rect">
            <a:avLst/>
          </a:prstGeom>
        </p:spPr>
      </p:pic>
      <p:pic>
        <p:nvPicPr>
          <p:cNvPr id="17" name="Image 15" descr="preencoded.png"/>
          <p:cNvPicPr>
            <a:picLocks noChangeAspect="1"/>
          </p:cNvPicPr>
          <p:nvPr/>
        </p:nvPicPr>
        <p:blipFill>
          <a:blip r:embed="rId18"/>
          <a:stretch>
            <a:fillRect/>
          </a:stretch>
        </p:blipFill>
        <p:spPr>
          <a:xfrm>
            <a:off x="4442222" y="2314575"/>
            <a:ext cx="1132684" cy="1083469"/>
          </a:xfrm>
          <a:prstGeom prst="rect">
            <a:avLst/>
          </a:prstGeom>
        </p:spPr>
      </p:pic>
      <p:pic>
        <p:nvPicPr>
          <p:cNvPr id="18" name="Image 16" descr="preencoded.png"/>
          <p:cNvPicPr>
            <a:picLocks noChangeAspect="1"/>
          </p:cNvPicPr>
          <p:nvPr/>
        </p:nvPicPr>
        <p:blipFill>
          <a:blip r:embed="rId19"/>
          <a:stretch>
            <a:fillRect/>
          </a:stretch>
        </p:blipFill>
        <p:spPr>
          <a:xfrm>
            <a:off x="4907896" y="2438400"/>
            <a:ext cx="201216" cy="278606"/>
          </a:xfrm>
          <a:prstGeom prst="rect">
            <a:avLst/>
          </a:prstGeom>
        </p:spPr>
      </p:pic>
      <p:pic>
        <p:nvPicPr>
          <p:cNvPr id="19" name="Image 17" descr="preencoded.png"/>
          <p:cNvPicPr>
            <a:picLocks noChangeAspect="1"/>
          </p:cNvPicPr>
          <p:nvPr/>
        </p:nvPicPr>
        <p:blipFill>
          <a:blip r:embed="rId20"/>
          <a:stretch>
            <a:fillRect/>
          </a:stretch>
        </p:blipFill>
        <p:spPr>
          <a:xfrm>
            <a:off x="5690992" y="2848570"/>
            <a:ext cx="553101" cy="15478"/>
          </a:xfrm>
          <a:prstGeom prst="rect">
            <a:avLst/>
          </a:prstGeom>
        </p:spPr>
      </p:pic>
      <p:pic>
        <p:nvPicPr>
          <p:cNvPr id="20" name="Image 18" descr="preencoded.png"/>
          <p:cNvPicPr>
            <a:picLocks noChangeAspect="1"/>
          </p:cNvPicPr>
          <p:nvPr/>
        </p:nvPicPr>
        <p:blipFill>
          <a:blip r:embed="rId21"/>
          <a:stretch>
            <a:fillRect/>
          </a:stretch>
        </p:blipFill>
        <p:spPr>
          <a:xfrm>
            <a:off x="6360180" y="2314575"/>
            <a:ext cx="1132684" cy="1083469"/>
          </a:xfrm>
          <a:prstGeom prst="rect">
            <a:avLst/>
          </a:prstGeom>
        </p:spPr>
      </p:pic>
      <p:pic>
        <p:nvPicPr>
          <p:cNvPr id="21" name="Image 19" descr="preencoded.png"/>
          <p:cNvPicPr>
            <a:picLocks noChangeAspect="1"/>
          </p:cNvPicPr>
          <p:nvPr/>
        </p:nvPicPr>
        <p:blipFill>
          <a:blip r:embed="rId22"/>
          <a:stretch>
            <a:fillRect/>
          </a:stretch>
        </p:blipFill>
        <p:spPr>
          <a:xfrm>
            <a:off x="6810375" y="2438400"/>
            <a:ext cx="232172" cy="278606"/>
          </a:xfrm>
          <a:prstGeom prst="rect">
            <a:avLst/>
          </a:prstGeom>
        </p:spPr>
      </p:pic>
      <p:pic>
        <p:nvPicPr>
          <p:cNvPr id="22" name="Image 20" descr="preencoded.png"/>
          <p:cNvPicPr>
            <a:picLocks noChangeAspect="1"/>
          </p:cNvPicPr>
          <p:nvPr/>
        </p:nvPicPr>
        <p:blipFill>
          <a:blip r:embed="rId20"/>
          <a:stretch>
            <a:fillRect/>
          </a:stretch>
        </p:blipFill>
        <p:spPr>
          <a:xfrm>
            <a:off x="7608950" y="2848570"/>
            <a:ext cx="553101" cy="15478"/>
          </a:xfrm>
          <a:prstGeom prst="rect">
            <a:avLst/>
          </a:prstGeom>
        </p:spPr>
      </p:pic>
      <p:pic>
        <p:nvPicPr>
          <p:cNvPr id="23" name="Image 21" descr="preencoded.png"/>
          <p:cNvPicPr>
            <a:picLocks noChangeAspect="1"/>
          </p:cNvPicPr>
          <p:nvPr/>
        </p:nvPicPr>
        <p:blipFill>
          <a:blip r:embed="rId23"/>
          <a:stretch>
            <a:fillRect/>
          </a:stretch>
        </p:blipFill>
        <p:spPr>
          <a:xfrm>
            <a:off x="8278137" y="2221706"/>
            <a:ext cx="1132684" cy="1269206"/>
          </a:xfrm>
          <a:prstGeom prst="rect">
            <a:avLst/>
          </a:prstGeom>
        </p:spPr>
      </p:pic>
      <p:pic>
        <p:nvPicPr>
          <p:cNvPr id="24" name="Image 22" descr="preencoded.png"/>
          <p:cNvPicPr>
            <a:picLocks noChangeAspect="1"/>
          </p:cNvPicPr>
          <p:nvPr/>
        </p:nvPicPr>
        <p:blipFill>
          <a:blip r:embed="rId24"/>
          <a:stretch>
            <a:fillRect/>
          </a:stretch>
        </p:blipFill>
        <p:spPr>
          <a:xfrm>
            <a:off x="8728332" y="2345531"/>
            <a:ext cx="232172" cy="278606"/>
          </a:xfrm>
          <a:prstGeom prst="rect">
            <a:avLst/>
          </a:prstGeom>
        </p:spPr>
      </p:pic>
      <p:pic>
        <p:nvPicPr>
          <p:cNvPr id="25" name="Image 23" descr="preencoded.png"/>
          <p:cNvPicPr>
            <a:picLocks noChangeAspect="1"/>
          </p:cNvPicPr>
          <p:nvPr/>
        </p:nvPicPr>
        <p:blipFill>
          <a:blip r:embed="rId25"/>
          <a:stretch>
            <a:fillRect/>
          </a:stretch>
        </p:blipFill>
        <p:spPr>
          <a:xfrm>
            <a:off x="4442222" y="4079081"/>
            <a:ext cx="2422327" cy="804863"/>
          </a:xfrm>
          <a:prstGeom prst="rect">
            <a:avLst/>
          </a:prstGeom>
        </p:spPr>
      </p:pic>
      <p:pic>
        <p:nvPicPr>
          <p:cNvPr id="26" name="Image 24" descr="preencoded.png"/>
          <p:cNvPicPr>
            <a:picLocks noChangeAspect="1"/>
          </p:cNvPicPr>
          <p:nvPr/>
        </p:nvPicPr>
        <p:blipFill>
          <a:blip r:embed="rId26"/>
          <a:stretch>
            <a:fillRect/>
          </a:stretch>
        </p:blipFill>
        <p:spPr>
          <a:xfrm>
            <a:off x="4566047" y="4233863"/>
            <a:ext cx="123825" cy="123825"/>
          </a:xfrm>
          <a:prstGeom prst="rect">
            <a:avLst/>
          </a:prstGeom>
        </p:spPr>
      </p:pic>
      <p:pic>
        <p:nvPicPr>
          <p:cNvPr id="27" name="Image 25" descr="preencoded.png"/>
          <p:cNvPicPr>
            <a:picLocks noChangeAspect="1"/>
          </p:cNvPicPr>
          <p:nvPr/>
        </p:nvPicPr>
        <p:blipFill>
          <a:blip r:embed="rId25"/>
          <a:stretch>
            <a:fillRect/>
          </a:stretch>
        </p:blipFill>
        <p:spPr>
          <a:xfrm>
            <a:off x="6988374" y="4079081"/>
            <a:ext cx="2422327" cy="804863"/>
          </a:xfrm>
          <a:prstGeom prst="rect">
            <a:avLst/>
          </a:prstGeom>
        </p:spPr>
      </p:pic>
      <p:pic>
        <p:nvPicPr>
          <p:cNvPr id="28" name="Image 26" descr="preencoded.png"/>
          <p:cNvPicPr>
            <a:picLocks noChangeAspect="1"/>
          </p:cNvPicPr>
          <p:nvPr/>
        </p:nvPicPr>
        <p:blipFill>
          <a:blip r:embed="rId26"/>
          <a:stretch>
            <a:fillRect/>
          </a:stretch>
        </p:blipFill>
        <p:spPr>
          <a:xfrm>
            <a:off x="7112198" y="4233863"/>
            <a:ext cx="123825" cy="123825"/>
          </a:xfrm>
          <a:prstGeom prst="rect">
            <a:avLst/>
          </a:prstGeom>
        </p:spPr>
      </p:pic>
      <p:pic>
        <p:nvPicPr>
          <p:cNvPr id="29" name="Image 27" descr="preencoded.png"/>
          <p:cNvPicPr>
            <a:picLocks noChangeAspect="1"/>
          </p:cNvPicPr>
          <p:nvPr/>
        </p:nvPicPr>
        <p:blipFill>
          <a:blip r:embed="rId25"/>
          <a:stretch>
            <a:fillRect/>
          </a:stretch>
        </p:blipFill>
        <p:spPr>
          <a:xfrm>
            <a:off x="4442222" y="5007769"/>
            <a:ext cx="2422327" cy="804863"/>
          </a:xfrm>
          <a:prstGeom prst="rect">
            <a:avLst/>
          </a:prstGeom>
        </p:spPr>
      </p:pic>
      <p:pic>
        <p:nvPicPr>
          <p:cNvPr id="30" name="Image 28" descr="preencoded.png"/>
          <p:cNvPicPr>
            <a:picLocks noChangeAspect="1"/>
          </p:cNvPicPr>
          <p:nvPr/>
        </p:nvPicPr>
        <p:blipFill>
          <a:blip r:embed="rId26"/>
          <a:stretch>
            <a:fillRect/>
          </a:stretch>
        </p:blipFill>
        <p:spPr>
          <a:xfrm>
            <a:off x="4566047" y="5162550"/>
            <a:ext cx="123825" cy="123825"/>
          </a:xfrm>
          <a:prstGeom prst="rect">
            <a:avLst/>
          </a:prstGeom>
        </p:spPr>
      </p:pic>
      <p:pic>
        <p:nvPicPr>
          <p:cNvPr id="31" name="Image 29" descr="preencoded.png"/>
          <p:cNvPicPr>
            <a:picLocks noChangeAspect="1"/>
          </p:cNvPicPr>
          <p:nvPr/>
        </p:nvPicPr>
        <p:blipFill>
          <a:blip r:embed="rId25"/>
          <a:stretch>
            <a:fillRect/>
          </a:stretch>
        </p:blipFill>
        <p:spPr>
          <a:xfrm>
            <a:off x="6988374" y="5007769"/>
            <a:ext cx="2422327" cy="804863"/>
          </a:xfrm>
          <a:prstGeom prst="rect">
            <a:avLst/>
          </a:prstGeom>
        </p:spPr>
      </p:pic>
      <p:pic>
        <p:nvPicPr>
          <p:cNvPr id="32" name="Image 30" descr="preencoded.png"/>
          <p:cNvPicPr>
            <a:picLocks noChangeAspect="1"/>
          </p:cNvPicPr>
          <p:nvPr/>
        </p:nvPicPr>
        <p:blipFill>
          <a:blip r:embed="rId26"/>
          <a:stretch>
            <a:fillRect/>
          </a:stretch>
        </p:blipFill>
        <p:spPr>
          <a:xfrm>
            <a:off x="7112198" y="5162550"/>
            <a:ext cx="123825" cy="123825"/>
          </a:xfrm>
          <a:prstGeom prst="rect">
            <a:avLst/>
          </a:prstGeom>
        </p:spPr>
      </p:pic>
      <p:pic>
        <p:nvPicPr>
          <p:cNvPr id="33" name="Image 31" descr="preencoded.png"/>
          <p:cNvPicPr>
            <a:picLocks noChangeAspect="1"/>
          </p:cNvPicPr>
          <p:nvPr/>
        </p:nvPicPr>
        <p:blipFill>
          <a:blip r:embed="rId27"/>
          <a:stretch>
            <a:fillRect/>
          </a:stretch>
        </p:blipFill>
        <p:spPr>
          <a:xfrm>
            <a:off x="4442222" y="5998369"/>
            <a:ext cx="4968478" cy="619125"/>
          </a:xfrm>
          <a:prstGeom prst="rect">
            <a:avLst/>
          </a:prstGeom>
        </p:spPr>
      </p:pic>
      <p:pic>
        <p:nvPicPr>
          <p:cNvPr id="34" name="Image 32" descr="preencoded.png"/>
          <p:cNvPicPr>
            <a:picLocks noChangeAspect="1"/>
          </p:cNvPicPr>
          <p:nvPr/>
        </p:nvPicPr>
        <p:blipFill>
          <a:blip r:embed="rId28"/>
          <a:stretch>
            <a:fillRect/>
          </a:stretch>
        </p:blipFill>
        <p:spPr>
          <a:xfrm>
            <a:off x="4566047" y="6199584"/>
            <a:ext cx="116086" cy="216694"/>
          </a:xfrm>
          <a:prstGeom prst="rect">
            <a:avLst/>
          </a:prstGeom>
        </p:spPr>
      </p:pic>
      <p:sp>
        <p:nvSpPr>
          <p:cNvPr id="35"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 전처리의 중요성</a:t>
            </a:r>
            <a:endParaRPr lang="en-US" sz="2194" dirty="0"/>
          </a:p>
        </p:txBody>
      </p:sp>
      <p:sp>
        <p:nvSpPr>
          <p:cNvPr id="36" name="Text 1"/>
          <p:cNvSpPr/>
          <p:nvPr/>
        </p:nvSpPr>
        <p:spPr>
          <a:xfrm>
            <a:off x="773906" y="1788319"/>
            <a:ext cx="338970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전처리 정의</a:t>
            </a:r>
            <a:endParaRPr lang="en-US" sz="1463" dirty="0"/>
          </a:p>
        </p:txBody>
      </p:sp>
      <p:sp>
        <p:nvSpPr>
          <p:cNvPr id="37" name="Text 2"/>
          <p:cNvSpPr/>
          <p:nvPr/>
        </p:nvSpPr>
        <p:spPr>
          <a:xfrm>
            <a:off x="495300" y="2159794"/>
            <a:ext cx="338970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 전처리는 </a:t>
            </a:r>
            <a:r>
              <a:rPr lang="en-US" sz="975" b="1" dirty="0">
                <a:solidFill>
                  <a:srgbClr val="374151"/>
                </a:solidFill>
                <a:latin typeface="ui-sans-serif" pitchFamily="34" charset="0"/>
                <a:ea typeface="ui-sans-serif" pitchFamily="34" charset="-122"/>
                <a:cs typeface="ui-sans-serif" pitchFamily="34" charset="-120"/>
              </a:rPr>
              <a:t>원시 데이터에서 잡음을 제거하고 학습에 적합한 형태로 변환하는 과정</a:t>
            </a:r>
            <a:r>
              <a:rPr lang="en-US" sz="975" dirty="0">
                <a:solidFill>
                  <a:srgbClr val="374151"/>
                </a:solidFill>
                <a:latin typeface="ui-sans-serif" pitchFamily="34" charset="0"/>
                <a:ea typeface="ui-sans-serif" pitchFamily="34" charset="-122"/>
                <a:cs typeface="ui-sans-serif" pitchFamily="34" charset="-120"/>
              </a:rPr>
              <a:t>입니다.</a:t>
            </a:r>
            <a:endParaRPr lang="en-US" sz="975" dirty="0"/>
          </a:p>
        </p:txBody>
      </p:sp>
      <p:sp>
        <p:nvSpPr>
          <p:cNvPr id="38" name="Text 3"/>
          <p:cNvSpPr/>
          <p:nvPr/>
        </p:nvSpPr>
        <p:spPr>
          <a:xfrm>
            <a:off x="619125" y="2778919"/>
            <a:ext cx="3142059" cy="742950"/>
          </a:xfrm>
          <a:prstGeom prst="rect">
            <a:avLst/>
          </a:prstGeom>
          <a:noFill/>
          <a:ln/>
        </p:spPr>
        <p:txBody>
          <a:bodyPr wrap="square" lIns="0" tIns="0" rIns="0" bIns="0" rtlCol="0" anchor="t"/>
          <a:lstStyle/>
          <a:p>
            <a:pPr>
              <a:lnSpc>
                <a:spcPts val="1463"/>
              </a:lnSpc>
            </a:pPr>
            <a:r>
              <a:rPr lang="en-US" sz="975" i="1" dirty="0">
                <a:solidFill>
                  <a:srgbClr val="374151"/>
                </a:solidFill>
                <a:latin typeface="ui-sans-serif" pitchFamily="34" charset="0"/>
                <a:ea typeface="ui-sans-serif" pitchFamily="34" charset="-122"/>
                <a:cs typeface="ui-sans-serif" pitchFamily="34" charset="-120"/>
              </a:rPr>
              <a:t>"전처리 과정은 데이터를 표본 추출, 변환, 노이즈 제거, 결측치 보정, 정규화, 특징 추출 등의 단계로 구성하며, 이 과정을 통해 원시 데이터를 데이터 과학과 머신러닝에서 사용할 수 있는 형태로 만듭니다."</a:t>
            </a:r>
            <a:endParaRPr lang="en-US" sz="975" dirty="0"/>
          </a:p>
        </p:txBody>
      </p:sp>
      <p:sp>
        <p:nvSpPr>
          <p:cNvPr id="39" name="Text 4"/>
          <p:cNvSpPr/>
          <p:nvPr/>
        </p:nvSpPr>
        <p:spPr>
          <a:xfrm>
            <a:off x="773906" y="4202906"/>
            <a:ext cx="338970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모델 성능에의 영향</a:t>
            </a:r>
            <a:endParaRPr lang="en-US" sz="1463" dirty="0"/>
          </a:p>
        </p:txBody>
      </p:sp>
      <p:sp>
        <p:nvSpPr>
          <p:cNvPr id="40" name="Text 5"/>
          <p:cNvSpPr/>
          <p:nvPr/>
        </p:nvSpPr>
        <p:spPr>
          <a:xfrm>
            <a:off x="804862" y="4574381"/>
            <a:ext cx="3080147"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정확하고 일관된 데이터를 확보하는 것은 모델 성능 향상과 해석 가능성에 </a:t>
            </a:r>
            <a:r>
              <a:rPr lang="en-US" sz="975" b="1" dirty="0">
                <a:solidFill>
                  <a:srgbClr val="374151"/>
                </a:solidFill>
                <a:latin typeface="ui-sans-serif" pitchFamily="34" charset="0"/>
                <a:ea typeface="ui-sans-serif" pitchFamily="34" charset="-122"/>
                <a:cs typeface="ui-sans-serif" pitchFamily="34" charset="-120"/>
              </a:rPr>
              <a:t>직결</a:t>
            </a:r>
            <a:r>
              <a:rPr lang="en-US" sz="975" dirty="0">
                <a:solidFill>
                  <a:srgbClr val="374151"/>
                </a:solidFill>
                <a:latin typeface="ui-sans-serif" pitchFamily="34" charset="0"/>
                <a:ea typeface="ui-sans-serif" pitchFamily="34" charset="-122"/>
                <a:cs typeface="ui-sans-serif" pitchFamily="34" charset="-120"/>
              </a:rPr>
              <a:t>됩니다.</a:t>
            </a:r>
            <a:endParaRPr lang="en-US" sz="975" dirty="0"/>
          </a:p>
        </p:txBody>
      </p:sp>
      <p:sp>
        <p:nvSpPr>
          <p:cNvPr id="41" name="Text 6"/>
          <p:cNvSpPr/>
          <p:nvPr/>
        </p:nvSpPr>
        <p:spPr>
          <a:xfrm>
            <a:off x="804862" y="5038725"/>
            <a:ext cx="3080147"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질의하지 않은 전처리로 인한 성능 저하를 보완하기 위해 더 복잡한 알고리즘을 사용하는 것은 비효율적입니다.</a:t>
            </a:r>
            <a:endParaRPr lang="en-US" sz="975" dirty="0"/>
          </a:p>
        </p:txBody>
      </p:sp>
      <p:sp>
        <p:nvSpPr>
          <p:cNvPr id="42" name="Text 7"/>
          <p:cNvSpPr/>
          <p:nvPr/>
        </p:nvSpPr>
        <p:spPr>
          <a:xfrm>
            <a:off x="4720828" y="1788319"/>
            <a:ext cx="4968478"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전처리의 변환 과정</a:t>
            </a:r>
            <a:endParaRPr lang="en-US" sz="1463" dirty="0"/>
          </a:p>
        </p:txBody>
      </p:sp>
      <p:sp>
        <p:nvSpPr>
          <p:cNvPr id="43" name="Text 8"/>
          <p:cNvSpPr/>
          <p:nvPr/>
        </p:nvSpPr>
        <p:spPr>
          <a:xfrm>
            <a:off x="4477543" y="2778919"/>
            <a:ext cx="1062042"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ui-sans-serif" pitchFamily="34" charset="0"/>
                <a:ea typeface="ui-sans-serif" pitchFamily="34" charset="-122"/>
                <a:cs typeface="ui-sans-serif" pitchFamily="34" charset="-120"/>
              </a:rPr>
              <a:t>원시 데이터</a:t>
            </a:r>
            <a:endParaRPr lang="en-US" sz="975" dirty="0"/>
          </a:p>
        </p:txBody>
      </p:sp>
      <p:sp>
        <p:nvSpPr>
          <p:cNvPr id="44" name="Text 9"/>
          <p:cNvSpPr/>
          <p:nvPr/>
        </p:nvSpPr>
        <p:spPr>
          <a:xfrm>
            <a:off x="4566047" y="2964656"/>
            <a:ext cx="885034" cy="309563"/>
          </a:xfrm>
          <a:prstGeom prst="rect">
            <a:avLst/>
          </a:prstGeom>
          <a:noFill/>
          <a:ln/>
        </p:spPr>
        <p:txBody>
          <a:bodyPr wrap="square" lIns="0" tIns="0" rIns="0" bIns="0" rtlCol="0" anchor="t"/>
          <a:lstStyle/>
          <a:p>
            <a:pPr algn="ctr">
              <a:lnSpc>
                <a:spcPts val="1219"/>
              </a:lnSpc>
            </a:pPr>
            <a:r>
              <a:rPr lang="en-US" sz="853" dirty="0">
                <a:solidFill>
                  <a:srgbClr val="6B7280"/>
                </a:solidFill>
                <a:latin typeface="ui-sans-serif" pitchFamily="34" charset="0"/>
                <a:ea typeface="ui-sans-serif" pitchFamily="34" charset="-122"/>
                <a:cs typeface="ui-sans-serif" pitchFamily="34" charset="-120"/>
              </a:rPr>
              <a:t>잡음, 이상치, 결측치</a:t>
            </a:r>
            <a:endParaRPr lang="en-US" sz="853" dirty="0"/>
          </a:p>
        </p:txBody>
      </p:sp>
      <p:sp>
        <p:nvSpPr>
          <p:cNvPr id="45" name="Text 10"/>
          <p:cNvSpPr/>
          <p:nvPr/>
        </p:nvSpPr>
        <p:spPr>
          <a:xfrm>
            <a:off x="6484005" y="2778919"/>
            <a:ext cx="885034" cy="185738"/>
          </a:xfrm>
          <a:prstGeom prst="rect">
            <a:avLst/>
          </a:prstGeom>
          <a:noFill/>
          <a:ln/>
        </p:spPr>
        <p:txBody>
          <a:bodyPr wrap="square" lIns="0" tIns="0" rIns="0" bIns="0" rtlCol="0" anchor="t"/>
          <a:lstStyle/>
          <a:p>
            <a:pPr algn="ctr">
              <a:lnSpc>
                <a:spcPts val="1463"/>
              </a:lnSpc>
            </a:pPr>
            <a:r>
              <a:rPr lang="en-US" sz="975" dirty="0">
                <a:solidFill>
                  <a:srgbClr val="0F766E"/>
                </a:solidFill>
                <a:latin typeface="ui-sans-serif" pitchFamily="34" charset="0"/>
                <a:ea typeface="ui-sans-serif" pitchFamily="34" charset="-122"/>
                <a:cs typeface="ui-sans-serif" pitchFamily="34" charset="-120"/>
              </a:rPr>
              <a:t>전처리</a:t>
            </a:r>
            <a:endParaRPr lang="en-US" sz="975" dirty="0"/>
          </a:p>
        </p:txBody>
      </p:sp>
      <p:sp>
        <p:nvSpPr>
          <p:cNvPr id="46" name="Text 11"/>
          <p:cNvSpPr/>
          <p:nvPr/>
        </p:nvSpPr>
        <p:spPr>
          <a:xfrm>
            <a:off x="6484005" y="2964656"/>
            <a:ext cx="885034" cy="309563"/>
          </a:xfrm>
          <a:prstGeom prst="rect">
            <a:avLst/>
          </a:prstGeom>
          <a:noFill/>
          <a:ln/>
        </p:spPr>
        <p:txBody>
          <a:bodyPr wrap="square" lIns="0" tIns="0" rIns="0" bIns="0" rtlCol="0" anchor="t"/>
          <a:lstStyle/>
          <a:p>
            <a:pPr algn="ctr">
              <a:lnSpc>
                <a:spcPts val="1219"/>
              </a:lnSpc>
            </a:pPr>
            <a:r>
              <a:rPr lang="en-US" sz="853" dirty="0">
                <a:solidFill>
                  <a:srgbClr val="0D9488"/>
                </a:solidFill>
                <a:latin typeface="ui-sans-serif" pitchFamily="34" charset="0"/>
                <a:ea typeface="ui-sans-serif" pitchFamily="34" charset="-122"/>
                <a:cs typeface="ui-sans-serif" pitchFamily="34" charset="-120"/>
              </a:rPr>
              <a:t>필터링, 정규화, 특징 추출</a:t>
            </a:r>
            <a:endParaRPr lang="en-US" sz="853" dirty="0"/>
          </a:p>
        </p:txBody>
      </p:sp>
      <p:sp>
        <p:nvSpPr>
          <p:cNvPr id="47" name="Text 12"/>
          <p:cNvSpPr/>
          <p:nvPr/>
        </p:nvSpPr>
        <p:spPr>
          <a:xfrm>
            <a:off x="8401962" y="2686050"/>
            <a:ext cx="885034" cy="371475"/>
          </a:xfrm>
          <a:prstGeom prst="rect">
            <a:avLst/>
          </a:prstGeom>
          <a:noFill/>
          <a:ln/>
        </p:spPr>
        <p:txBody>
          <a:bodyPr wrap="square" lIns="0" tIns="0" rIns="0" bIns="0" rtlCol="0" anchor="t"/>
          <a:lstStyle/>
          <a:p>
            <a:pPr algn="ctr">
              <a:lnSpc>
                <a:spcPts val="1463"/>
              </a:lnSpc>
            </a:pPr>
            <a:r>
              <a:rPr lang="en-US" sz="975" dirty="0">
                <a:solidFill>
                  <a:srgbClr val="C2410C"/>
                </a:solidFill>
                <a:latin typeface="ui-sans-serif" pitchFamily="34" charset="0"/>
                <a:ea typeface="ui-sans-serif" pitchFamily="34" charset="-122"/>
                <a:cs typeface="ui-sans-serif" pitchFamily="34" charset="-120"/>
              </a:rPr>
              <a:t>학습에 적합한 데이터</a:t>
            </a:r>
            <a:endParaRPr lang="en-US" sz="975" dirty="0"/>
          </a:p>
        </p:txBody>
      </p:sp>
      <p:sp>
        <p:nvSpPr>
          <p:cNvPr id="48" name="Text 13"/>
          <p:cNvSpPr/>
          <p:nvPr/>
        </p:nvSpPr>
        <p:spPr>
          <a:xfrm>
            <a:off x="8401962" y="3057525"/>
            <a:ext cx="885034" cy="309563"/>
          </a:xfrm>
          <a:prstGeom prst="rect">
            <a:avLst/>
          </a:prstGeom>
          <a:noFill/>
          <a:ln/>
        </p:spPr>
        <p:txBody>
          <a:bodyPr wrap="square" lIns="0" tIns="0" rIns="0" bIns="0" rtlCol="0" anchor="t"/>
          <a:lstStyle/>
          <a:p>
            <a:pPr algn="ctr">
              <a:lnSpc>
                <a:spcPts val="1219"/>
              </a:lnSpc>
            </a:pPr>
            <a:r>
              <a:rPr lang="en-US" sz="853" dirty="0">
                <a:solidFill>
                  <a:srgbClr val="EA580C"/>
                </a:solidFill>
                <a:latin typeface="ui-sans-serif" pitchFamily="34" charset="0"/>
                <a:ea typeface="ui-sans-serif" pitchFamily="34" charset="-122"/>
                <a:cs typeface="ui-sans-serif" pitchFamily="34" charset="-120"/>
              </a:rPr>
              <a:t>클린, 정규화, 균형 잡힌</a:t>
            </a:r>
            <a:endParaRPr lang="en-US" sz="853" dirty="0"/>
          </a:p>
        </p:txBody>
      </p:sp>
      <p:sp>
        <p:nvSpPr>
          <p:cNvPr id="49" name="Text 14"/>
          <p:cNvSpPr/>
          <p:nvPr/>
        </p:nvSpPr>
        <p:spPr>
          <a:xfrm>
            <a:off x="4442222" y="3738562"/>
            <a:ext cx="4968478" cy="216694"/>
          </a:xfrm>
          <a:prstGeom prst="rect">
            <a:avLst/>
          </a:prstGeom>
          <a:noFill/>
          <a:ln/>
        </p:spPr>
        <p:txBody>
          <a:bodyPr wrap="square" lIns="0" tIns="0" rIns="0" bIns="0" rtlCol="0" anchor="t"/>
          <a:lstStyle/>
          <a:p>
            <a:pPr>
              <a:lnSpc>
                <a:spcPts val="1706"/>
              </a:lnSpc>
            </a:pPr>
            <a:r>
              <a:rPr lang="en-US" sz="1219" b="1" dirty="0">
                <a:solidFill>
                  <a:srgbClr val="374151"/>
                </a:solidFill>
                <a:latin typeface="ui-sans-serif" pitchFamily="34" charset="0"/>
                <a:ea typeface="ui-sans-serif" pitchFamily="34" charset="-122"/>
                <a:cs typeface="ui-sans-serif" pitchFamily="34" charset="-120"/>
              </a:rPr>
              <a:t>전처리의 영향 요소:</a:t>
            </a:r>
            <a:endParaRPr lang="en-US" sz="1219" dirty="0"/>
          </a:p>
        </p:txBody>
      </p:sp>
      <p:sp>
        <p:nvSpPr>
          <p:cNvPr id="50" name="Text 15"/>
          <p:cNvSpPr/>
          <p:nvPr/>
        </p:nvSpPr>
        <p:spPr>
          <a:xfrm>
            <a:off x="4751785" y="4202906"/>
            <a:ext cx="794753"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데이터 품질</a:t>
            </a:r>
            <a:endParaRPr lang="en-US" sz="975" dirty="0"/>
          </a:p>
        </p:txBody>
      </p:sp>
      <p:sp>
        <p:nvSpPr>
          <p:cNvPr id="51" name="Text 16"/>
          <p:cNvSpPr/>
          <p:nvPr/>
        </p:nvSpPr>
        <p:spPr>
          <a:xfrm>
            <a:off x="4566047" y="4450556"/>
            <a:ext cx="2174677"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누락치, 이상치, 중복 데이터 처리로 데이터의 정확성과 일관성 향상</a:t>
            </a:r>
            <a:endParaRPr lang="en-US" sz="853" dirty="0"/>
          </a:p>
        </p:txBody>
      </p:sp>
      <p:sp>
        <p:nvSpPr>
          <p:cNvPr id="52" name="Text 17"/>
          <p:cNvSpPr/>
          <p:nvPr/>
        </p:nvSpPr>
        <p:spPr>
          <a:xfrm>
            <a:off x="7297936" y="4202906"/>
            <a:ext cx="794753"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스케일 조정</a:t>
            </a:r>
            <a:endParaRPr lang="en-US" sz="975" dirty="0"/>
          </a:p>
        </p:txBody>
      </p:sp>
      <p:sp>
        <p:nvSpPr>
          <p:cNvPr id="53" name="Text 18"/>
          <p:cNvSpPr/>
          <p:nvPr/>
        </p:nvSpPr>
        <p:spPr>
          <a:xfrm>
            <a:off x="7112199" y="4450556"/>
            <a:ext cx="2174677"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특성의 스케일을 맞추어 모델의 안정성과 수렴 속도 향상</a:t>
            </a:r>
            <a:endParaRPr lang="en-US" sz="853" dirty="0"/>
          </a:p>
        </p:txBody>
      </p:sp>
      <p:sp>
        <p:nvSpPr>
          <p:cNvPr id="54" name="Text 19"/>
          <p:cNvSpPr/>
          <p:nvPr/>
        </p:nvSpPr>
        <p:spPr>
          <a:xfrm>
            <a:off x="4751785" y="5131594"/>
            <a:ext cx="646163"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특징 선택</a:t>
            </a:r>
            <a:endParaRPr lang="en-US" sz="975" dirty="0"/>
          </a:p>
        </p:txBody>
      </p:sp>
      <p:sp>
        <p:nvSpPr>
          <p:cNvPr id="55" name="Text 20"/>
          <p:cNvSpPr/>
          <p:nvPr/>
        </p:nvSpPr>
        <p:spPr>
          <a:xfrm>
            <a:off x="4566047" y="5379244"/>
            <a:ext cx="2174677"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가장 중요한 특징을 선택하여 모델의 해석성과 성능 향상</a:t>
            </a:r>
            <a:endParaRPr lang="en-US" sz="853" dirty="0"/>
          </a:p>
        </p:txBody>
      </p:sp>
      <p:sp>
        <p:nvSpPr>
          <p:cNvPr id="56" name="Text 21"/>
          <p:cNvSpPr/>
          <p:nvPr/>
        </p:nvSpPr>
        <p:spPr>
          <a:xfrm>
            <a:off x="7297936" y="5131594"/>
            <a:ext cx="794753"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클래스 균형</a:t>
            </a:r>
            <a:endParaRPr lang="en-US" sz="975" dirty="0"/>
          </a:p>
        </p:txBody>
      </p:sp>
      <p:sp>
        <p:nvSpPr>
          <p:cNvPr id="57" name="Text 22"/>
          <p:cNvSpPr/>
          <p:nvPr/>
        </p:nvSpPr>
        <p:spPr>
          <a:xfrm>
            <a:off x="7112199" y="5379244"/>
            <a:ext cx="2174677"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클래스 불균형을 해결하여 모델의 일반화 성능 향상</a:t>
            </a:r>
            <a:endParaRPr lang="en-US" sz="853" dirty="0"/>
          </a:p>
        </p:txBody>
      </p:sp>
      <p:sp>
        <p:nvSpPr>
          <p:cNvPr id="58" name="Text 23"/>
          <p:cNvSpPr/>
          <p:nvPr/>
        </p:nvSpPr>
        <p:spPr>
          <a:xfrm>
            <a:off x="4775002" y="6122194"/>
            <a:ext cx="4511873"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핵심 포인트:</a:t>
            </a:r>
            <a:r>
              <a:rPr lang="en-US" sz="975" dirty="0">
                <a:solidFill>
                  <a:srgbClr val="374151"/>
                </a:solidFill>
                <a:latin typeface="ui-sans-serif" pitchFamily="34" charset="0"/>
                <a:ea typeface="ui-sans-serif" pitchFamily="34" charset="-122"/>
                <a:cs typeface="ui-sans-serif" pitchFamily="34" charset="-120"/>
              </a:rPr>
              <a:t> 전처리는 데이터 과학에서 가장 중요하고 시간을 많이 소비하는 단계이지만, 좋은 전처리가 없다면 좋은 결과를 얻을 수 없습니다.</a:t>
            </a:r>
            <a:endParaRPr lang="en-US" sz="975"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819275"/>
            <a:ext cx="2992357" cy="1547813"/>
          </a:xfrm>
          <a:prstGeom prst="rect">
            <a:avLst/>
          </a:prstGeom>
        </p:spPr>
      </p:pic>
      <p:pic>
        <p:nvPicPr>
          <p:cNvPr id="7" name="Image 5" descr="preencoded.png"/>
          <p:cNvPicPr>
            <a:picLocks noChangeAspect="1"/>
          </p:cNvPicPr>
          <p:nvPr/>
        </p:nvPicPr>
        <p:blipFill>
          <a:blip r:embed="rId8"/>
          <a:stretch>
            <a:fillRect/>
          </a:stretch>
        </p:blipFill>
        <p:spPr>
          <a:xfrm>
            <a:off x="309563" y="1819275"/>
            <a:ext cx="2992357" cy="526256"/>
          </a:xfrm>
          <a:prstGeom prst="rect">
            <a:avLst/>
          </a:prstGeom>
        </p:spPr>
      </p:pic>
      <p:pic>
        <p:nvPicPr>
          <p:cNvPr id="8" name="Image 6" descr="preencoded.png"/>
          <p:cNvPicPr>
            <a:picLocks noChangeAspect="1"/>
          </p:cNvPicPr>
          <p:nvPr/>
        </p:nvPicPr>
        <p:blipFill>
          <a:blip r:embed="rId9"/>
          <a:stretch>
            <a:fillRect/>
          </a:stretch>
        </p:blipFill>
        <p:spPr>
          <a:xfrm>
            <a:off x="402431" y="1912144"/>
            <a:ext cx="278606" cy="340519"/>
          </a:xfrm>
          <a:prstGeom prst="rect">
            <a:avLst/>
          </a:prstGeom>
        </p:spPr>
      </p:pic>
      <p:pic>
        <p:nvPicPr>
          <p:cNvPr id="9" name="Image 7" descr="preencoded.png"/>
          <p:cNvPicPr>
            <a:picLocks noChangeAspect="1"/>
          </p:cNvPicPr>
          <p:nvPr/>
        </p:nvPicPr>
        <p:blipFill>
          <a:blip r:embed="rId10"/>
          <a:stretch>
            <a:fillRect/>
          </a:stretch>
        </p:blipFill>
        <p:spPr>
          <a:xfrm>
            <a:off x="464344" y="1974056"/>
            <a:ext cx="154781" cy="216694"/>
          </a:xfrm>
          <a:prstGeom prst="rect">
            <a:avLst/>
          </a:prstGeom>
        </p:spPr>
      </p:pic>
      <p:pic>
        <p:nvPicPr>
          <p:cNvPr id="10" name="Image 8" descr="preencoded.png"/>
          <p:cNvPicPr>
            <a:picLocks noChangeAspect="1"/>
          </p:cNvPicPr>
          <p:nvPr/>
        </p:nvPicPr>
        <p:blipFill>
          <a:blip r:embed="rId11"/>
          <a:stretch>
            <a:fillRect/>
          </a:stretch>
        </p:blipFill>
        <p:spPr>
          <a:xfrm>
            <a:off x="433387" y="2933700"/>
            <a:ext cx="108347" cy="108347"/>
          </a:xfrm>
          <a:prstGeom prst="rect">
            <a:avLst/>
          </a:prstGeom>
        </p:spPr>
      </p:pic>
      <p:pic>
        <p:nvPicPr>
          <p:cNvPr id="11" name="Image 9" descr="preencoded.png"/>
          <p:cNvPicPr>
            <a:picLocks noChangeAspect="1"/>
          </p:cNvPicPr>
          <p:nvPr/>
        </p:nvPicPr>
        <p:blipFill>
          <a:blip r:embed="rId11"/>
          <a:stretch>
            <a:fillRect/>
          </a:stretch>
        </p:blipFill>
        <p:spPr>
          <a:xfrm>
            <a:off x="433387" y="3119437"/>
            <a:ext cx="108347" cy="108347"/>
          </a:xfrm>
          <a:prstGeom prst="rect">
            <a:avLst/>
          </a:prstGeom>
        </p:spPr>
      </p:pic>
      <p:pic>
        <p:nvPicPr>
          <p:cNvPr id="12" name="Image 10" descr="preencoded.png"/>
          <p:cNvPicPr>
            <a:picLocks noChangeAspect="1"/>
          </p:cNvPicPr>
          <p:nvPr/>
        </p:nvPicPr>
        <p:blipFill>
          <a:blip r:embed="rId12"/>
          <a:stretch>
            <a:fillRect/>
          </a:stretch>
        </p:blipFill>
        <p:spPr>
          <a:xfrm>
            <a:off x="3456701" y="1819275"/>
            <a:ext cx="2992478" cy="1547813"/>
          </a:xfrm>
          <a:prstGeom prst="rect">
            <a:avLst/>
          </a:prstGeom>
        </p:spPr>
      </p:pic>
      <p:pic>
        <p:nvPicPr>
          <p:cNvPr id="13" name="Image 11" descr="preencoded.png"/>
          <p:cNvPicPr>
            <a:picLocks noChangeAspect="1"/>
          </p:cNvPicPr>
          <p:nvPr/>
        </p:nvPicPr>
        <p:blipFill>
          <a:blip r:embed="rId13"/>
          <a:stretch>
            <a:fillRect/>
          </a:stretch>
        </p:blipFill>
        <p:spPr>
          <a:xfrm>
            <a:off x="3456701" y="1819275"/>
            <a:ext cx="2992478" cy="526256"/>
          </a:xfrm>
          <a:prstGeom prst="rect">
            <a:avLst/>
          </a:prstGeom>
        </p:spPr>
      </p:pic>
      <p:pic>
        <p:nvPicPr>
          <p:cNvPr id="14" name="Image 12" descr="preencoded.png"/>
          <p:cNvPicPr>
            <a:picLocks noChangeAspect="1"/>
          </p:cNvPicPr>
          <p:nvPr/>
        </p:nvPicPr>
        <p:blipFill>
          <a:blip r:embed="rId14"/>
          <a:stretch>
            <a:fillRect/>
          </a:stretch>
        </p:blipFill>
        <p:spPr>
          <a:xfrm>
            <a:off x="3549570" y="1912144"/>
            <a:ext cx="278606" cy="340519"/>
          </a:xfrm>
          <a:prstGeom prst="rect">
            <a:avLst/>
          </a:prstGeom>
        </p:spPr>
      </p:pic>
      <p:pic>
        <p:nvPicPr>
          <p:cNvPr id="15" name="Image 13" descr="preencoded.png"/>
          <p:cNvPicPr>
            <a:picLocks noChangeAspect="1"/>
          </p:cNvPicPr>
          <p:nvPr/>
        </p:nvPicPr>
        <p:blipFill>
          <a:blip r:embed="rId15"/>
          <a:stretch>
            <a:fillRect/>
          </a:stretch>
        </p:blipFill>
        <p:spPr>
          <a:xfrm>
            <a:off x="3611482" y="1974056"/>
            <a:ext cx="154781" cy="216694"/>
          </a:xfrm>
          <a:prstGeom prst="rect">
            <a:avLst/>
          </a:prstGeom>
        </p:spPr>
      </p:pic>
      <p:pic>
        <p:nvPicPr>
          <p:cNvPr id="16" name="Image 14" descr="preencoded.png"/>
          <p:cNvPicPr>
            <a:picLocks noChangeAspect="1"/>
          </p:cNvPicPr>
          <p:nvPr/>
        </p:nvPicPr>
        <p:blipFill>
          <a:blip r:embed="rId16"/>
          <a:stretch>
            <a:fillRect/>
          </a:stretch>
        </p:blipFill>
        <p:spPr>
          <a:xfrm>
            <a:off x="3580526" y="2747962"/>
            <a:ext cx="108347" cy="108347"/>
          </a:xfrm>
          <a:prstGeom prst="rect">
            <a:avLst/>
          </a:prstGeom>
        </p:spPr>
      </p:pic>
      <p:pic>
        <p:nvPicPr>
          <p:cNvPr id="17" name="Image 15" descr="preencoded.png"/>
          <p:cNvPicPr>
            <a:picLocks noChangeAspect="1"/>
          </p:cNvPicPr>
          <p:nvPr/>
        </p:nvPicPr>
        <p:blipFill>
          <a:blip r:embed="rId16"/>
          <a:stretch>
            <a:fillRect/>
          </a:stretch>
        </p:blipFill>
        <p:spPr>
          <a:xfrm>
            <a:off x="3580526" y="2933700"/>
            <a:ext cx="108347" cy="108347"/>
          </a:xfrm>
          <a:prstGeom prst="rect">
            <a:avLst/>
          </a:prstGeom>
        </p:spPr>
      </p:pic>
      <p:pic>
        <p:nvPicPr>
          <p:cNvPr id="18" name="Image 16" descr="preencoded.png"/>
          <p:cNvPicPr>
            <a:picLocks noChangeAspect="1"/>
          </p:cNvPicPr>
          <p:nvPr/>
        </p:nvPicPr>
        <p:blipFill>
          <a:blip r:embed="rId17"/>
          <a:stretch>
            <a:fillRect/>
          </a:stretch>
        </p:blipFill>
        <p:spPr>
          <a:xfrm>
            <a:off x="6603960" y="1819275"/>
            <a:ext cx="2992357" cy="1547813"/>
          </a:xfrm>
          <a:prstGeom prst="rect">
            <a:avLst/>
          </a:prstGeom>
        </p:spPr>
      </p:pic>
      <p:pic>
        <p:nvPicPr>
          <p:cNvPr id="19" name="Image 17" descr="preencoded.png"/>
          <p:cNvPicPr>
            <a:picLocks noChangeAspect="1"/>
          </p:cNvPicPr>
          <p:nvPr/>
        </p:nvPicPr>
        <p:blipFill>
          <a:blip r:embed="rId8"/>
          <a:stretch>
            <a:fillRect/>
          </a:stretch>
        </p:blipFill>
        <p:spPr>
          <a:xfrm>
            <a:off x="6603960" y="1819275"/>
            <a:ext cx="2992357" cy="526256"/>
          </a:xfrm>
          <a:prstGeom prst="rect">
            <a:avLst/>
          </a:prstGeom>
        </p:spPr>
      </p:pic>
      <p:pic>
        <p:nvPicPr>
          <p:cNvPr id="20" name="Image 18" descr="preencoded.png"/>
          <p:cNvPicPr>
            <a:picLocks noChangeAspect="1"/>
          </p:cNvPicPr>
          <p:nvPr/>
        </p:nvPicPr>
        <p:blipFill>
          <a:blip r:embed="rId18"/>
          <a:stretch>
            <a:fillRect/>
          </a:stretch>
        </p:blipFill>
        <p:spPr>
          <a:xfrm>
            <a:off x="6696828" y="1912144"/>
            <a:ext cx="278606" cy="340519"/>
          </a:xfrm>
          <a:prstGeom prst="rect">
            <a:avLst/>
          </a:prstGeom>
        </p:spPr>
      </p:pic>
      <p:pic>
        <p:nvPicPr>
          <p:cNvPr id="21" name="Image 19" descr="preencoded.png"/>
          <p:cNvPicPr>
            <a:picLocks noChangeAspect="1"/>
          </p:cNvPicPr>
          <p:nvPr/>
        </p:nvPicPr>
        <p:blipFill>
          <a:blip r:embed="rId19"/>
          <a:stretch>
            <a:fillRect/>
          </a:stretch>
        </p:blipFill>
        <p:spPr>
          <a:xfrm>
            <a:off x="6758741" y="1974056"/>
            <a:ext cx="154781" cy="216694"/>
          </a:xfrm>
          <a:prstGeom prst="rect">
            <a:avLst/>
          </a:prstGeom>
        </p:spPr>
      </p:pic>
      <p:pic>
        <p:nvPicPr>
          <p:cNvPr id="22" name="Image 20" descr="preencoded.png"/>
          <p:cNvPicPr>
            <a:picLocks noChangeAspect="1"/>
          </p:cNvPicPr>
          <p:nvPr/>
        </p:nvPicPr>
        <p:blipFill>
          <a:blip r:embed="rId11"/>
          <a:stretch>
            <a:fillRect/>
          </a:stretch>
        </p:blipFill>
        <p:spPr>
          <a:xfrm>
            <a:off x="6727784" y="2747962"/>
            <a:ext cx="108347" cy="108347"/>
          </a:xfrm>
          <a:prstGeom prst="rect">
            <a:avLst/>
          </a:prstGeom>
        </p:spPr>
      </p:pic>
      <p:pic>
        <p:nvPicPr>
          <p:cNvPr id="23" name="Image 21" descr="preencoded.png"/>
          <p:cNvPicPr>
            <a:picLocks noChangeAspect="1"/>
          </p:cNvPicPr>
          <p:nvPr/>
        </p:nvPicPr>
        <p:blipFill>
          <a:blip r:embed="rId11"/>
          <a:stretch>
            <a:fillRect/>
          </a:stretch>
        </p:blipFill>
        <p:spPr>
          <a:xfrm>
            <a:off x="6727784" y="2933700"/>
            <a:ext cx="108347" cy="108347"/>
          </a:xfrm>
          <a:prstGeom prst="rect">
            <a:avLst/>
          </a:prstGeom>
        </p:spPr>
      </p:pic>
      <p:pic>
        <p:nvPicPr>
          <p:cNvPr id="24" name="Image 22" descr="preencoded.png"/>
          <p:cNvPicPr>
            <a:picLocks noChangeAspect="1"/>
          </p:cNvPicPr>
          <p:nvPr/>
        </p:nvPicPr>
        <p:blipFill>
          <a:blip r:embed="rId20"/>
          <a:stretch>
            <a:fillRect/>
          </a:stretch>
        </p:blipFill>
        <p:spPr>
          <a:xfrm>
            <a:off x="309563" y="3645694"/>
            <a:ext cx="2992357" cy="1454944"/>
          </a:xfrm>
          <a:prstGeom prst="rect">
            <a:avLst/>
          </a:prstGeom>
        </p:spPr>
      </p:pic>
      <p:pic>
        <p:nvPicPr>
          <p:cNvPr id="25" name="Image 23" descr="preencoded.png"/>
          <p:cNvPicPr>
            <a:picLocks noChangeAspect="1"/>
          </p:cNvPicPr>
          <p:nvPr/>
        </p:nvPicPr>
        <p:blipFill>
          <a:blip r:embed="rId21"/>
          <a:stretch>
            <a:fillRect/>
          </a:stretch>
        </p:blipFill>
        <p:spPr>
          <a:xfrm>
            <a:off x="309563" y="3645694"/>
            <a:ext cx="2992357" cy="526256"/>
          </a:xfrm>
          <a:prstGeom prst="rect">
            <a:avLst/>
          </a:prstGeom>
        </p:spPr>
      </p:pic>
      <p:pic>
        <p:nvPicPr>
          <p:cNvPr id="26" name="Image 24" descr="preencoded.png"/>
          <p:cNvPicPr>
            <a:picLocks noChangeAspect="1"/>
          </p:cNvPicPr>
          <p:nvPr/>
        </p:nvPicPr>
        <p:blipFill>
          <a:blip r:embed="rId22"/>
          <a:stretch>
            <a:fillRect/>
          </a:stretch>
        </p:blipFill>
        <p:spPr>
          <a:xfrm>
            <a:off x="402431" y="3738562"/>
            <a:ext cx="278606" cy="340519"/>
          </a:xfrm>
          <a:prstGeom prst="rect">
            <a:avLst/>
          </a:prstGeom>
        </p:spPr>
      </p:pic>
      <p:pic>
        <p:nvPicPr>
          <p:cNvPr id="27" name="Image 25" descr="preencoded.png"/>
          <p:cNvPicPr>
            <a:picLocks noChangeAspect="1"/>
          </p:cNvPicPr>
          <p:nvPr/>
        </p:nvPicPr>
        <p:blipFill>
          <a:blip r:embed="rId23"/>
          <a:stretch>
            <a:fillRect/>
          </a:stretch>
        </p:blipFill>
        <p:spPr>
          <a:xfrm>
            <a:off x="464344" y="3800475"/>
            <a:ext cx="154781" cy="216694"/>
          </a:xfrm>
          <a:prstGeom prst="rect">
            <a:avLst/>
          </a:prstGeom>
        </p:spPr>
      </p:pic>
      <p:pic>
        <p:nvPicPr>
          <p:cNvPr id="28" name="Image 26" descr="preencoded.png"/>
          <p:cNvPicPr>
            <a:picLocks noChangeAspect="1"/>
          </p:cNvPicPr>
          <p:nvPr/>
        </p:nvPicPr>
        <p:blipFill>
          <a:blip r:embed="rId16"/>
          <a:stretch>
            <a:fillRect/>
          </a:stretch>
        </p:blipFill>
        <p:spPr>
          <a:xfrm>
            <a:off x="433387" y="4574381"/>
            <a:ext cx="108347" cy="108347"/>
          </a:xfrm>
          <a:prstGeom prst="rect">
            <a:avLst/>
          </a:prstGeom>
        </p:spPr>
      </p:pic>
      <p:pic>
        <p:nvPicPr>
          <p:cNvPr id="29" name="Image 27" descr="preencoded.png"/>
          <p:cNvPicPr>
            <a:picLocks noChangeAspect="1"/>
          </p:cNvPicPr>
          <p:nvPr/>
        </p:nvPicPr>
        <p:blipFill>
          <a:blip r:embed="rId16"/>
          <a:stretch>
            <a:fillRect/>
          </a:stretch>
        </p:blipFill>
        <p:spPr>
          <a:xfrm>
            <a:off x="433387" y="4760119"/>
            <a:ext cx="108347" cy="108347"/>
          </a:xfrm>
          <a:prstGeom prst="rect">
            <a:avLst/>
          </a:prstGeom>
        </p:spPr>
      </p:pic>
      <p:pic>
        <p:nvPicPr>
          <p:cNvPr id="30" name="Image 28" descr="preencoded.png"/>
          <p:cNvPicPr>
            <a:picLocks noChangeAspect="1"/>
          </p:cNvPicPr>
          <p:nvPr/>
        </p:nvPicPr>
        <p:blipFill>
          <a:blip r:embed="rId24"/>
          <a:stretch>
            <a:fillRect/>
          </a:stretch>
        </p:blipFill>
        <p:spPr>
          <a:xfrm>
            <a:off x="3456701" y="3645694"/>
            <a:ext cx="2992478" cy="1454944"/>
          </a:xfrm>
          <a:prstGeom prst="rect">
            <a:avLst/>
          </a:prstGeom>
        </p:spPr>
      </p:pic>
      <p:pic>
        <p:nvPicPr>
          <p:cNvPr id="31" name="Image 29" descr="preencoded.png"/>
          <p:cNvPicPr>
            <a:picLocks noChangeAspect="1"/>
          </p:cNvPicPr>
          <p:nvPr/>
        </p:nvPicPr>
        <p:blipFill>
          <a:blip r:embed="rId25"/>
          <a:stretch>
            <a:fillRect/>
          </a:stretch>
        </p:blipFill>
        <p:spPr>
          <a:xfrm>
            <a:off x="3456701" y="3645694"/>
            <a:ext cx="2992478" cy="526256"/>
          </a:xfrm>
          <a:prstGeom prst="rect">
            <a:avLst/>
          </a:prstGeom>
        </p:spPr>
      </p:pic>
      <p:pic>
        <p:nvPicPr>
          <p:cNvPr id="32" name="Image 30" descr="preencoded.png"/>
          <p:cNvPicPr>
            <a:picLocks noChangeAspect="1"/>
          </p:cNvPicPr>
          <p:nvPr/>
        </p:nvPicPr>
        <p:blipFill>
          <a:blip r:embed="rId26"/>
          <a:stretch>
            <a:fillRect/>
          </a:stretch>
        </p:blipFill>
        <p:spPr>
          <a:xfrm>
            <a:off x="3549570" y="3738562"/>
            <a:ext cx="317302" cy="340519"/>
          </a:xfrm>
          <a:prstGeom prst="rect">
            <a:avLst/>
          </a:prstGeom>
        </p:spPr>
      </p:pic>
      <p:pic>
        <p:nvPicPr>
          <p:cNvPr id="33" name="Image 31" descr="preencoded.png"/>
          <p:cNvPicPr>
            <a:picLocks noChangeAspect="1"/>
          </p:cNvPicPr>
          <p:nvPr/>
        </p:nvPicPr>
        <p:blipFill>
          <a:blip r:embed="rId27"/>
          <a:stretch>
            <a:fillRect/>
          </a:stretch>
        </p:blipFill>
        <p:spPr>
          <a:xfrm>
            <a:off x="3611482" y="3800475"/>
            <a:ext cx="193477" cy="216694"/>
          </a:xfrm>
          <a:prstGeom prst="rect">
            <a:avLst/>
          </a:prstGeom>
        </p:spPr>
      </p:pic>
      <p:pic>
        <p:nvPicPr>
          <p:cNvPr id="34" name="Image 32" descr="preencoded.png"/>
          <p:cNvPicPr>
            <a:picLocks noChangeAspect="1"/>
          </p:cNvPicPr>
          <p:nvPr/>
        </p:nvPicPr>
        <p:blipFill>
          <a:blip r:embed="rId11"/>
          <a:stretch>
            <a:fillRect/>
          </a:stretch>
        </p:blipFill>
        <p:spPr>
          <a:xfrm>
            <a:off x="3580526" y="4574381"/>
            <a:ext cx="108347" cy="108347"/>
          </a:xfrm>
          <a:prstGeom prst="rect">
            <a:avLst/>
          </a:prstGeom>
        </p:spPr>
      </p:pic>
      <p:pic>
        <p:nvPicPr>
          <p:cNvPr id="35" name="Image 33" descr="preencoded.png"/>
          <p:cNvPicPr>
            <a:picLocks noChangeAspect="1"/>
          </p:cNvPicPr>
          <p:nvPr/>
        </p:nvPicPr>
        <p:blipFill>
          <a:blip r:embed="rId11"/>
          <a:stretch>
            <a:fillRect/>
          </a:stretch>
        </p:blipFill>
        <p:spPr>
          <a:xfrm>
            <a:off x="3580526" y="4760119"/>
            <a:ext cx="108347" cy="108347"/>
          </a:xfrm>
          <a:prstGeom prst="rect">
            <a:avLst/>
          </a:prstGeom>
        </p:spPr>
      </p:pic>
      <p:pic>
        <p:nvPicPr>
          <p:cNvPr id="36" name="Image 34" descr="preencoded.png"/>
          <p:cNvPicPr>
            <a:picLocks noChangeAspect="1"/>
          </p:cNvPicPr>
          <p:nvPr/>
        </p:nvPicPr>
        <p:blipFill>
          <a:blip r:embed="rId28"/>
          <a:stretch>
            <a:fillRect/>
          </a:stretch>
        </p:blipFill>
        <p:spPr>
          <a:xfrm>
            <a:off x="6603960" y="3645694"/>
            <a:ext cx="2992357" cy="1454944"/>
          </a:xfrm>
          <a:prstGeom prst="rect">
            <a:avLst/>
          </a:prstGeom>
        </p:spPr>
      </p:pic>
      <p:pic>
        <p:nvPicPr>
          <p:cNvPr id="37" name="Image 35" descr="preencoded.png"/>
          <p:cNvPicPr>
            <a:picLocks noChangeAspect="1"/>
          </p:cNvPicPr>
          <p:nvPr/>
        </p:nvPicPr>
        <p:blipFill>
          <a:blip r:embed="rId29"/>
          <a:stretch>
            <a:fillRect/>
          </a:stretch>
        </p:blipFill>
        <p:spPr>
          <a:xfrm>
            <a:off x="6603960" y="3645694"/>
            <a:ext cx="2992357" cy="619125"/>
          </a:xfrm>
          <a:prstGeom prst="rect">
            <a:avLst/>
          </a:prstGeom>
        </p:spPr>
      </p:pic>
      <p:pic>
        <p:nvPicPr>
          <p:cNvPr id="38" name="Image 36" descr="preencoded.png"/>
          <p:cNvPicPr>
            <a:picLocks noChangeAspect="1"/>
          </p:cNvPicPr>
          <p:nvPr/>
        </p:nvPicPr>
        <p:blipFill>
          <a:blip r:embed="rId30"/>
          <a:stretch>
            <a:fillRect/>
          </a:stretch>
        </p:blipFill>
        <p:spPr>
          <a:xfrm>
            <a:off x="6696828" y="3784997"/>
            <a:ext cx="278606" cy="340519"/>
          </a:xfrm>
          <a:prstGeom prst="rect">
            <a:avLst/>
          </a:prstGeom>
        </p:spPr>
      </p:pic>
      <p:pic>
        <p:nvPicPr>
          <p:cNvPr id="39" name="Image 37" descr="preencoded.png"/>
          <p:cNvPicPr>
            <a:picLocks noChangeAspect="1"/>
          </p:cNvPicPr>
          <p:nvPr/>
        </p:nvPicPr>
        <p:blipFill>
          <a:blip r:embed="rId31"/>
          <a:stretch>
            <a:fillRect/>
          </a:stretch>
        </p:blipFill>
        <p:spPr>
          <a:xfrm>
            <a:off x="6758741" y="3846909"/>
            <a:ext cx="154781" cy="216694"/>
          </a:xfrm>
          <a:prstGeom prst="rect">
            <a:avLst/>
          </a:prstGeom>
        </p:spPr>
      </p:pic>
      <p:pic>
        <p:nvPicPr>
          <p:cNvPr id="40" name="Image 38" descr="preencoded.png"/>
          <p:cNvPicPr>
            <a:picLocks noChangeAspect="1"/>
          </p:cNvPicPr>
          <p:nvPr/>
        </p:nvPicPr>
        <p:blipFill>
          <a:blip r:embed="rId16"/>
          <a:stretch>
            <a:fillRect/>
          </a:stretch>
        </p:blipFill>
        <p:spPr>
          <a:xfrm>
            <a:off x="6727784" y="4667250"/>
            <a:ext cx="108347" cy="108347"/>
          </a:xfrm>
          <a:prstGeom prst="rect">
            <a:avLst/>
          </a:prstGeom>
        </p:spPr>
      </p:pic>
      <p:pic>
        <p:nvPicPr>
          <p:cNvPr id="41" name="Image 39" descr="preencoded.png"/>
          <p:cNvPicPr>
            <a:picLocks noChangeAspect="1"/>
          </p:cNvPicPr>
          <p:nvPr/>
        </p:nvPicPr>
        <p:blipFill>
          <a:blip r:embed="rId16"/>
          <a:stretch>
            <a:fillRect/>
          </a:stretch>
        </p:blipFill>
        <p:spPr>
          <a:xfrm>
            <a:off x="6727784" y="4852987"/>
            <a:ext cx="108347" cy="108347"/>
          </a:xfrm>
          <a:prstGeom prst="rect">
            <a:avLst/>
          </a:prstGeom>
        </p:spPr>
      </p:pic>
      <p:pic>
        <p:nvPicPr>
          <p:cNvPr id="42" name="Image 40" descr="preencoded.png"/>
          <p:cNvPicPr>
            <a:picLocks noChangeAspect="1"/>
          </p:cNvPicPr>
          <p:nvPr/>
        </p:nvPicPr>
        <p:blipFill>
          <a:blip r:embed="rId32"/>
          <a:stretch>
            <a:fillRect/>
          </a:stretch>
        </p:blipFill>
        <p:spPr>
          <a:xfrm>
            <a:off x="309563" y="5286375"/>
            <a:ext cx="9286875" cy="495300"/>
          </a:xfrm>
          <a:prstGeom prst="rect">
            <a:avLst/>
          </a:prstGeom>
        </p:spPr>
      </p:pic>
      <p:pic>
        <p:nvPicPr>
          <p:cNvPr id="43" name="Image 41" descr="preencoded.png"/>
          <p:cNvPicPr>
            <a:picLocks noChangeAspect="1"/>
          </p:cNvPicPr>
          <p:nvPr/>
        </p:nvPicPr>
        <p:blipFill>
          <a:blip r:embed="rId33"/>
          <a:stretch>
            <a:fillRect/>
          </a:stretch>
        </p:blipFill>
        <p:spPr>
          <a:xfrm>
            <a:off x="402432" y="5394722"/>
            <a:ext cx="85130" cy="108347"/>
          </a:xfrm>
          <a:prstGeom prst="rect">
            <a:avLst/>
          </a:prstGeom>
        </p:spPr>
      </p:pic>
      <p:sp>
        <p:nvSpPr>
          <p:cNvPr id="44"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주요 전처리 기법</a:t>
            </a:r>
            <a:endParaRPr lang="en-US" sz="2194" dirty="0"/>
          </a:p>
        </p:txBody>
      </p:sp>
      <p:sp>
        <p:nvSpPr>
          <p:cNvPr id="45" name="Text 1"/>
          <p:cNvSpPr/>
          <p:nvPr/>
        </p:nvSpPr>
        <p:spPr>
          <a:xfrm>
            <a:off x="309563" y="1447800"/>
            <a:ext cx="928687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인공지능에 필수적인 데이터 전처리 기법</a:t>
            </a:r>
            <a:endParaRPr lang="en-US" sz="975" dirty="0"/>
          </a:p>
        </p:txBody>
      </p:sp>
      <p:sp>
        <p:nvSpPr>
          <p:cNvPr id="46" name="Text 2"/>
          <p:cNvSpPr/>
          <p:nvPr/>
        </p:nvSpPr>
        <p:spPr>
          <a:xfrm>
            <a:off x="773906" y="1974056"/>
            <a:ext cx="1769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샘플링 (Sampling)</a:t>
            </a:r>
            <a:endParaRPr lang="en-US" sz="1219" dirty="0"/>
          </a:p>
        </p:txBody>
      </p:sp>
      <p:sp>
        <p:nvSpPr>
          <p:cNvPr id="47" name="Text 3"/>
          <p:cNvSpPr/>
          <p:nvPr/>
        </p:nvSpPr>
        <p:spPr>
          <a:xfrm>
            <a:off x="433388" y="2469356"/>
            <a:ext cx="2744707"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대용량 데이터에서 대표적인 표본을 추출하는 기법</a:t>
            </a:r>
            <a:endParaRPr lang="en-US" sz="975" dirty="0"/>
          </a:p>
        </p:txBody>
      </p:sp>
      <p:sp>
        <p:nvSpPr>
          <p:cNvPr id="48" name="Text 4"/>
          <p:cNvSpPr/>
          <p:nvPr/>
        </p:nvSpPr>
        <p:spPr>
          <a:xfrm>
            <a:off x="603647" y="2902744"/>
            <a:ext cx="1506941"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랜덤 샘플링, 층화 추출 등</a:t>
            </a:r>
            <a:endParaRPr lang="en-US" sz="853" dirty="0"/>
          </a:p>
        </p:txBody>
      </p:sp>
      <p:sp>
        <p:nvSpPr>
          <p:cNvPr id="49" name="Text 5"/>
          <p:cNvSpPr/>
          <p:nvPr/>
        </p:nvSpPr>
        <p:spPr>
          <a:xfrm>
            <a:off x="603647" y="3088481"/>
            <a:ext cx="1424230"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처리 시간과 비용 줄이기</a:t>
            </a:r>
            <a:endParaRPr lang="en-US" sz="853" dirty="0"/>
          </a:p>
        </p:txBody>
      </p:sp>
      <p:sp>
        <p:nvSpPr>
          <p:cNvPr id="50" name="Text 6"/>
          <p:cNvSpPr/>
          <p:nvPr/>
        </p:nvSpPr>
        <p:spPr>
          <a:xfrm>
            <a:off x="3921045" y="1974056"/>
            <a:ext cx="220316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변환 (Transformation)</a:t>
            </a:r>
            <a:endParaRPr lang="en-US" sz="1219" dirty="0"/>
          </a:p>
        </p:txBody>
      </p:sp>
      <p:sp>
        <p:nvSpPr>
          <p:cNvPr id="51" name="Text 7"/>
          <p:cNvSpPr/>
          <p:nvPr/>
        </p:nvSpPr>
        <p:spPr>
          <a:xfrm>
            <a:off x="3580526" y="2469356"/>
            <a:ext cx="3293794"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데이터 분포를 정규화하거나 스케일 차이를 완화</a:t>
            </a:r>
            <a:endParaRPr lang="en-US" sz="975" dirty="0"/>
          </a:p>
        </p:txBody>
      </p:sp>
      <p:sp>
        <p:nvSpPr>
          <p:cNvPr id="52" name="Text 8"/>
          <p:cNvSpPr/>
          <p:nvPr/>
        </p:nvSpPr>
        <p:spPr>
          <a:xfrm>
            <a:off x="3750785" y="2717006"/>
            <a:ext cx="1506941"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로그 변환, 제곱근 변환 등</a:t>
            </a:r>
            <a:endParaRPr lang="en-US" sz="853" dirty="0"/>
          </a:p>
        </p:txBody>
      </p:sp>
      <p:sp>
        <p:nvSpPr>
          <p:cNvPr id="53" name="Text 9"/>
          <p:cNvSpPr/>
          <p:nvPr/>
        </p:nvSpPr>
        <p:spPr>
          <a:xfrm>
            <a:off x="3750785" y="2902744"/>
            <a:ext cx="138287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정규분포에 가깝게 변환</a:t>
            </a:r>
            <a:endParaRPr lang="en-US" sz="853" dirty="0"/>
          </a:p>
        </p:txBody>
      </p:sp>
      <p:sp>
        <p:nvSpPr>
          <p:cNvPr id="54" name="Text 10"/>
          <p:cNvSpPr/>
          <p:nvPr/>
        </p:nvSpPr>
        <p:spPr>
          <a:xfrm>
            <a:off x="7068303" y="1974056"/>
            <a:ext cx="2270931"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노이즈 제거 (Denoising)</a:t>
            </a:r>
            <a:endParaRPr lang="en-US" sz="1219" dirty="0"/>
          </a:p>
        </p:txBody>
      </p:sp>
      <p:sp>
        <p:nvSpPr>
          <p:cNvPr id="55" name="Text 11"/>
          <p:cNvSpPr/>
          <p:nvPr/>
        </p:nvSpPr>
        <p:spPr>
          <a:xfrm>
            <a:off x="6727785" y="2469356"/>
            <a:ext cx="329364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센서 데이터나 이미지에서 잡음을 줄이는 기법</a:t>
            </a:r>
            <a:endParaRPr lang="en-US" sz="975" dirty="0"/>
          </a:p>
        </p:txBody>
      </p:sp>
      <p:sp>
        <p:nvSpPr>
          <p:cNvPr id="56" name="Text 12"/>
          <p:cNvSpPr/>
          <p:nvPr/>
        </p:nvSpPr>
        <p:spPr>
          <a:xfrm>
            <a:off x="6898044" y="2717006"/>
            <a:ext cx="1164197"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필터링, 스무딩 기법</a:t>
            </a:r>
            <a:endParaRPr lang="en-US" sz="853" dirty="0"/>
          </a:p>
        </p:txBody>
      </p:sp>
      <p:sp>
        <p:nvSpPr>
          <p:cNvPr id="57" name="Text 13"/>
          <p:cNvSpPr/>
          <p:nvPr/>
        </p:nvSpPr>
        <p:spPr>
          <a:xfrm>
            <a:off x="6898044" y="2902744"/>
            <a:ext cx="1122841"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신호와 잡음을 분리</a:t>
            </a:r>
            <a:endParaRPr lang="en-US" sz="853" dirty="0"/>
          </a:p>
        </p:txBody>
      </p:sp>
      <p:sp>
        <p:nvSpPr>
          <p:cNvPr id="58" name="Text 14"/>
          <p:cNvSpPr/>
          <p:nvPr/>
        </p:nvSpPr>
        <p:spPr>
          <a:xfrm>
            <a:off x="773907" y="3800475"/>
            <a:ext cx="2382083"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결측치 보정 (Imputation)</a:t>
            </a:r>
            <a:endParaRPr lang="en-US" sz="1219" dirty="0"/>
          </a:p>
        </p:txBody>
      </p:sp>
      <p:sp>
        <p:nvSpPr>
          <p:cNvPr id="59" name="Text 15"/>
          <p:cNvSpPr/>
          <p:nvPr/>
        </p:nvSpPr>
        <p:spPr>
          <a:xfrm>
            <a:off x="433388" y="4295775"/>
            <a:ext cx="329364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누락된 값을 적절한 값으로 보완하는 기법</a:t>
            </a:r>
            <a:endParaRPr lang="en-US" sz="975" dirty="0"/>
          </a:p>
        </p:txBody>
      </p:sp>
      <p:sp>
        <p:nvSpPr>
          <p:cNvPr id="60" name="Text 16"/>
          <p:cNvSpPr/>
          <p:nvPr/>
        </p:nvSpPr>
        <p:spPr>
          <a:xfrm>
            <a:off x="603647" y="4543425"/>
            <a:ext cx="129421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평균, 중앙값으로 보정</a:t>
            </a:r>
            <a:endParaRPr lang="en-US" sz="853" dirty="0"/>
          </a:p>
        </p:txBody>
      </p:sp>
      <p:sp>
        <p:nvSpPr>
          <p:cNvPr id="61" name="Text 17"/>
          <p:cNvSpPr/>
          <p:nvPr/>
        </p:nvSpPr>
        <p:spPr>
          <a:xfrm>
            <a:off x="603647" y="4729163"/>
            <a:ext cx="992825"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예측 모델로 보완</a:t>
            </a:r>
            <a:endParaRPr lang="en-US" sz="853" dirty="0"/>
          </a:p>
        </p:txBody>
      </p:sp>
      <p:sp>
        <p:nvSpPr>
          <p:cNvPr id="62" name="Text 18"/>
          <p:cNvSpPr/>
          <p:nvPr/>
        </p:nvSpPr>
        <p:spPr>
          <a:xfrm>
            <a:off x="3959740" y="3800475"/>
            <a:ext cx="118233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정규화/표준화</a:t>
            </a:r>
            <a:endParaRPr lang="en-US" sz="1219" dirty="0"/>
          </a:p>
        </p:txBody>
      </p:sp>
      <p:sp>
        <p:nvSpPr>
          <p:cNvPr id="63" name="Text 19"/>
          <p:cNvSpPr/>
          <p:nvPr/>
        </p:nvSpPr>
        <p:spPr>
          <a:xfrm>
            <a:off x="3580526" y="4295775"/>
            <a:ext cx="3293794"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각 특성의 값을 동일한 스케일로 맞추는 기법</a:t>
            </a:r>
            <a:endParaRPr lang="en-US" sz="975" dirty="0"/>
          </a:p>
        </p:txBody>
      </p:sp>
      <p:sp>
        <p:nvSpPr>
          <p:cNvPr id="64" name="Text 20"/>
          <p:cNvSpPr/>
          <p:nvPr/>
        </p:nvSpPr>
        <p:spPr>
          <a:xfrm>
            <a:off x="3750785" y="4543425"/>
            <a:ext cx="977879"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Min-Max 정규화</a:t>
            </a:r>
            <a:endParaRPr lang="en-US" sz="853" dirty="0"/>
          </a:p>
        </p:txBody>
      </p:sp>
      <p:sp>
        <p:nvSpPr>
          <p:cNvPr id="65" name="Text 21"/>
          <p:cNvSpPr/>
          <p:nvPr/>
        </p:nvSpPr>
        <p:spPr>
          <a:xfrm>
            <a:off x="3750786" y="4729163"/>
            <a:ext cx="825226"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Z-점수 표준화</a:t>
            </a:r>
            <a:endParaRPr lang="en-US" sz="853" dirty="0"/>
          </a:p>
        </p:txBody>
      </p:sp>
      <p:sp>
        <p:nvSpPr>
          <p:cNvPr id="66" name="Text 22"/>
          <p:cNvSpPr/>
          <p:nvPr/>
        </p:nvSpPr>
        <p:spPr>
          <a:xfrm>
            <a:off x="7068302" y="3862387"/>
            <a:ext cx="2435145" cy="433388"/>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특징 추출 (Feature Extraction)</a:t>
            </a:r>
            <a:endParaRPr lang="en-US" sz="1219" dirty="0"/>
          </a:p>
        </p:txBody>
      </p:sp>
      <p:sp>
        <p:nvSpPr>
          <p:cNvPr id="67" name="Text 23"/>
          <p:cNvSpPr/>
          <p:nvPr/>
        </p:nvSpPr>
        <p:spPr>
          <a:xfrm>
            <a:off x="6727785" y="4388644"/>
            <a:ext cx="329364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원시 데이터에서 의미 있는 특징을 추출하는 기법</a:t>
            </a:r>
            <a:endParaRPr lang="en-US" sz="975" dirty="0"/>
          </a:p>
        </p:txBody>
      </p:sp>
      <p:sp>
        <p:nvSpPr>
          <p:cNvPr id="68" name="Text 24"/>
          <p:cNvSpPr/>
          <p:nvPr/>
        </p:nvSpPr>
        <p:spPr>
          <a:xfrm>
            <a:off x="6898044" y="4636294"/>
            <a:ext cx="1554246"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원시 데이터에서 차원 축소</a:t>
            </a:r>
            <a:endParaRPr lang="en-US" sz="853" dirty="0"/>
          </a:p>
        </p:txBody>
      </p:sp>
      <p:sp>
        <p:nvSpPr>
          <p:cNvPr id="69" name="Text 25"/>
          <p:cNvSpPr/>
          <p:nvPr/>
        </p:nvSpPr>
        <p:spPr>
          <a:xfrm>
            <a:off x="6898044" y="4822031"/>
            <a:ext cx="1579494"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CNN을 통한 이미지 임베딩</a:t>
            </a:r>
            <a:endParaRPr lang="en-US" sz="853" dirty="0"/>
          </a:p>
        </p:txBody>
      </p:sp>
      <p:sp>
        <p:nvSpPr>
          <p:cNvPr id="70" name="Text 26"/>
          <p:cNvSpPr/>
          <p:nvPr/>
        </p:nvSpPr>
        <p:spPr>
          <a:xfrm>
            <a:off x="583936" y="5379244"/>
            <a:ext cx="9101138" cy="309563"/>
          </a:xfrm>
          <a:prstGeom prst="rect">
            <a:avLst/>
          </a:prstGeom>
          <a:noFill/>
          <a:ln/>
        </p:spPr>
        <p:txBody>
          <a:bodyPr wrap="square" lIns="0" tIns="0" rIns="0" bIns="0" rtlCol="0" anchor="t"/>
          <a:lstStyle/>
          <a:p>
            <a:pPr>
              <a:lnSpc>
                <a:spcPts val="1219"/>
              </a:lnSpc>
            </a:pPr>
            <a:r>
              <a:rPr lang="en-US" sz="853" b="1" dirty="0">
                <a:solidFill>
                  <a:srgbClr val="4B5563"/>
                </a:solidFill>
                <a:latin typeface="ui-sans-serif" pitchFamily="34" charset="0"/>
                <a:ea typeface="ui-sans-serif" pitchFamily="34" charset="-122"/>
                <a:cs typeface="ui-sans-serif" pitchFamily="34" charset="-120"/>
              </a:rPr>
              <a:t>핵심 포인트:</a:t>
            </a:r>
            <a:r>
              <a:rPr lang="en-US" sz="853" dirty="0">
                <a:solidFill>
                  <a:srgbClr val="4B5563"/>
                </a:solidFill>
                <a:latin typeface="ui-sans-serif" pitchFamily="34" charset="0"/>
                <a:ea typeface="ui-sans-serif" pitchFamily="34" charset="-122"/>
                <a:cs typeface="ui-sans-serif" pitchFamily="34" charset="-120"/>
              </a:rPr>
              <a:t> 전처리 기법은 데이터 과학과 머신러닝에서 사용할 수 있는 형태로 원시 데이터를 변환하는 데 필수적입니다. 정확하고 일관된 데이터를 확보하는 것은 모델 성능 향상과 해석 가능성에 직결됩니다.</a:t>
            </a:r>
            <a:endParaRPr lang="en-US" sz="853"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2978814" y="1540669"/>
            <a:ext cx="820220" cy="216694"/>
          </a:xfrm>
          <a:prstGeom prst="rect">
            <a:avLst/>
          </a:prstGeom>
        </p:spPr>
      </p:pic>
      <p:pic>
        <p:nvPicPr>
          <p:cNvPr id="7" name="Image 5" descr="preencoded.png"/>
          <p:cNvPicPr>
            <a:picLocks noChangeAspect="1"/>
          </p:cNvPicPr>
          <p:nvPr/>
        </p:nvPicPr>
        <p:blipFill>
          <a:blip r:embed="rId8"/>
          <a:stretch>
            <a:fillRect/>
          </a:stretch>
        </p:blipFill>
        <p:spPr>
          <a:xfrm>
            <a:off x="3799033" y="1641277"/>
            <a:ext cx="495300" cy="15478"/>
          </a:xfrm>
          <a:prstGeom prst="rect">
            <a:avLst/>
          </a:prstGeom>
        </p:spPr>
      </p:pic>
      <p:pic>
        <p:nvPicPr>
          <p:cNvPr id="8" name="Image 6" descr="preencoded.png"/>
          <p:cNvPicPr>
            <a:picLocks noChangeAspect="1"/>
          </p:cNvPicPr>
          <p:nvPr/>
        </p:nvPicPr>
        <p:blipFill>
          <a:blip r:embed="rId9"/>
          <a:stretch>
            <a:fillRect/>
          </a:stretch>
        </p:blipFill>
        <p:spPr>
          <a:xfrm>
            <a:off x="4294333" y="1540669"/>
            <a:ext cx="1202215" cy="216694"/>
          </a:xfrm>
          <a:prstGeom prst="rect">
            <a:avLst/>
          </a:prstGeom>
        </p:spPr>
      </p:pic>
      <p:pic>
        <p:nvPicPr>
          <p:cNvPr id="9" name="Image 7" descr="preencoded.png"/>
          <p:cNvPicPr>
            <a:picLocks noChangeAspect="1"/>
          </p:cNvPicPr>
          <p:nvPr/>
        </p:nvPicPr>
        <p:blipFill>
          <a:blip r:embed="rId10"/>
          <a:stretch>
            <a:fillRect/>
          </a:stretch>
        </p:blipFill>
        <p:spPr>
          <a:xfrm>
            <a:off x="5496548" y="1641277"/>
            <a:ext cx="495300" cy="15478"/>
          </a:xfrm>
          <a:prstGeom prst="rect">
            <a:avLst/>
          </a:prstGeom>
        </p:spPr>
      </p:pic>
      <p:pic>
        <p:nvPicPr>
          <p:cNvPr id="10" name="Image 8" descr="preencoded.png"/>
          <p:cNvPicPr>
            <a:picLocks noChangeAspect="1"/>
          </p:cNvPicPr>
          <p:nvPr/>
        </p:nvPicPr>
        <p:blipFill>
          <a:blip r:embed="rId11"/>
          <a:stretch>
            <a:fillRect/>
          </a:stretch>
        </p:blipFill>
        <p:spPr>
          <a:xfrm>
            <a:off x="5991848" y="1540669"/>
            <a:ext cx="935339" cy="216694"/>
          </a:xfrm>
          <a:prstGeom prst="rect">
            <a:avLst/>
          </a:prstGeom>
        </p:spPr>
      </p:pic>
      <p:pic>
        <p:nvPicPr>
          <p:cNvPr id="11" name="Image 9" descr="preencoded.png"/>
          <p:cNvPicPr>
            <a:picLocks noChangeAspect="1"/>
          </p:cNvPicPr>
          <p:nvPr/>
        </p:nvPicPr>
        <p:blipFill>
          <a:blip r:embed="rId12"/>
          <a:stretch>
            <a:fillRect/>
          </a:stretch>
        </p:blipFill>
        <p:spPr>
          <a:xfrm>
            <a:off x="309563" y="1943100"/>
            <a:ext cx="3013034" cy="1362075"/>
          </a:xfrm>
          <a:prstGeom prst="rect">
            <a:avLst/>
          </a:prstGeom>
        </p:spPr>
      </p:pic>
      <p:pic>
        <p:nvPicPr>
          <p:cNvPr id="12" name="Image 10" descr="preencoded.png"/>
          <p:cNvPicPr>
            <a:picLocks noChangeAspect="1"/>
          </p:cNvPicPr>
          <p:nvPr/>
        </p:nvPicPr>
        <p:blipFill>
          <a:blip r:embed="rId13"/>
          <a:stretch>
            <a:fillRect/>
          </a:stretch>
        </p:blipFill>
        <p:spPr>
          <a:xfrm>
            <a:off x="433388" y="2066925"/>
            <a:ext cx="278606" cy="340519"/>
          </a:xfrm>
          <a:prstGeom prst="rect">
            <a:avLst/>
          </a:prstGeom>
        </p:spPr>
      </p:pic>
      <p:pic>
        <p:nvPicPr>
          <p:cNvPr id="13" name="Image 11" descr="preencoded.png"/>
          <p:cNvPicPr>
            <a:picLocks noChangeAspect="1"/>
          </p:cNvPicPr>
          <p:nvPr/>
        </p:nvPicPr>
        <p:blipFill>
          <a:blip r:embed="rId14"/>
          <a:stretch>
            <a:fillRect/>
          </a:stretch>
        </p:blipFill>
        <p:spPr>
          <a:xfrm>
            <a:off x="495300" y="2128837"/>
            <a:ext cx="154781" cy="216694"/>
          </a:xfrm>
          <a:prstGeom prst="rect">
            <a:avLst/>
          </a:prstGeom>
        </p:spPr>
      </p:pic>
      <p:pic>
        <p:nvPicPr>
          <p:cNvPr id="14" name="Image 12" descr="preencoded.png"/>
          <p:cNvPicPr>
            <a:picLocks noChangeAspect="1"/>
          </p:cNvPicPr>
          <p:nvPr/>
        </p:nvPicPr>
        <p:blipFill>
          <a:blip r:embed="rId15"/>
          <a:stretch>
            <a:fillRect/>
          </a:stretch>
        </p:blipFill>
        <p:spPr>
          <a:xfrm>
            <a:off x="433388" y="2871787"/>
            <a:ext cx="2765384" cy="309563"/>
          </a:xfrm>
          <a:prstGeom prst="rect">
            <a:avLst/>
          </a:prstGeom>
        </p:spPr>
      </p:pic>
      <p:pic>
        <p:nvPicPr>
          <p:cNvPr id="15" name="Image 13" descr="preencoded.png"/>
          <p:cNvPicPr>
            <a:picLocks noChangeAspect="1"/>
          </p:cNvPicPr>
          <p:nvPr/>
        </p:nvPicPr>
        <p:blipFill>
          <a:blip r:embed="rId16"/>
          <a:stretch>
            <a:fillRect/>
          </a:stretch>
        </p:blipFill>
        <p:spPr>
          <a:xfrm>
            <a:off x="3446422" y="1943100"/>
            <a:ext cx="3013034" cy="1362075"/>
          </a:xfrm>
          <a:prstGeom prst="rect">
            <a:avLst/>
          </a:prstGeom>
        </p:spPr>
      </p:pic>
      <p:pic>
        <p:nvPicPr>
          <p:cNvPr id="16" name="Image 14" descr="preencoded.png"/>
          <p:cNvPicPr>
            <a:picLocks noChangeAspect="1"/>
          </p:cNvPicPr>
          <p:nvPr/>
        </p:nvPicPr>
        <p:blipFill>
          <a:blip r:embed="rId17"/>
          <a:stretch>
            <a:fillRect/>
          </a:stretch>
        </p:blipFill>
        <p:spPr>
          <a:xfrm>
            <a:off x="3570247" y="2066925"/>
            <a:ext cx="278606" cy="340519"/>
          </a:xfrm>
          <a:prstGeom prst="rect">
            <a:avLst/>
          </a:prstGeom>
        </p:spPr>
      </p:pic>
      <p:pic>
        <p:nvPicPr>
          <p:cNvPr id="17" name="Image 15" descr="preencoded.png"/>
          <p:cNvPicPr>
            <a:picLocks noChangeAspect="1"/>
          </p:cNvPicPr>
          <p:nvPr/>
        </p:nvPicPr>
        <p:blipFill>
          <a:blip r:embed="rId18"/>
          <a:stretch>
            <a:fillRect/>
          </a:stretch>
        </p:blipFill>
        <p:spPr>
          <a:xfrm>
            <a:off x="3632160" y="2128837"/>
            <a:ext cx="154781" cy="216694"/>
          </a:xfrm>
          <a:prstGeom prst="rect">
            <a:avLst/>
          </a:prstGeom>
        </p:spPr>
      </p:pic>
      <p:pic>
        <p:nvPicPr>
          <p:cNvPr id="18" name="Image 16" descr="preencoded.png"/>
          <p:cNvPicPr>
            <a:picLocks noChangeAspect="1"/>
          </p:cNvPicPr>
          <p:nvPr/>
        </p:nvPicPr>
        <p:blipFill>
          <a:blip r:embed="rId19"/>
          <a:stretch>
            <a:fillRect/>
          </a:stretch>
        </p:blipFill>
        <p:spPr>
          <a:xfrm>
            <a:off x="3570247" y="2871787"/>
            <a:ext cx="2765384" cy="309563"/>
          </a:xfrm>
          <a:prstGeom prst="rect">
            <a:avLst/>
          </a:prstGeom>
        </p:spPr>
      </p:pic>
      <p:pic>
        <p:nvPicPr>
          <p:cNvPr id="19" name="Image 17" descr="preencoded.png"/>
          <p:cNvPicPr>
            <a:picLocks noChangeAspect="1"/>
          </p:cNvPicPr>
          <p:nvPr/>
        </p:nvPicPr>
        <p:blipFill>
          <a:blip r:embed="rId20"/>
          <a:stretch>
            <a:fillRect/>
          </a:stretch>
        </p:blipFill>
        <p:spPr>
          <a:xfrm>
            <a:off x="6583283" y="1943100"/>
            <a:ext cx="3013155" cy="1362075"/>
          </a:xfrm>
          <a:prstGeom prst="rect">
            <a:avLst/>
          </a:prstGeom>
        </p:spPr>
      </p:pic>
      <p:pic>
        <p:nvPicPr>
          <p:cNvPr id="20" name="Image 18" descr="preencoded.png"/>
          <p:cNvPicPr>
            <a:picLocks noChangeAspect="1"/>
          </p:cNvPicPr>
          <p:nvPr/>
        </p:nvPicPr>
        <p:blipFill>
          <a:blip r:embed="rId21"/>
          <a:stretch>
            <a:fillRect/>
          </a:stretch>
        </p:blipFill>
        <p:spPr>
          <a:xfrm>
            <a:off x="6707107" y="2066925"/>
            <a:ext cx="278606" cy="340519"/>
          </a:xfrm>
          <a:prstGeom prst="rect">
            <a:avLst/>
          </a:prstGeom>
        </p:spPr>
      </p:pic>
      <p:pic>
        <p:nvPicPr>
          <p:cNvPr id="21" name="Image 19" descr="preencoded.png"/>
          <p:cNvPicPr>
            <a:picLocks noChangeAspect="1"/>
          </p:cNvPicPr>
          <p:nvPr/>
        </p:nvPicPr>
        <p:blipFill>
          <a:blip r:embed="rId22"/>
          <a:stretch>
            <a:fillRect/>
          </a:stretch>
        </p:blipFill>
        <p:spPr>
          <a:xfrm>
            <a:off x="6769020" y="2128837"/>
            <a:ext cx="154781" cy="216694"/>
          </a:xfrm>
          <a:prstGeom prst="rect">
            <a:avLst/>
          </a:prstGeom>
        </p:spPr>
      </p:pic>
      <p:pic>
        <p:nvPicPr>
          <p:cNvPr id="22" name="Image 20" descr="preencoded.png"/>
          <p:cNvPicPr>
            <a:picLocks noChangeAspect="1"/>
          </p:cNvPicPr>
          <p:nvPr/>
        </p:nvPicPr>
        <p:blipFill>
          <a:blip r:embed="rId23"/>
          <a:stretch>
            <a:fillRect/>
          </a:stretch>
        </p:blipFill>
        <p:spPr>
          <a:xfrm>
            <a:off x="6707108" y="2871787"/>
            <a:ext cx="2765505" cy="309563"/>
          </a:xfrm>
          <a:prstGeom prst="rect">
            <a:avLst/>
          </a:prstGeom>
        </p:spPr>
      </p:pic>
      <p:pic>
        <p:nvPicPr>
          <p:cNvPr id="23" name="Image 21" descr="preencoded.png"/>
          <p:cNvPicPr>
            <a:picLocks noChangeAspect="1"/>
          </p:cNvPicPr>
          <p:nvPr/>
        </p:nvPicPr>
        <p:blipFill>
          <a:blip r:embed="rId24"/>
          <a:stretch>
            <a:fillRect/>
          </a:stretch>
        </p:blipFill>
        <p:spPr>
          <a:xfrm>
            <a:off x="309563" y="3429000"/>
            <a:ext cx="3013034" cy="1764506"/>
          </a:xfrm>
          <a:prstGeom prst="rect">
            <a:avLst/>
          </a:prstGeom>
        </p:spPr>
      </p:pic>
      <p:pic>
        <p:nvPicPr>
          <p:cNvPr id="24" name="Image 22" descr="preencoded.png"/>
          <p:cNvPicPr>
            <a:picLocks noChangeAspect="1"/>
          </p:cNvPicPr>
          <p:nvPr/>
        </p:nvPicPr>
        <p:blipFill>
          <a:blip r:embed="rId25"/>
          <a:stretch>
            <a:fillRect/>
          </a:stretch>
        </p:blipFill>
        <p:spPr>
          <a:xfrm>
            <a:off x="433388" y="3552825"/>
            <a:ext cx="317302" cy="340519"/>
          </a:xfrm>
          <a:prstGeom prst="rect">
            <a:avLst/>
          </a:prstGeom>
        </p:spPr>
      </p:pic>
      <p:pic>
        <p:nvPicPr>
          <p:cNvPr id="25" name="Image 23" descr="preencoded.png"/>
          <p:cNvPicPr>
            <a:picLocks noChangeAspect="1"/>
          </p:cNvPicPr>
          <p:nvPr/>
        </p:nvPicPr>
        <p:blipFill>
          <a:blip r:embed="rId26"/>
          <a:stretch>
            <a:fillRect/>
          </a:stretch>
        </p:blipFill>
        <p:spPr>
          <a:xfrm>
            <a:off x="495300" y="3614737"/>
            <a:ext cx="193477" cy="216694"/>
          </a:xfrm>
          <a:prstGeom prst="rect">
            <a:avLst/>
          </a:prstGeom>
        </p:spPr>
      </p:pic>
      <p:pic>
        <p:nvPicPr>
          <p:cNvPr id="26" name="Image 24" descr="preencoded.png"/>
          <p:cNvPicPr>
            <a:picLocks noChangeAspect="1"/>
          </p:cNvPicPr>
          <p:nvPr/>
        </p:nvPicPr>
        <p:blipFill>
          <a:blip r:embed="rId27"/>
          <a:stretch>
            <a:fillRect/>
          </a:stretch>
        </p:blipFill>
        <p:spPr>
          <a:xfrm>
            <a:off x="433388" y="4357687"/>
            <a:ext cx="2765384" cy="557213"/>
          </a:xfrm>
          <a:prstGeom prst="rect">
            <a:avLst/>
          </a:prstGeom>
        </p:spPr>
      </p:pic>
      <p:pic>
        <p:nvPicPr>
          <p:cNvPr id="27" name="Image 25" descr="preencoded.png"/>
          <p:cNvPicPr>
            <a:picLocks noChangeAspect="1"/>
          </p:cNvPicPr>
          <p:nvPr/>
        </p:nvPicPr>
        <p:blipFill>
          <a:blip r:embed="rId28"/>
          <a:stretch>
            <a:fillRect/>
          </a:stretch>
        </p:blipFill>
        <p:spPr>
          <a:xfrm>
            <a:off x="3446422" y="3429000"/>
            <a:ext cx="3013034" cy="1764506"/>
          </a:xfrm>
          <a:prstGeom prst="rect">
            <a:avLst/>
          </a:prstGeom>
        </p:spPr>
      </p:pic>
      <p:pic>
        <p:nvPicPr>
          <p:cNvPr id="28" name="Image 26" descr="preencoded.png"/>
          <p:cNvPicPr>
            <a:picLocks noChangeAspect="1"/>
          </p:cNvPicPr>
          <p:nvPr/>
        </p:nvPicPr>
        <p:blipFill>
          <a:blip r:embed="rId29"/>
          <a:stretch>
            <a:fillRect/>
          </a:stretch>
        </p:blipFill>
        <p:spPr>
          <a:xfrm>
            <a:off x="3570247" y="3552825"/>
            <a:ext cx="278606" cy="340519"/>
          </a:xfrm>
          <a:prstGeom prst="rect">
            <a:avLst/>
          </a:prstGeom>
        </p:spPr>
      </p:pic>
      <p:pic>
        <p:nvPicPr>
          <p:cNvPr id="29" name="Image 27" descr="preencoded.png"/>
          <p:cNvPicPr>
            <a:picLocks noChangeAspect="1"/>
          </p:cNvPicPr>
          <p:nvPr/>
        </p:nvPicPr>
        <p:blipFill>
          <a:blip r:embed="rId30"/>
          <a:stretch>
            <a:fillRect/>
          </a:stretch>
        </p:blipFill>
        <p:spPr>
          <a:xfrm>
            <a:off x="3632160" y="3614737"/>
            <a:ext cx="154781" cy="216694"/>
          </a:xfrm>
          <a:prstGeom prst="rect">
            <a:avLst/>
          </a:prstGeom>
        </p:spPr>
      </p:pic>
      <p:pic>
        <p:nvPicPr>
          <p:cNvPr id="30" name="Image 28" descr="preencoded.png"/>
          <p:cNvPicPr>
            <a:picLocks noChangeAspect="1"/>
          </p:cNvPicPr>
          <p:nvPr/>
        </p:nvPicPr>
        <p:blipFill>
          <a:blip r:embed="rId31"/>
          <a:stretch>
            <a:fillRect/>
          </a:stretch>
        </p:blipFill>
        <p:spPr>
          <a:xfrm>
            <a:off x="3570247" y="4512469"/>
            <a:ext cx="2765384" cy="557213"/>
          </a:xfrm>
          <a:prstGeom prst="rect">
            <a:avLst/>
          </a:prstGeom>
        </p:spPr>
      </p:pic>
      <p:pic>
        <p:nvPicPr>
          <p:cNvPr id="31" name="Image 29" descr="preencoded.png"/>
          <p:cNvPicPr>
            <a:picLocks noChangeAspect="1"/>
          </p:cNvPicPr>
          <p:nvPr/>
        </p:nvPicPr>
        <p:blipFill>
          <a:blip r:embed="rId32"/>
          <a:stretch>
            <a:fillRect/>
          </a:stretch>
        </p:blipFill>
        <p:spPr>
          <a:xfrm>
            <a:off x="6583283" y="3429000"/>
            <a:ext cx="3013155" cy="1764506"/>
          </a:xfrm>
          <a:prstGeom prst="rect">
            <a:avLst/>
          </a:prstGeom>
        </p:spPr>
      </p:pic>
      <p:pic>
        <p:nvPicPr>
          <p:cNvPr id="32" name="Image 30" descr="preencoded.png"/>
          <p:cNvPicPr>
            <a:picLocks noChangeAspect="1"/>
          </p:cNvPicPr>
          <p:nvPr/>
        </p:nvPicPr>
        <p:blipFill>
          <a:blip r:embed="rId33"/>
          <a:stretch>
            <a:fillRect/>
          </a:stretch>
        </p:blipFill>
        <p:spPr>
          <a:xfrm>
            <a:off x="6707107" y="3552825"/>
            <a:ext cx="317302" cy="340519"/>
          </a:xfrm>
          <a:prstGeom prst="rect">
            <a:avLst/>
          </a:prstGeom>
        </p:spPr>
      </p:pic>
      <p:pic>
        <p:nvPicPr>
          <p:cNvPr id="33" name="Image 31" descr="preencoded.png"/>
          <p:cNvPicPr>
            <a:picLocks noChangeAspect="1"/>
          </p:cNvPicPr>
          <p:nvPr/>
        </p:nvPicPr>
        <p:blipFill>
          <a:blip r:embed="rId34"/>
          <a:stretch>
            <a:fillRect/>
          </a:stretch>
        </p:blipFill>
        <p:spPr>
          <a:xfrm>
            <a:off x="6769020" y="3614737"/>
            <a:ext cx="193477" cy="216694"/>
          </a:xfrm>
          <a:prstGeom prst="rect">
            <a:avLst/>
          </a:prstGeom>
        </p:spPr>
      </p:pic>
      <p:pic>
        <p:nvPicPr>
          <p:cNvPr id="34" name="Image 32" descr="preencoded.png"/>
          <p:cNvPicPr>
            <a:picLocks noChangeAspect="1"/>
          </p:cNvPicPr>
          <p:nvPr/>
        </p:nvPicPr>
        <p:blipFill>
          <a:blip r:embed="rId35"/>
          <a:stretch>
            <a:fillRect/>
          </a:stretch>
        </p:blipFill>
        <p:spPr>
          <a:xfrm>
            <a:off x="6707108" y="4357687"/>
            <a:ext cx="2765505" cy="433388"/>
          </a:xfrm>
          <a:prstGeom prst="rect">
            <a:avLst/>
          </a:prstGeom>
        </p:spPr>
      </p:pic>
      <p:pic>
        <p:nvPicPr>
          <p:cNvPr id="35" name="Image 33" descr="preencoded.png"/>
          <p:cNvPicPr>
            <a:picLocks noChangeAspect="1"/>
          </p:cNvPicPr>
          <p:nvPr/>
        </p:nvPicPr>
        <p:blipFill>
          <a:blip r:embed="rId36"/>
          <a:stretch>
            <a:fillRect/>
          </a:stretch>
        </p:blipFill>
        <p:spPr>
          <a:xfrm>
            <a:off x="833400" y="5379244"/>
            <a:ext cx="1187221" cy="216694"/>
          </a:xfrm>
          <a:prstGeom prst="rect">
            <a:avLst/>
          </a:prstGeom>
        </p:spPr>
      </p:pic>
      <p:pic>
        <p:nvPicPr>
          <p:cNvPr id="36" name="Image 34" descr="preencoded.png"/>
          <p:cNvPicPr>
            <a:picLocks noChangeAspect="1"/>
          </p:cNvPicPr>
          <p:nvPr/>
        </p:nvPicPr>
        <p:blipFill>
          <a:blip r:embed="rId37"/>
          <a:stretch>
            <a:fillRect/>
          </a:stretch>
        </p:blipFill>
        <p:spPr>
          <a:xfrm>
            <a:off x="2082533" y="5425678"/>
            <a:ext cx="108347" cy="123825"/>
          </a:xfrm>
          <a:prstGeom prst="rect">
            <a:avLst/>
          </a:prstGeom>
        </p:spPr>
      </p:pic>
      <p:pic>
        <p:nvPicPr>
          <p:cNvPr id="37" name="Image 35" descr="preencoded.png"/>
          <p:cNvPicPr>
            <a:picLocks noChangeAspect="1"/>
          </p:cNvPicPr>
          <p:nvPr/>
        </p:nvPicPr>
        <p:blipFill>
          <a:blip r:embed="rId38"/>
          <a:stretch>
            <a:fillRect/>
          </a:stretch>
        </p:blipFill>
        <p:spPr>
          <a:xfrm>
            <a:off x="2252793" y="5379244"/>
            <a:ext cx="1169445" cy="216694"/>
          </a:xfrm>
          <a:prstGeom prst="rect">
            <a:avLst/>
          </a:prstGeom>
        </p:spPr>
      </p:pic>
      <p:pic>
        <p:nvPicPr>
          <p:cNvPr id="38" name="Image 36" descr="preencoded.png"/>
          <p:cNvPicPr>
            <a:picLocks noChangeAspect="1"/>
          </p:cNvPicPr>
          <p:nvPr/>
        </p:nvPicPr>
        <p:blipFill>
          <a:blip r:embed="rId37"/>
          <a:stretch>
            <a:fillRect/>
          </a:stretch>
        </p:blipFill>
        <p:spPr>
          <a:xfrm>
            <a:off x="3484150" y="5425678"/>
            <a:ext cx="108347" cy="123825"/>
          </a:xfrm>
          <a:prstGeom prst="rect">
            <a:avLst/>
          </a:prstGeom>
        </p:spPr>
      </p:pic>
      <p:pic>
        <p:nvPicPr>
          <p:cNvPr id="39" name="Image 37" descr="preencoded.png"/>
          <p:cNvPicPr>
            <a:picLocks noChangeAspect="1"/>
          </p:cNvPicPr>
          <p:nvPr/>
        </p:nvPicPr>
        <p:blipFill>
          <a:blip r:embed="rId39"/>
          <a:stretch>
            <a:fillRect/>
          </a:stretch>
        </p:blipFill>
        <p:spPr>
          <a:xfrm>
            <a:off x="3654410" y="5379244"/>
            <a:ext cx="1055052" cy="216694"/>
          </a:xfrm>
          <a:prstGeom prst="rect">
            <a:avLst/>
          </a:prstGeom>
        </p:spPr>
      </p:pic>
      <p:pic>
        <p:nvPicPr>
          <p:cNvPr id="40" name="Image 38" descr="preencoded.png"/>
          <p:cNvPicPr>
            <a:picLocks noChangeAspect="1"/>
          </p:cNvPicPr>
          <p:nvPr/>
        </p:nvPicPr>
        <p:blipFill>
          <a:blip r:embed="rId37"/>
          <a:stretch>
            <a:fillRect/>
          </a:stretch>
        </p:blipFill>
        <p:spPr>
          <a:xfrm>
            <a:off x="4771374" y="5425678"/>
            <a:ext cx="108347" cy="123825"/>
          </a:xfrm>
          <a:prstGeom prst="rect">
            <a:avLst/>
          </a:prstGeom>
        </p:spPr>
      </p:pic>
      <p:pic>
        <p:nvPicPr>
          <p:cNvPr id="41" name="Image 39" descr="preencoded.png"/>
          <p:cNvPicPr>
            <a:picLocks noChangeAspect="1"/>
          </p:cNvPicPr>
          <p:nvPr/>
        </p:nvPicPr>
        <p:blipFill>
          <a:blip r:embed="rId40"/>
          <a:stretch>
            <a:fillRect/>
          </a:stretch>
        </p:blipFill>
        <p:spPr>
          <a:xfrm>
            <a:off x="4941633" y="5379244"/>
            <a:ext cx="1149735" cy="216694"/>
          </a:xfrm>
          <a:prstGeom prst="rect">
            <a:avLst/>
          </a:prstGeom>
        </p:spPr>
      </p:pic>
      <p:pic>
        <p:nvPicPr>
          <p:cNvPr id="42" name="Image 40" descr="preencoded.png"/>
          <p:cNvPicPr>
            <a:picLocks noChangeAspect="1"/>
          </p:cNvPicPr>
          <p:nvPr/>
        </p:nvPicPr>
        <p:blipFill>
          <a:blip r:embed="rId37"/>
          <a:stretch>
            <a:fillRect/>
          </a:stretch>
        </p:blipFill>
        <p:spPr>
          <a:xfrm>
            <a:off x="6153280" y="5425678"/>
            <a:ext cx="108347" cy="123825"/>
          </a:xfrm>
          <a:prstGeom prst="rect">
            <a:avLst/>
          </a:prstGeom>
        </p:spPr>
      </p:pic>
      <p:pic>
        <p:nvPicPr>
          <p:cNvPr id="43" name="Image 41" descr="preencoded.png"/>
          <p:cNvPicPr>
            <a:picLocks noChangeAspect="1"/>
          </p:cNvPicPr>
          <p:nvPr/>
        </p:nvPicPr>
        <p:blipFill>
          <a:blip r:embed="rId41"/>
          <a:stretch>
            <a:fillRect/>
          </a:stretch>
        </p:blipFill>
        <p:spPr>
          <a:xfrm>
            <a:off x="6323539" y="5379244"/>
            <a:ext cx="1267151" cy="216694"/>
          </a:xfrm>
          <a:prstGeom prst="rect">
            <a:avLst/>
          </a:prstGeom>
        </p:spPr>
      </p:pic>
      <p:pic>
        <p:nvPicPr>
          <p:cNvPr id="44" name="Image 42" descr="preencoded.png"/>
          <p:cNvPicPr>
            <a:picLocks noChangeAspect="1"/>
          </p:cNvPicPr>
          <p:nvPr/>
        </p:nvPicPr>
        <p:blipFill>
          <a:blip r:embed="rId37"/>
          <a:stretch>
            <a:fillRect/>
          </a:stretch>
        </p:blipFill>
        <p:spPr>
          <a:xfrm>
            <a:off x="7652603" y="5425678"/>
            <a:ext cx="108347" cy="123825"/>
          </a:xfrm>
          <a:prstGeom prst="rect">
            <a:avLst/>
          </a:prstGeom>
        </p:spPr>
      </p:pic>
      <p:pic>
        <p:nvPicPr>
          <p:cNvPr id="45" name="Image 43" descr="preencoded.png"/>
          <p:cNvPicPr>
            <a:picLocks noChangeAspect="1"/>
          </p:cNvPicPr>
          <p:nvPr/>
        </p:nvPicPr>
        <p:blipFill>
          <a:blip r:embed="rId42"/>
          <a:stretch>
            <a:fillRect/>
          </a:stretch>
        </p:blipFill>
        <p:spPr>
          <a:xfrm>
            <a:off x="7822863" y="5379244"/>
            <a:ext cx="1249738" cy="216694"/>
          </a:xfrm>
          <a:prstGeom prst="rect">
            <a:avLst/>
          </a:prstGeom>
        </p:spPr>
      </p:pic>
      <p:sp>
        <p:nvSpPr>
          <p:cNvPr id="46"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 전처리 파이프라인 구축</a:t>
            </a:r>
            <a:endParaRPr lang="en-US" sz="2194" dirty="0"/>
          </a:p>
        </p:txBody>
      </p:sp>
      <p:sp>
        <p:nvSpPr>
          <p:cNvPr id="47" name="Text 1"/>
          <p:cNvSpPr/>
          <p:nvPr/>
        </p:nvSpPr>
        <p:spPr>
          <a:xfrm>
            <a:off x="3071683" y="1540669"/>
            <a:ext cx="984263" cy="216694"/>
          </a:xfrm>
          <a:prstGeom prst="rect">
            <a:avLst/>
          </a:prstGeom>
          <a:noFill/>
          <a:ln/>
        </p:spPr>
        <p:txBody>
          <a:bodyPr wrap="square" lIns="0" tIns="0" rIns="0" bIns="0" rtlCol="0" anchor="t"/>
          <a:lstStyle/>
          <a:p>
            <a:pPr>
              <a:lnSpc>
                <a:spcPts val="1219"/>
              </a:lnSpc>
            </a:pPr>
            <a:r>
              <a:rPr lang="en-US" sz="853" b="1" dirty="0">
                <a:solidFill>
                  <a:srgbClr val="FFFFFF"/>
                </a:solidFill>
                <a:latin typeface="ui-sans-serif" pitchFamily="34" charset="0"/>
                <a:ea typeface="ui-sans-serif" pitchFamily="34" charset="-122"/>
                <a:cs typeface="ui-sans-serif" pitchFamily="34" charset="-120"/>
              </a:rPr>
              <a:t>RAW DATA</a:t>
            </a:r>
            <a:endParaRPr lang="en-US" sz="853" dirty="0"/>
          </a:p>
        </p:txBody>
      </p:sp>
      <p:sp>
        <p:nvSpPr>
          <p:cNvPr id="48" name="Text 2"/>
          <p:cNvSpPr/>
          <p:nvPr/>
        </p:nvSpPr>
        <p:spPr>
          <a:xfrm>
            <a:off x="4387202" y="1540669"/>
            <a:ext cx="1442658" cy="216694"/>
          </a:xfrm>
          <a:prstGeom prst="rect">
            <a:avLst/>
          </a:prstGeom>
          <a:noFill/>
          <a:ln/>
        </p:spPr>
        <p:txBody>
          <a:bodyPr wrap="square" lIns="0" tIns="0" rIns="0" bIns="0" rtlCol="0" anchor="t"/>
          <a:lstStyle/>
          <a:p>
            <a:pPr>
              <a:lnSpc>
                <a:spcPts val="1219"/>
              </a:lnSpc>
            </a:pPr>
            <a:r>
              <a:rPr lang="en-US" sz="853" b="1" dirty="0">
                <a:solidFill>
                  <a:srgbClr val="FFFFFF"/>
                </a:solidFill>
                <a:latin typeface="ui-sans-serif" pitchFamily="34" charset="0"/>
                <a:ea typeface="ui-sans-serif" pitchFamily="34" charset="-122"/>
                <a:cs typeface="ui-sans-serif" pitchFamily="34" charset="-120"/>
              </a:rPr>
              <a:t>PREPROCESSING</a:t>
            </a:r>
            <a:endParaRPr lang="en-US" sz="853" dirty="0"/>
          </a:p>
        </p:txBody>
      </p:sp>
      <p:sp>
        <p:nvSpPr>
          <p:cNvPr id="49" name="Text 3"/>
          <p:cNvSpPr/>
          <p:nvPr/>
        </p:nvSpPr>
        <p:spPr>
          <a:xfrm>
            <a:off x="6084717" y="1540669"/>
            <a:ext cx="1122406" cy="216694"/>
          </a:xfrm>
          <a:prstGeom prst="rect">
            <a:avLst/>
          </a:prstGeom>
          <a:noFill/>
          <a:ln/>
        </p:spPr>
        <p:txBody>
          <a:bodyPr wrap="square" lIns="0" tIns="0" rIns="0" bIns="0" rtlCol="0" anchor="t"/>
          <a:lstStyle/>
          <a:p>
            <a:pPr>
              <a:lnSpc>
                <a:spcPts val="1219"/>
              </a:lnSpc>
            </a:pPr>
            <a:r>
              <a:rPr lang="en-US" sz="853" b="1" dirty="0">
                <a:solidFill>
                  <a:srgbClr val="FFFFFF"/>
                </a:solidFill>
                <a:latin typeface="ui-sans-serif" pitchFamily="34" charset="0"/>
                <a:ea typeface="ui-sans-serif" pitchFamily="34" charset="-122"/>
                <a:cs typeface="ui-sans-serif" pitchFamily="34" charset="-120"/>
              </a:rPr>
              <a:t>CLEAN DATA</a:t>
            </a:r>
            <a:endParaRPr lang="en-US" sz="853" dirty="0"/>
          </a:p>
        </p:txBody>
      </p:sp>
      <p:sp>
        <p:nvSpPr>
          <p:cNvPr id="50" name="Text 4"/>
          <p:cNvSpPr/>
          <p:nvPr/>
        </p:nvSpPr>
        <p:spPr>
          <a:xfrm>
            <a:off x="804862" y="2128837"/>
            <a:ext cx="113212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1. 데이터 로드</a:t>
            </a:r>
            <a:endParaRPr lang="en-US" sz="1097" dirty="0"/>
          </a:p>
        </p:txBody>
      </p:sp>
      <p:sp>
        <p:nvSpPr>
          <p:cNvPr id="51" name="Text 5"/>
          <p:cNvSpPr/>
          <p:nvPr/>
        </p:nvSpPr>
        <p:spPr>
          <a:xfrm>
            <a:off x="433388" y="2500312"/>
            <a:ext cx="2765384"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Kaggle 또는 AI HUB에서 다운로드한 CSV 파일을 pandas로 읽어들입니다.</a:t>
            </a:r>
            <a:endParaRPr lang="en-US" sz="853" dirty="0"/>
          </a:p>
        </p:txBody>
      </p:sp>
      <p:sp>
        <p:nvSpPr>
          <p:cNvPr id="52" name="Text 6"/>
          <p:cNvSpPr/>
          <p:nvPr/>
        </p:nvSpPr>
        <p:spPr>
          <a:xfrm>
            <a:off x="495300" y="2871787"/>
            <a:ext cx="2765384" cy="30956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import pandas as pddf = pd.read_csv('data.csv')</a:t>
            </a:r>
            <a:endParaRPr lang="en-US" sz="731" dirty="0"/>
          </a:p>
        </p:txBody>
      </p:sp>
      <p:sp>
        <p:nvSpPr>
          <p:cNvPr id="53" name="Text 7"/>
          <p:cNvSpPr/>
          <p:nvPr/>
        </p:nvSpPr>
        <p:spPr>
          <a:xfrm>
            <a:off x="3941722" y="2128837"/>
            <a:ext cx="1132128"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2. 결측치 처리</a:t>
            </a:r>
            <a:endParaRPr lang="en-US" sz="1097" dirty="0"/>
          </a:p>
        </p:txBody>
      </p:sp>
      <p:sp>
        <p:nvSpPr>
          <p:cNvPr id="54" name="Text 8"/>
          <p:cNvSpPr/>
          <p:nvPr/>
        </p:nvSpPr>
        <p:spPr>
          <a:xfrm>
            <a:off x="3570247" y="2500312"/>
            <a:ext cx="2765384"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isnull() 메서드로 결측치를 확인하고, fillna() 또는 dropna()로 처리합니다.</a:t>
            </a:r>
            <a:endParaRPr lang="en-US" sz="853" dirty="0"/>
          </a:p>
        </p:txBody>
      </p:sp>
      <p:sp>
        <p:nvSpPr>
          <p:cNvPr id="55" name="Text 9"/>
          <p:cNvSpPr/>
          <p:nvPr/>
        </p:nvSpPr>
        <p:spPr>
          <a:xfrm>
            <a:off x="3632160" y="2871787"/>
            <a:ext cx="2765384" cy="30956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missing = df.isnull().sum()df.fillna(df.mean(), inplace=True)</a:t>
            </a:r>
            <a:endParaRPr lang="en-US" sz="731" dirty="0"/>
          </a:p>
        </p:txBody>
      </p:sp>
      <p:sp>
        <p:nvSpPr>
          <p:cNvPr id="56" name="Text 10"/>
          <p:cNvSpPr/>
          <p:nvPr/>
        </p:nvSpPr>
        <p:spPr>
          <a:xfrm>
            <a:off x="7078582" y="2128837"/>
            <a:ext cx="113212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3. 이상치 탐지</a:t>
            </a:r>
            <a:endParaRPr lang="en-US" sz="1097" dirty="0"/>
          </a:p>
        </p:txBody>
      </p:sp>
      <p:sp>
        <p:nvSpPr>
          <p:cNvPr id="57" name="Text 11"/>
          <p:cNvSpPr/>
          <p:nvPr/>
        </p:nvSpPr>
        <p:spPr>
          <a:xfrm>
            <a:off x="6707108" y="2500312"/>
            <a:ext cx="2765505"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박스플롯 등 시각화 기법으로 이상치를 확인하고, 필요에 따라 클리핑이나 제거를 수행합니다.</a:t>
            </a:r>
            <a:endParaRPr lang="en-US" sz="853" dirty="0"/>
          </a:p>
        </p:txBody>
      </p:sp>
      <p:sp>
        <p:nvSpPr>
          <p:cNvPr id="58" name="Text 12"/>
          <p:cNvSpPr/>
          <p:nvPr/>
        </p:nvSpPr>
        <p:spPr>
          <a:xfrm>
            <a:off x="6769020" y="2871787"/>
            <a:ext cx="2765505" cy="30956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import seaborn as snssns.boxplot(x=df['column'])</a:t>
            </a:r>
            <a:endParaRPr lang="en-US" sz="731" dirty="0"/>
          </a:p>
        </p:txBody>
      </p:sp>
      <p:sp>
        <p:nvSpPr>
          <p:cNvPr id="59" name="Text 13"/>
          <p:cNvSpPr/>
          <p:nvPr/>
        </p:nvSpPr>
        <p:spPr>
          <a:xfrm>
            <a:off x="843558" y="3614737"/>
            <a:ext cx="1302049"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4. 정규화/표준화</a:t>
            </a:r>
            <a:endParaRPr lang="en-US" sz="1097" dirty="0"/>
          </a:p>
        </p:txBody>
      </p:sp>
      <p:sp>
        <p:nvSpPr>
          <p:cNvPr id="60" name="Text 14"/>
          <p:cNvSpPr/>
          <p:nvPr/>
        </p:nvSpPr>
        <p:spPr>
          <a:xfrm>
            <a:off x="433388" y="3986212"/>
            <a:ext cx="2765384"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scikit-learn의 StandardScaler나 MinMaxScaler를 사용해 연속형 데이터를 정규화합니다.</a:t>
            </a:r>
            <a:endParaRPr lang="en-US" sz="853" dirty="0"/>
          </a:p>
        </p:txBody>
      </p:sp>
      <p:sp>
        <p:nvSpPr>
          <p:cNvPr id="61" name="Text 15"/>
          <p:cNvSpPr/>
          <p:nvPr/>
        </p:nvSpPr>
        <p:spPr>
          <a:xfrm>
            <a:off x="495300" y="4357687"/>
            <a:ext cx="2765384" cy="55721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from sklearn.preprocessing import StandardScalerscaler = StandardScaler()df_scaled = scaler.fit_transform(df)</a:t>
            </a:r>
            <a:endParaRPr lang="en-US" sz="731" dirty="0"/>
          </a:p>
        </p:txBody>
      </p:sp>
      <p:sp>
        <p:nvSpPr>
          <p:cNvPr id="62" name="Text 16"/>
          <p:cNvSpPr/>
          <p:nvPr/>
        </p:nvSpPr>
        <p:spPr>
          <a:xfrm>
            <a:off x="3941722" y="3614737"/>
            <a:ext cx="1466455"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5. 카테고리 인코딩</a:t>
            </a:r>
            <a:endParaRPr lang="en-US" sz="1097" dirty="0"/>
          </a:p>
        </p:txBody>
      </p:sp>
      <p:sp>
        <p:nvSpPr>
          <p:cNvPr id="63" name="Text 17"/>
          <p:cNvSpPr/>
          <p:nvPr/>
        </p:nvSpPr>
        <p:spPr>
          <a:xfrm>
            <a:off x="3570247" y="3986212"/>
            <a:ext cx="2765384"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원-핫 인코딩(OneHotEncoder) 또는 라벨 인코딩(LabelEncoder)을 사용해 범주형 변수를 수치형으로 변환합니다.</a:t>
            </a:r>
            <a:endParaRPr lang="en-US" sz="853" dirty="0"/>
          </a:p>
        </p:txBody>
      </p:sp>
      <p:sp>
        <p:nvSpPr>
          <p:cNvPr id="64" name="Text 18"/>
          <p:cNvSpPr/>
          <p:nvPr/>
        </p:nvSpPr>
        <p:spPr>
          <a:xfrm>
            <a:off x="3632160" y="4512469"/>
            <a:ext cx="2765384" cy="557213"/>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from sklearn.preprocessing import OneHotEncoderencoder = OneHotEncoder()df_encoded = encoder.fit_transform(df[['category']])</a:t>
            </a:r>
            <a:endParaRPr lang="en-US" sz="731" dirty="0"/>
          </a:p>
        </p:txBody>
      </p:sp>
      <p:sp>
        <p:nvSpPr>
          <p:cNvPr id="65" name="Text 19"/>
          <p:cNvSpPr/>
          <p:nvPr/>
        </p:nvSpPr>
        <p:spPr>
          <a:xfrm>
            <a:off x="7117278" y="3614737"/>
            <a:ext cx="1466455"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6. 피처 엔지니어링</a:t>
            </a:r>
            <a:endParaRPr lang="en-US" sz="1097" dirty="0"/>
          </a:p>
        </p:txBody>
      </p:sp>
      <p:sp>
        <p:nvSpPr>
          <p:cNvPr id="66" name="Text 20"/>
          <p:cNvSpPr/>
          <p:nvPr/>
        </p:nvSpPr>
        <p:spPr>
          <a:xfrm>
            <a:off x="6707108" y="3986212"/>
            <a:ext cx="2765505"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새로운 변수 생성(날짜/시간에서 요일 추출 등)이나 차원 축소 기법(PCA 등)을 적용해 모델 성능을 높입니다.</a:t>
            </a:r>
            <a:endParaRPr lang="en-US" sz="853" dirty="0"/>
          </a:p>
        </p:txBody>
      </p:sp>
      <p:sp>
        <p:nvSpPr>
          <p:cNvPr id="67" name="Text 21"/>
          <p:cNvSpPr/>
          <p:nvPr/>
        </p:nvSpPr>
        <p:spPr>
          <a:xfrm>
            <a:off x="6769020" y="4357687"/>
            <a:ext cx="2765505" cy="433388"/>
          </a:xfrm>
          <a:prstGeom prst="rect">
            <a:avLst/>
          </a:prstGeom>
          <a:noFill/>
          <a:ln/>
        </p:spPr>
        <p:txBody>
          <a:bodyPr wrap="square" lIns="0" tIns="0" rIns="0" bIns="0" rtlCol="0" anchor="t"/>
          <a:lstStyle/>
          <a:p>
            <a:pPr>
              <a:lnSpc>
                <a:spcPts val="975"/>
              </a:lnSpc>
            </a:pPr>
            <a:r>
              <a:rPr lang="en-US" sz="731" dirty="0">
                <a:solidFill>
                  <a:srgbClr val="4B5563"/>
                </a:solidFill>
                <a:latin typeface="Consolas" pitchFamily="34" charset="0"/>
                <a:ea typeface="Consolas" pitchFamily="34" charset="-122"/>
                <a:cs typeface="Consolas" pitchFamily="34" charset="-120"/>
              </a:rPr>
              <a:t>df['day_of_week'] = df['date'].dt.dayofweekfrom sklearn.decomposition import PCApca = PCA(n_components=2)</a:t>
            </a:r>
            <a:endParaRPr lang="en-US" sz="731" dirty="0"/>
          </a:p>
        </p:txBody>
      </p:sp>
      <p:sp>
        <p:nvSpPr>
          <p:cNvPr id="68" name="Text 22"/>
          <p:cNvSpPr/>
          <p:nvPr/>
        </p:nvSpPr>
        <p:spPr>
          <a:xfrm>
            <a:off x="926269" y="5379244"/>
            <a:ext cx="1424664"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df = pd.read_csv()</a:t>
            </a:r>
            <a:endParaRPr lang="en-US" sz="853" dirty="0"/>
          </a:p>
        </p:txBody>
      </p:sp>
      <p:sp>
        <p:nvSpPr>
          <p:cNvPr id="69" name="Text 23"/>
          <p:cNvSpPr/>
          <p:nvPr/>
        </p:nvSpPr>
        <p:spPr>
          <a:xfrm>
            <a:off x="2345661" y="5379244"/>
            <a:ext cx="1403334"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df.dropna()/fillna()</a:t>
            </a:r>
            <a:endParaRPr lang="en-US" sz="853" dirty="0"/>
          </a:p>
        </p:txBody>
      </p:sp>
      <p:sp>
        <p:nvSpPr>
          <p:cNvPr id="70" name="Text 24"/>
          <p:cNvSpPr/>
          <p:nvPr/>
        </p:nvSpPr>
        <p:spPr>
          <a:xfrm>
            <a:off x="3747278" y="5379244"/>
            <a:ext cx="1266062"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df.drop(outliers)</a:t>
            </a:r>
            <a:endParaRPr lang="en-US" sz="853" dirty="0"/>
          </a:p>
        </p:txBody>
      </p:sp>
      <p:sp>
        <p:nvSpPr>
          <p:cNvPr id="71" name="Text 25"/>
          <p:cNvSpPr/>
          <p:nvPr/>
        </p:nvSpPr>
        <p:spPr>
          <a:xfrm>
            <a:off x="5034502" y="5379244"/>
            <a:ext cx="1379681"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scaler.transform()</a:t>
            </a:r>
            <a:endParaRPr lang="en-US" sz="853" dirty="0"/>
          </a:p>
        </p:txBody>
      </p:sp>
      <p:sp>
        <p:nvSpPr>
          <p:cNvPr id="72" name="Text 26"/>
          <p:cNvSpPr/>
          <p:nvPr/>
        </p:nvSpPr>
        <p:spPr>
          <a:xfrm>
            <a:off x="6416408" y="5379244"/>
            <a:ext cx="1520581"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encoder.transform()</a:t>
            </a:r>
            <a:endParaRPr lang="en-US" sz="853" dirty="0"/>
          </a:p>
        </p:txBody>
      </p:sp>
      <p:sp>
        <p:nvSpPr>
          <p:cNvPr id="73" name="Text 27"/>
          <p:cNvSpPr/>
          <p:nvPr/>
        </p:nvSpPr>
        <p:spPr>
          <a:xfrm>
            <a:off x="7915731" y="5379244"/>
            <a:ext cx="1499685" cy="21669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df_ready_for_model</a:t>
            </a:r>
            <a:endParaRPr lang="en-US" sz="853"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4155151" y="1540669"/>
            <a:ext cx="1595698" cy="309563"/>
          </a:xfrm>
          <a:prstGeom prst="rect">
            <a:avLst/>
          </a:prstGeom>
        </p:spPr>
      </p:pic>
      <p:pic>
        <p:nvPicPr>
          <p:cNvPr id="7" name="Image 5" descr="preencoded.png"/>
          <p:cNvPicPr>
            <a:picLocks noChangeAspect="1"/>
          </p:cNvPicPr>
          <p:nvPr/>
        </p:nvPicPr>
        <p:blipFill>
          <a:blip r:embed="rId8"/>
          <a:stretch>
            <a:fillRect/>
          </a:stretch>
        </p:blipFill>
        <p:spPr>
          <a:xfrm>
            <a:off x="309563" y="2035969"/>
            <a:ext cx="3013034" cy="1423988"/>
          </a:xfrm>
          <a:prstGeom prst="rect">
            <a:avLst/>
          </a:prstGeom>
        </p:spPr>
      </p:pic>
      <p:pic>
        <p:nvPicPr>
          <p:cNvPr id="8" name="Image 6" descr="preencoded.png"/>
          <p:cNvPicPr>
            <a:picLocks noChangeAspect="1"/>
          </p:cNvPicPr>
          <p:nvPr/>
        </p:nvPicPr>
        <p:blipFill>
          <a:blip r:embed="rId9"/>
          <a:stretch>
            <a:fillRect/>
          </a:stretch>
        </p:blipFill>
        <p:spPr>
          <a:xfrm>
            <a:off x="433387" y="2159794"/>
            <a:ext cx="340519" cy="402431"/>
          </a:xfrm>
          <a:prstGeom prst="rect">
            <a:avLst/>
          </a:prstGeom>
        </p:spPr>
      </p:pic>
      <p:pic>
        <p:nvPicPr>
          <p:cNvPr id="9" name="Image 7" descr="preencoded.png"/>
          <p:cNvPicPr>
            <a:picLocks noChangeAspect="1"/>
          </p:cNvPicPr>
          <p:nvPr/>
        </p:nvPicPr>
        <p:blipFill>
          <a:blip r:embed="rId10"/>
          <a:stretch>
            <a:fillRect/>
          </a:stretch>
        </p:blipFill>
        <p:spPr>
          <a:xfrm>
            <a:off x="526256" y="2252662"/>
            <a:ext cx="154781" cy="216694"/>
          </a:xfrm>
          <a:prstGeom prst="rect">
            <a:avLst/>
          </a:prstGeom>
        </p:spPr>
      </p:pic>
      <p:pic>
        <p:nvPicPr>
          <p:cNvPr id="10" name="Image 8" descr="preencoded.png"/>
          <p:cNvPicPr>
            <a:picLocks noChangeAspect="1"/>
          </p:cNvPicPr>
          <p:nvPr/>
        </p:nvPicPr>
        <p:blipFill>
          <a:blip r:embed="rId11"/>
          <a:stretch>
            <a:fillRect/>
          </a:stretch>
        </p:blipFill>
        <p:spPr>
          <a:xfrm>
            <a:off x="433387" y="2686050"/>
            <a:ext cx="108347" cy="108347"/>
          </a:xfrm>
          <a:prstGeom prst="rect">
            <a:avLst/>
          </a:prstGeom>
        </p:spPr>
      </p:pic>
      <p:pic>
        <p:nvPicPr>
          <p:cNvPr id="11" name="Image 9" descr="preencoded.png"/>
          <p:cNvPicPr>
            <a:picLocks noChangeAspect="1"/>
          </p:cNvPicPr>
          <p:nvPr/>
        </p:nvPicPr>
        <p:blipFill>
          <a:blip r:embed="rId11"/>
          <a:stretch>
            <a:fillRect/>
          </a:stretch>
        </p:blipFill>
        <p:spPr>
          <a:xfrm>
            <a:off x="433387" y="2871787"/>
            <a:ext cx="108347" cy="108347"/>
          </a:xfrm>
          <a:prstGeom prst="rect">
            <a:avLst/>
          </a:prstGeom>
        </p:spPr>
      </p:pic>
      <p:pic>
        <p:nvPicPr>
          <p:cNvPr id="12" name="Image 10" descr="preencoded.png"/>
          <p:cNvPicPr>
            <a:picLocks noChangeAspect="1"/>
          </p:cNvPicPr>
          <p:nvPr/>
        </p:nvPicPr>
        <p:blipFill>
          <a:blip r:embed="rId11"/>
          <a:stretch>
            <a:fillRect/>
          </a:stretch>
        </p:blipFill>
        <p:spPr>
          <a:xfrm>
            <a:off x="433387" y="3057525"/>
            <a:ext cx="108347" cy="108347"/>
          </a:xfrm>
          <a:prstGeom prst="rect">
            <a:avLst/>
          </a:prstGeom>
        </p:spPr>
      </p:pic>
      <p:pic>
        <p:nvPicPr>
          <p:cNvPr id="13" name="Image 11" descr="preencoded.png"/>
          <p:cNvPicPr>
            <a:picLocks noChangeAspect="1"/>
          </p:cNvPicPr>
          <p:nvPr/>
        </p:nvPicPr>
        <p:blipFill>
          <a:blip r:embed="rId12"/>
          <a:stretch>
            <a:fillRect/>
          </a:stretch>
        </p:blipFill>
        <p:spPr>
          <a:xfrm>
            <a:off x="3446422" y="2035969"/>
            <a:ext cx="3013034" cy="1423988"/>
          </a:xfrm>
          <a:prstGeom prst="rect">
            <a:avLst/>
          </a:prstGeom>
        </p:spPr>
      </p:pic>
      <p:pic>
        <p:nvPicPr>
          <p:cNvPr id="14" name="Image 12" descr="preencoded.png"/>
          <p:cNvPicPr>
            <a:picLocks noChangeAspect="1"/>
          </p:cNvPicPr>
          <p:nvPr/>
        </p:nvPicPr>
        <p:blipFill>
          <a:blip r:embed="rId13"/>
          <a:stretch>
            <a:fillRect/>
          </a:stretch>
        </p:blipFill>
        <p:spPr>
          <a:xfrm>
            <a:off x="3570247" y="2159794"/>
            <a:ext cx="325041" cy="402431"/>
          </a:xfrm>
          <a:prstGeom prst="rect">
            <a:avLst/>
          </a:prstGeom>
        </p:spPr>
      </p:pic>
      <p:pic>
        <p:nvPicPr>
          <p:cNvPr id="15" name="Image 13" descr="preencoded.png"/>
          <p:cNvPicPr>
            <a:picLocks noChangeAspect="1"/>
          </p:cNvPicPr>
          <p:nvPr/>
        </p:nvPicPr>
        <p:blipFill>
          <a:blip r:embed="rId14"/>
          <a:stretch>
            <a:fillRect/>
          </a:stretch>
        </p:blipFill>
        <p:spPr>
          <a:xfrm>
            <a:off x="3663116" y="2252662"/>
            <a:ext cx="139303" cy="216694"/>
          </a:xfrm>
          <a:prstGeom prst="rect">
            <a:avLst/>
          </a:prstGeom>
        </p:spPr>
      </p:pic>
      <p:pic>
        <p:nvPicPr>
          <p:cNvPr id="16" name="Image 14" descr="preencoded.png"/>
          <p:cNvPicPr>
            <a:picLocks noChangeAspect="1"/>
          </p:cNvPicPr>
          <p:nvPr/>
        </p:nvPicPr>
        <p:blipFill>
          <a:blip r:embed="rId15"/>
          <a:stretch>
            <a:fillRect/>
          </a:stretch>
        </p:blipFill>
        <p:spPr>
          <a:xfrm>
            <a:off x="3570247" y="2686050"/>
            <a:ext cx="108347" cy="108347"/>
          </a:xfrm>
          <a:prstGeom prst="rect">
            <a:avLst/>
          </a:prstGeom>
        </p:spPr>
      </p:pic>
      <p:pic>
        <p:nvPicPr>
          <p:cNvPr id="17" name="Image 15" descr="preencoded.png"/>
          <p:cNvPicPr>
            <a:picLocks noChangeAspect="1"/>
          </p:cNvPicPr>
          <p:nvPr/>
        </p:nvPicPr>
        <p:blipFill>
          <a:blip r:embed="rId15"/>
          <a:stretch>
            <a:fillRect/>
          </a:stretch>
        </p:blipFill>
        <p:spPr>
          <a:xfrm>
            <a:off x="3570247" y="3026569"/>
            <a:ext cx="108347" cy="108347"/>
          </a:xfrm>
          <a:prstGeom prst="rect">
            <a:avLst/>
          </a:prstGeom>
        </p:spPr>
      </p:pic>
      <p:pic>
        <p:nvPicPr>
          <p:cNvPr id="18" name="Image 16" descr="preencoded.png"/>
          <p:cNvPicPr>
            <a:picLocks noChangeAspect="1"/>
          </p:cNvPicPr>
          <p:nvPr/>
        </p:nvPicPr>
        <p:blipFill>
          <a:blip r:embed="rId15"/>
          <a:stretch>
            <a:fillRect/>
          </a:stretch>
        </p:blipFill>
        <p:spPr>
          <a:xfrm>
            <a:off x="3570247" y="3212306"/>
            <a:ext cx="108347" cy="108347"/>
          </a:xfrm>
          <a:prstGeom prst="rect">
            <a:avLst/>
          </a:prstGeom>
        </p:spPr>
      </p:pic>
      <p:pic>
        <p:nvPicPr>
          <p:cNvPr id="19" name="Image 17" descr="preencoded.png"/>
          <p:cNvPicPr>
            <a:picLocks noChangeAspect="1"/>
          </p:cNvPicPr>
          <p:nvPr/>
        </p:nvPicPr>
        <p:blipFill>
          <a:blip r:embed="rId16"/>
          <a:stretch>
            <a:fillRect/>
          </a:stretch>
        </p:blipFill>
        <p:spPr>
          <a:xfrm>
            <a:off x="6583283" y="2035969"/>
            <a:ext cx="3013155" cy="1423988"/>
          </a:xfrm>
          <a:prstGeom prst="rect">
            <a:avLst/>
          </a:prstGeom>
        </p:spPr>
      </p:pic>
      <p:pic>
        <p:nvPicPr>
          <p:cNvPr id="20" name="Image 18" descr="preencoded.png"/>
          <p:cNvPicPr>
            <a:picLocks noChangeAspect="1"/>
          </p:cNvPicPr>
          <p:nvPr/>
        </p:nvPicPr>
        <p:blipFill>
          <a:blip r:embed="rId17"/>
          <a:stretch>
            <a:fillRect/>
          </a:stretch>
        </p:blipFill>
        <p:spPr>
          <a:xfrm>
            <a:off x="6707107" y="2159794"/>
            <a:ext cx="340519" cy="402431"/>
          </a:xfrm>
          <a:prstGeom prst="rect">
            <a:avLst/>
          </a:prstGeom>
        </p:spPr>
      </p:pic>
      <p:pic>
        <p:nvPicPr>
          <p:cNvPr id="21" name="Image 19" descr="preencoded.png"/>
          <p:cNvPicPr>
            <a:picLocks noChangeAspect="1"/>
          </p:cNvPicPr>
          <p:nvPr/>
        </p:nvPicPr>
        <p:blipFill>
          <a:blip r:embed="rId18"/>
          <a:stretch>
            <a:fillRect/>
          </a:stretch>
        </p:blipFill>
        <p:spPr>
          <a:xfrm>
            <a:off x="6799976" y="2252662"/>
            <a:ext cx="154781" cy="216694"/>
          </a:xfrm>
          <a:prstGeom prst="rect">
            <a:avLst/>
          </a:prstGeom>
        </p:spPr>
      </p:pic>
      <p:pic>
        <p:nvPicPr>
          <p:cNvPr id="22" name="Image 20" descr="preencoded.png"/>
          <p:cNvPicPr>
            <a:picLocks noChangeAspect="1"/>
          </p:cNvPicPr>
          <p:nvPr/>
        </p:nvPicPr>
        <p:blipFill>
          <a:blip r:embed="rId11"/>
          <a:stretch>
            <a:fillRect/>
          </a:stretch>
        </p:blipFill>
        <p:spPr>
          <a:xfrm>
            <a:off x="6707107" y="2686050"/>
            <a:ext cx="108347" cy="108347"/>
          </a:xfrm>
          <a:prstGeom prst="rect">
            <a:avLst/>
          </a:prstGeom>
        </p:spPr>
      </p:pic>
      <p:pic>
        <p:nvPicPr>
          <p:cNvPr id="23" name="Image 21" descr="preencoded.png"/>
          <p:cNvPicPr>
            <a:picLocks noChangeAspect="1"/>
          </p:cNvPicPr>
          <p:nvPr/>
        </p:nvPicPr>
        <p:blipFill>
          <a:blip r:embed="rId11"/>
          <a:stretch>
            <a:fillRect/>
          </a:stretch>
        </p:blipFill>
        <p:spPr>
          <a:xfrm>
            <a:off x="6707107" y="2871787"/>
            <a:ext cx="108347" cy="108347"/>
          </a:xfrm>
          <a:prstGeom prst="rect">
            <a:avLst/>
          </a:prstGeom>
        </p:spPr>
      </p:pic>
      <p:pic>
        <p:nvPicPr>
          <p:cNvPr id="24" name="Image 22" descr="preencoded.png"/>
          <p:cNvPicPr>
            <a:picLocks noChangeAspect="1"/>
          </p:cNvPicPr>
          <p:nvPr/>
        </p:nvPicPr>
        <p:blipFill>
          <a:blip r:embed="rId11"/>
          <a:stretch>
            <a:fillRect/>
          </a:stretch>
        </p:blipFill>
        <p:spPr>
          <a:xfrm>
            <a:off x="6707107" y="3057525"/>
            <a:ext cx="108347" cy="108347"/>
          </a:xfrm>
          <a:prstGeom prst="rect">
            <a:avLst/>
          </a:prstGeom>
        </p:spPr>
      </p:pic>
      <p:pic>
        <p:nvPicPr>
          <p:cNvPr id="25" name="Image 23" descr="preencoded.png"/>
          <p:cNvPicPr>
            <a:picLocks noChangeAspect="1"/>
          </p:cNvPicPr>
          <p:nvPr/>
        </p:nvPicPr>
        <p:blipFill>
          <a:blip r:embed="rId19"/>
          <a:stretch>
            <a:fillRect/>
          </a:stretch>
        </p:blipFill>
        <p:spPr>
          <a:xfrm>
            <a:off x="309563" y="3707606"/>
            <a:ext cx="3013034" cy="1269206"/>
          </a:xfrm>
          <a:prstGeom prst="rect">
            <a:avLst/>
          </a:prstGeom>
        </p:spPr>
      </p:pic>
      <p:pic>
        <p:nvPicPr>
          <p:cNvPr id="26" name="Image 24" descr="preencoded.png"/>
          <p:cNvPicPr>
            <a:picLocks noChangeAspect="1"/>
          </p:cNvPicPr>
          <p:nvPr/>
        </p:nvPicPr>
        <p:blipFill>
          <a:blip r:embed="rId20"/>
          <a:stretch>
            <a:fillRect/>
          </a:stretch>
        </p:blipFill>
        <p:spPr>
          <a:xfrm>
            <a:off x="433387" y="3831431"/>
            <a:ext cx="325041" cy="402431"/>
          </a:xfrm>
          <a:prstGeom prst="rect">
            <a:avLst/>
          </a:prstGeom>
        </p:spPr>
      </p:pic>
      <p:pic>
        <p:nvPicPr>
          <p:cNvPr id="27" name="Image 25" descr="preencoded.png"/>
          <p:cNvPicPr>
            <a:picLocks noChangeAspect="1"/>
          </p:cNvPicPr>
          <p:nvPr/>
        </p:nvPicPr>
        <p:blipFill>
          <a:blip r:embed="rId21"/>
          <a:stretch>
            <a:fillRect/>
          </a:stretch>
        </p:blipFill>
        <p:spPr>
          <a:xfrm>
            <a:off x="526256" y="3924300"/>
            <a:ext cx="139303" cy="216694"/>
          </a:xfrm>
          <a:prstGeom prst="rect">
            <a:avLst/>
          </a:prstGeom>
        </p:spPr>
      </p:pic>
      <p:pic>
        <p:nvPicPr>
          <p:cNvPr id="28" name="Image 26" descr="preencoded.png"/>
          <p:cNvPicPr>
            <a:picLocks noChangeAspect="1"/>
          </p:cNvPicPr>
          <p:nvPr/>
        </p:nvPicPr>
        <p:blipFill>
          <a:blip r:embed="rId15"/>
          <a:stretch>
            <a:fillRect/>
          </a:stretch>
        </p:blipFill>
        <p:spPr>
          <a:xfrm>
            <a:off x="433387" y="4357687"/>
            <a:ext cx="108347" cy="108347"/>
          </a:xfrm>
          <a:prstGeom prst="rect">
            <a:avLst/>
          </a:prstGeom>
        </p:spPr>
      </p:pic>
      <p:pic>
        <p:nvPicPr>
          <p:cNvPr id="29" name="Image 27" descr="preencoded.png"/>
          <p:cNvPicPr>
            <a:picLocks noChangeAspect="1"/>
          </p:cNvPicPr>
          <p:nvPr/>
        </p:nvPicPr>
        <p:blipFill>
          <a:blip r:embed="rId15"/>
          <a:stretch>
            <a:fillRect/>
          </a:stretch>
        </p:blipFill>
        <p:spPr>
          <a:xfrm>
            <a:off x="433387" y="4543425"/>
            <a:ext cx="108347" cy="108347"/>
          </a:xfrm>
          <a:prstGeom prst="rect">
            <a:avLst/>
          </a:prstGeom>
        </p:spPr>
      </p:pic>
      <p:pic>
        <p:nvPicPr>
          <p:cNvPr id="30" name="Image 28" descr="preencoded.png"/>
          <p:cNvPicPr>
            <a:picLocks noChangeAspect="1"/>
          </p:cNvPicPr>
          <p:nvPr/>
        </p:nvPicPr>
        <p:blipFill>
          <a:blip r:embed="rId15"/>
          <a:stretch>
            <a:fillRect/>
          </a:stretch>
        </p:blipFill>
        <p:spPr>
          <a:xfrm>
            <a:off x="433387" y="4729162"/>
            <a:ext cx="108347" cy="108347"/>
          </a:xfrm>
          <a:prstGeom prst="rect">
            <a:avLst/>
          </a:prstGeom>
        </p:spPr>
      </p:pic>
      <p:pic>
        <p:nvPicPr>
          <p:cNvPr id="31" name="Image 29" descr="preencoded.png"/>
          <p:cNvPicPr>
            <a:picLocks noChangeAspect="1"/>
          </p:cNvPicPr>
          <p:nvPr/>
        </p:nvPicPr>
        <p:blipFill>
          <a:blip r:embed="rId22"/>
          <a:stretch>
            <a:fillRect/>
          </a:stretch>
        </p:blipFill>
        <p:spPr>
          <a:xfrm>
            <a:off x="3446422" y="3707606"/>
            <a:ext cx="3013034" cy="1269206"/>
          </a:xfrm>
          <a:prstGeom prst="rect">
            <a:avLst/>
          </a:prstGeom>
        </p:spPr>
      </p:pic>
      <p:pic>
        <p:nvPicPr>
          <p:cNvPr id="32" name="Image 30" descr="preencoded.png"/>
          <p:cNvPicPr>
            <a:picLocks noChangeAspect="1"/>
          </p:cNvPicPr>
          <p:nvPr/>
        </p:nvPicPr>
        <p:blipFill>
          <a:blip r:embed="rId23"/>
          <a:stretch>
            <a:fillRect/>
          </a:stretch>
        </p:blipFill>
        <p:spPr>
          <a:xfrm>
            <a:off x="3570247" y="3831431"/>
            <a:ext cx="340519" cy="402431"/>
          </a:xfrm>
          <a:prstGeom prst="rect">
            <a:avLst/>
          </a:prstGeom>
        </p:spPr>
      </p:pic>
      <p:pic>
        <p:nvPicPr>
          <p:cNvPr id="33" name="Image 31" descr="preencoded.png"/>
          <p:cNvPicPr>
            <a:picLocks noChangeAspect="1"/>
          </p:cNvPicPr>
          <p:nvPr/>
        </p:nvPicPr>
        <p:blipFill>
          <a:blip r:embed="rId24"/>
          <a:stretch>
            <a:fillRect/>
          </a:stretch>
        </p:blipFill>
        <p:spPr>
          <a:xfrm>
            <a:off x="3663116" y="3924300"/>
            <a:ext cx="154781" cy="216694"/>
          </a:xfrm>
          <a:prstGeom prst="rect">
            <a:avLst/>
          </a:prstGeom>
        </p:spPr>
      </p:pic>
      <p:pic>
        <p:nvPicPr>
          <p:cNvPr id="34" name="Image 32" descr="preencoded.png"/>
          <p:cNvPicPr>
            <a:picLocks noChangeAspect="1"/>
          </p:cNvPicPr>
          <p:nvPr/>
        </p:nvPicPr>
        <p:blipFill>
          <a:blip r:embed="rId11"/>
          <a:stretch>
            <a:fillRect/>
          </a:stretch>
        </p:blipFill>
        <p:spPr>
          <a:xfrm>
            <a:off x="3570247" y="4357687"/>
            <a:ext cx="108347" cy="108347"/>
          </a:xfrm>
          <a:prstGeom prst="rect">
            <a:avLst/>
          </a:prstGeom>
        </p:spPr>
      </p:pic>
      <p:pic>
        <p:nvPicPr>
          <p:cNvPr id="35" name="Image 33" descr="preencoded.png"/>
          <p:cNvPicPr>
            <a:picLocks noChangeAspect="1"/>
          </p:cNvPicPr>
          <p:nvPr/>
        </p:nvPicPr>
        <p:blipFill>
          <a:blip r:embed="rId11"/>
          <a:stretch>
            <a:fillRect/>
          </a:stretch>
        </p:blipFill>
        <p:spPr>
          <a:xfrm>
            <a:off x="3570247" y="4543425"/>
            <a:ext cx="108347" cy="108347"/>
          </a:xfrm>
          <a:prstGeom prst="rect">
            <a:avLst/>
          </a:prstGeom>
        </p:spPr>
      </p:pic>
      <p:pic>
        <p:nvPicPr>
          <p:cNvPr id="36" name="Image 34" descr="preencoded.png"/>
          <p:cNvPicPr>
            <a:picLocks noChangeAspect="1"/>
          </p:cNvPicPr>
          <p:nvPr/>
        </p:nvPicPr>
        <p:blipFill>
          <a:blip r:embed="rId11"/>
          <a:stretch>
            <a:fillRect/>
          </a:stretch>
        </p:blipFill>
        <p:spPr>
          <a:xfrm>
            <a:off x="3570247" y="4729162"/>
            <a:ext cx="108347" cy="108347"/>
          </a:xfrm>
          <a:prstGeom prst="rect">
            <a:avLst/>
          </a:prstGeom>
        </p:spPr>
      </p:pic>
      <p:pic>
        <p:nvPicPr>
          <p:cNvPr id="37" name="Image 35" descr="preencoded.png"/>
          <p:cNvPicPr>
            <a:picLocks noChangeAspect="1"/>
          </p:cNvPicPr>
          <p:nvPr/>
        </p:nvPicPr>
        <p:blipFill>
          <a:blip r:embed="rId25"/>
          <a:stretch>
            <a:fillRect/>
          </a:stretch>
        </p:blipFill>
        <p:spPr>
          <a:xfrm>
            <a:off x="6583283" y="3707606"/>
            <a:ext cx="3013155" cy="1269206"/>
          </a:xfrm>
          <a:prstGeom prst="rect">
            <a:avLst/>
          </a:prstGeom>
        </p:spPr>
      </p:pic>
      <p:pic>
        <p:nvPicPr>
          <p:cNvPr id="38" name="Image 36" descr="preencoded.png"/>
          <p:cNvPicPr>
            <a:picLocks noChangeAspect="1"/>
          </p:cNvPicPr>
          <p:nvPr/>
        </p:nvPicPr>
        <p:blipFill>
          <a:blip r:embed="rId26"/>
          <a:stretch>
            <a:fillRect/>
          </a:stretch>
        </p:blipFill>
        <p:spPr>
          <a:xfrm>
            <a:off x="6707107" y="3831431"/>
            <a:ext cx="340519" cy="402431"/>
          </a:xfrm>
          <a:prstGeom prst="rect">
            <a:avLst/>
          </a:prstGeom>
        </p:spPr>
      </p:pic>
      <p:pic>
        <p:nvPicPr>
          <p:cNvPr id="39" name="Image 37" descr="preencoded.png"/>
          <p:cNvPicPr>
            <a:picLocks noChangeAspect="1"/>
          </p:cNvPicPr>
          <p:nvPr/>
        </p:nvPicPr>
        <p:blipFill>
          <a:blip r:embed="rId27"/>
          <a:stretch>
            <a:fillRect/>
          </a:stretch>
        </p:blipFill>
        <p:spPr>
          <a:xfrm>
            <a:off x="6799976" y="3924300"/>
            <a:ext cx="154781" cy="216694"/>
          </a:xfrm>
          <a:prstGeom prst="rect">
            <a:avLst/>
          </a:prstGeom>
        </p:spPr>
      </p:pic>
      <p:pic>
        <p:nvPicPr>
          <p:cNvPr id="40" name="Image 38" descr="preencoded.png"/>
          <p:cNvPicPr>
            <a:picLocks noChangeAspect="1"/>
          </p:cNvPicPr>
          <p:nvPr/>
        </p:nvPicPr>
        <p:blipFill>
          <a:blip r:embed="rId15"/>
          <a:stretch>
            <a:fillRect/>
          </a:stretch>
        </p:blipFill>
        <p:spPr>
          <a:xfrm>
            <a:off x="6707107" y="4357687"/>
            <a:ext cx="108347" cy="108347"/>
          </a:xfrm>
          <a:prstGeom prst="rect">
            <a:avLst/>
          </a:prstGeom>
        </p:spPr>
      </p:pic>
      <p:pic>
        <p:nvPicPr>
          <p:cNvPr id="41" name="Image 39" descr="preencoded.png"/>
          <p:cNvPicPr>
            <a:picLocks noChangeAspect="1"/>
          </p:cNvPicPr>
          <p:nvPr/>
        </p:nvPicPr>
        <p:blipFill>
          <a:blip r:embed="rId15"/>
          <a:stretch>
            <a:fillRect/>
          </a:stretch>
        </p:blipFill>
        <p:spPr>
          <a:xfrm>
            <a:off x="6707107" y="4543425"/>
            <a:ext cx="108347" cy="108347"/>
          </a:xfrm>
          <a:prstGeom prst="rect">
            <a:avLst/>
          </a:prstGeom>
        </p:spPr>
      </p:pic>
      <p:pic>
        <p:nvPicPr>
          <p:cNvPr id="42" name="Image 40" descr="preencoded.png"/>
          <p:cNvPicPr>
            <a:picLocks noChangeAspect="1"/>
          </p:cNvPicPr>
          <p:nvPr/>
        </p:nvPicPr>
        <p:blipFill>
          <a:blip r:embed="rId15"/>
          <a:stretch>
            <a:fillRect/>
          </a:stretch>
        </p:blipFill>
        <p:spPr>
          <a:xfrm>
            <a:off x="6707107" y="4729162"/>
            <a:ext cx="108347" cy="108347"/>
          </a:xfrm>
          <a:prstGeom prst="rect">
            <a:avLst/>
          </a:prstGeom>
        </p:spPr>
      </p:pic>
      <p:pic>
        <p:nvPicPr>
          <p:cNvPr id="43" name="Image 41" descr="preencoded.png"/>
          <p:cNvPicPr>
            <a:picLocks noChangeAspect="1"/>
          </p:cNvPicPr>
          <p:nvPr/>
        </p:nvPicPr>
        <p:blipFill>
          <a:blip r:embed="rId28"/>
          <a:stretch>
            <a:fillRect/>
          </a:stretch>
        </p:blipFill>
        <p:spPr>
          <a:xfrm>
            <a:off x="309563" y="5162550"/>
            <a:ext cx="9286875" cy="619125"/>
          </a:xfrm>
          <a:prstGeom prst="rect">
            <a:avLst/>
          </a:prstGeom>
        </p:spPr>
      </p:pic>
      <p:pic>
        <p:nvPicPr>
          <p:cNvPr id="44" name="Image 42" descr="preencoded.png"/>
          <p:cNvPicPr>
            <a:picLocks noChangeAspect="1"/>
          </p:cNvPicPr>
          <p:nvPr/>
        </p:nvPicPr>
        <p:blipFill>
          <a:blip r:embed="rId29"/>
          <a:stretch>
            <a:fillRect/>
          </a:stretch>
        </p:blipFill>
        <p:spPr>
          <a:xfrm>
            <a:off x="433388" y="5317331"/>
            <a:ext cx="116086" cy="216694"/>
          </a:xfrm>
          <a:prstGeom prst="rect">
            <a:avLst/>
          </a:prstGeom>
        </p:spPr>
      </p:pic>
      <p:sp>
        <p:nvSpPr>
          <p:cNvPr id="45"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Python 기반 AI 프로젝트 설계 단계</a:t>
            </a:r>
            <a:endParaRPr lang="en-US" sz="2194" dirty="0"/>
          </a:p>
        </p:txBody>
      </p:sp>
      <p:sp>
        <p:nvSpPr>
          <p:cNvPr id="46" name="Text 1"/>
          <p:cNvSpPr/>
          <p:nvPr/>
        </p:nvSpPr>
        <p:spPr>
          <a:xfrm>
            <a:off x="4278977" y="1540669"/>
            <a:ext cx="1914837" cy="309563"/>
          </a:xfrm>
          <a:prstGeom prst="rect">
            <a:avLst/>
          </a:prstGeom>
          <a:noFill/>
          <a:ln/>
        </p:spPr>
        <p:txBody>
          <a:bodyPr wrap="square" lIns="0" tIns="0" rIns="0" bIns="0" rtlCol="0" anchor="t"/>
          <a:lstStyle/>
          <a:p>
            <a:pPr>
              <a:lnSpc>
                <a:spcPts val="1463"/>
              </a:lnSpc>
            </a:pPr>
            <a:r>
              <a:rPr lang="en-US" sz="975" b="1" dirty="0">
                <a:solidFill>
                  <a:srgbClr val="FFFFFF"/>
                </a:solidFill>
                <a:latin typeface="ui-sans-serif" pitchFamily="34" charset="0"/>
                <a:ea typeface="ui-sans-serif" pitchFamily="34" charset="-122"/>
                <a:cs typeface="ui-sans-serif" pitchFamily="34" charset="-120"/>
              </a:rPr>
              <a:t>AI 프로젝트 6단계 설계</a:t>
            </a:r>
            <a:endParaRPr lang="en-US" sz="975" dirty="0"/>
          </a:p>
        </p:txBody>
      </p:sp>
      <p:sp>
        <p:nvSpPr>
          <p:cNvPr id="47" name="Text 2"/>
          <p:cNvSpPr/>
          <p:nvPr/>
        </p:nvSpPr>
        <p:spPr>
          <a:xfrm>
            <a:off x="866775" y="2252662"/>
            <a:ext cx="1917160"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1. 문제 정의와 목표 설정</a:t>
            </a:r>
            <a:endParaRPr lang="en-US" sz="1097" dirty="0"/>
          </a:p>
        </p:txBody>
      </p:sp>
      <p:sp>
        <p:nvSpPr>
          <p:cNvPr id="48" name="Text 3"/>
          <p:cNvSpPr/>
          <p:nvPr/>
        </p:nvSpPr>
        <p:spPr>
          <a:xfrm>
            <a:off x="603647" y="2655094"/>
            <a:ext cx="168426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해결하려는 문제 명확히 규정</a:t>
            </a:r>
            <a:endParaRPr lang="en-US" sz="853" dirty="0"/>
          </a:p>
        </p:txBody>
      </p:sp>
      <p:sp>
        <p:nvSpPr>
          <p:cNvPr id="49" name="Text 4"/>
          <p:cNvSpPr/>
          <p:nvPr/>
        </p:nvSpPr>
        <p:spPr>
          <a:xfrm>
            <a:off x="603647" y="2840831"/>
            <a:ext cx="261962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성공 지표(정확도, RMSE, 처리 시간 등) 설정</a:t>
            </a:r>
            <a:endParaRPr lang="en-US" sz="853" dirty="0"/>
          </a:p>
        </p:txBody>
      </p:sp>
      <p:sp>
        <p:nvSpPr>
          <p:cNvPr id="50" name="Text 5"/>
          <p:cNvSpPr/>
          <p:nvPr/>
        </p:nvSpPr>
        <p:spPr>
          <a:xfrm>
            <a:off x="603647" y="3026569"/>
            <a:ext cx="214106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예: 홍수 예측 모델 90% 이상 정확도</a:t>
            </a:r>
            <a:endParaRPr lang="en-US" sz="853" dirty="0"/>
          </a:p>
        </p:txBody>
      </p:sp>
      <p:sp>
        <p:nvSpPr>
          <p:cNvPr id="51" name="Text 6"/>
          <p:cNvSpPr/>
          <p:nvPr/>
        </p:nvSpPr>
        <p:spPr>
          <a:xfrm>
            <a:off x="3988157" y="2252662"/>
            <a:ext cx="1691808"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2. 데이터 수집과 이해</a:t>
            </a:r>
            <a:endParaRPr lang="en-US" sz="1097" dirty="0"/>
          </a:p>
        </p:txBody>
      </p:sp>
      <p:sp>
        <p:nvSpPr>
          <p:cNvPr id="52" name="Text 7"/>
          <p:cNvSpPr/>
          <p:nvPr/>
        </p:nvSpPr>
        <p:spPr>
          <a:xfrm>
            <a:off x="3740506" y="2655094"/>
            <a:ext cx="2595125"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HUB, 공공데이터 포털, Kaggle 등에서 데이터 확보</a:t>
            </a:r>
            <a:endParaRPr lang="en-US" sz="853" dirty="0"/>
          </a:p>
        </p:txBody>
      </p:sp>
      <p:sp>
        <p:nvSpPr>
          <p:cNvPr id="53" name="Text 8"/>
          <p:cNvSpPr/>
          <p:nvPr/>
        </p:nvSpPr>
        <p:spPr>
          <a:xfrm>
            <a:off x="3740506" y="2995613"/>
            <a:ext cx="142423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구조와 품질 파악</a:t>
            </a:r>
            <a:endParaRPr lang="en-US" sz="853" dirty="0"/>
          </a:p>
        </p:txBody>
      </p:sp>
      <p:sp>
        <p:nvSpPr>
          <p:cNvPr id="54" name="Text 9"/>
          <p:cNvSpPr/>
          <p:nvPr/>
        </p:nvSpPr>
        <p:spPr>
          <a:xfrm>
            <a:off x="3740506" y="3181350"/>
            <a:ext cx="241705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메타데이터 참고로 변수 의미와 단위 이해</a:t>
            </a:r>
            <a:endParaRPr lang="en-US" sz="853" dirty="0"/>
          </a:p>
        </p:txBody>
      </p:sp>
      <p:sp>
        <p:nvSpPr>
          <p:cNvPr id="55" name="Text 10"/>
          <p:cNvSpPr/>
          <p:nvPr/>
        </p:nvSpPr>
        <p:spPr>
          <a:xfrm>
            <a:off x="7140494" y="2252662"/>
            <a:ext cx="1299292"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3. 데이터 전처리</a:t>
            </a:r>
            <a:endParaRPr lang="en-US" sz="1097" dirty="0"/>
          </a:p>
        </p:txBody>
      </p:sp>
      <p:sp>
        <p:nvSpPr>
          <p:cNvPr id="56" name="Text 11"/>
          <p:cNvSpPr/>
          <p:nvPr/>
        </p:nvSpPr>
        <p:spPr>
          <a:xfrm>
            <a:off x="6877367" y="2655094"/>
            <a:ext cx="125285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결측치와 이상치 처리</a:t>
            </a:r>
            <a:endParaRPr lang="en-US" sz="853" dirty="0"/>
          </a:p>
        </p:txBody>
      </p:sp>
      <p:sp>
        <p:nvSpPr>
          <p:cNvPr id="57" name="Text 12"/>
          <p:cNvSpPr/>
          <p:nvPr/>
        </p:nvSpPr>
        <p:spPr>
          <a:xfrm>
            <a:off x="6877366" y="2840831"/>
            <a:ext cx="112284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변수의 스케일 맞춤</a:t>
            </a:r>
            <a:endParaRPr lang="en-US" sz="853" dirty="0"/>
          </a:p>
        </p:txBody>
      </p:sp>
      <p:sp>
        <p:nvSpPr>
          <p:cNvPr id="58" name="Text 13"/>
          <p:cNvSpPr/>
          <p:nvPr/>
        </p:nvSpPr>
        <p:spPr>
          <a:xfrm>
            <a:off x="6877366" y="3026569"/>
            <a:ext cx="215702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필요한 특징 추출하여 모델 입력 준비</a:t>
            </a:r>
            <a:endParaRPr lang="en-US" sz="853" dirty="0"/>
          </a:p>
        </p:txBody>
      </p:sp>
      <p:sp>
        <p:nvSpPr>
          <p:cNvPr id="59" name="Text 14"/>
          <p:cNvSpPr/>
          <p:nvPr/>
        </p:nvSpPr>
        <p:spPr>
          <a:xfrm>
            <a:off x="851297" y="3924300"/>
            <a:ext cx="1524644"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4. 모델 선정과 학습</a:t>
            </a:r>
            <a:endParaRPr lang="en-US" sz="1097" dirty="0"/>
          </a:p>
        </p:txBody>
      </p:sp>
      <p:sp>
        <p:nvSpPr>
          <p:cNvPr id="60" name="Text 15"/>
          <p:cNvSpPr/>
          <p:nvPr/>
        </p:nvSpPr>
        <p:spPr>
          <a:xfrm>
            <a:off x="603647" y="4326731"/>
            <a:ext cx="228703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문제 성격에 따른 적합한 알고리즘 선택</a:t>
            </a:r>
            <a:endParaRPr lang="en-US" sz="853" dirty="0"/>
          </a:p>
        </p:txBody>
      </p:sp>
      <p:sp>
        <p:nvSpPr>
          <p:cNvPr id="61" name="Text 16"/>
          <p:cNvSpPr/>
          <p:nvPr/>
        </p:nvSpPr>
        <p:spPr>
          <a:xfrm>
            <a:off x="603647" y="4512469"/>
            <a:ext cx="254344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회귀: 랜덤 포레스트 회귀, 딥러닝 모델 비교</a:t>
            </a:r>
            <a:endParaRPr lang="en-US" sz="853" dirty="0"/>
          </a:p>
        </p:txBody>
      </p:sp>
      <p:sp>
        <p:nvSpPr>
          <p:cNvPr id="62" name="Text 17"/>
          <p:cNvSpPr/>
          <p:nvPr/>
        </p:nvSpPr>
        <p:spPr>
          <a:xfrm>
            <a:off x="603647" y="4698206"/>
            <a:ext cx="223958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분류, 시계열 예측 등에 맞는 모델 선택</a:t>
            </a:r>
            <a:endParaRPr lang="en-US" sz="853" dirty="0"/>
          </a:p>
        </p:txBody>
      </p:sp>
      <p:sp>
        <p:nvSpPr>
          <p:cNvPr id="63" name="Text 18"/>
          <p:cNvSpPr/>
          <p:nvPr/>
        </p:nvSpPr>
        <p:spPr>
          <a:xfrm>
            <a:off x="4003635" y="3924300"/>
            <a:ext cx="1524644"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5. 모델 평가와 튜닝</a:t>
            </a:r>
            <a:endParaRPr lang="en-US" sz="1097" dirty="0"/>
          </a:p>
        </p:txBody>
      </p:sp>
      <p:sp>
        <p:nvSpPr>
          <p:cNvPr id="64" name="Text 19"/>
          <p:cNvSpPr/>
          <p:nvPr/>
        </p:nvSpPr>
        <p:spPr>
          <a:xfrm>
            <a:off x="3740507" y="4326731"/>
            <a:ext cx="159560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교차검증 및 평가 지표 활용</a:t>
            </a:r>
            <a:endParaRPr lang="en-US" sz="853" dirty="0"/>
          </a:p>
        </p:txBody>
      </p:sp>
      <p:sp>
        <p:nvSpPr>
          <p:cNvPr id="65" name="Text 20"/>
          <p:cNvSpPr/>
          <p:nvPr/>
        </p:nvSpPr>
        <p:spPr>
          <a:xfrm>
            <a:off x="3740507" y="4512469"/>
            <a:ext cx="2498315"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정확도, 정밀도, 재현율, F1, RMSE 등 측정</a:t>
            </a:r>
            <a:endParaRPr lang="en-US" sz="853" dirty="0"/>
          </a:p>
        </p:txBody>
      </p:sp>
      <p:sp>
        <p:nvSpPr>
          <p:cNvPr id="66" name="Text 21"/>
          <p:cNvSpPr/>
          <p:nvPr/>
        </p:nvSpPr>
        <p:spPr>
          <a:xfrm>
            <a:off x="3740507" y="4698206"/>
            <a:ext cx="185563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과적합 방지와 일반화 성능 향상</a:t>
            </a:r>
            <a:endParaRPr lang="en-US" sz="853" dirty="0"/>
          </a:p>
        </p:txBody>
      </p:sp>
      <p:sp>
        <p:nvSpPr>
          <p:cNvPr id="67" name="Text 22"/>
          <p:cNvSpPr/>
          <p:nvPr/>
        </p:nvSpPr>
        <p:spPr>
          <a:xfrm>
            <a:off x="7140495" y="3924300"/>
            <a:ext cx="1917160"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6. 배포 및 모니터링 계획</a:t>
            </a:r>
            <a:endParaRPr lang="en-US" sz="1097" dirty="0"/>
          </a:p>
        </p:txBody>
      </p:sp>
      <p:sp>
        <p:nvSpPr>
          <p:cNvPr id="68" name="Text 23"/>
          <p:cNvSpPr/>
          <p:nvPr/>
        </p:nvSpPr>
        <p:spPr>
          <a:xfrm>
            <a:off x="6877367" y="4326731"/>
            <a:ext cx="2492655"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모델을 API 혹은 웹 애플리케이션으로 배포</a:t>
            </a:r>
            <a:endParaRPr lang="en-US" sz="853" dirty="0"/>
          </a:p>
        </p:txBody>
      </p:sp>
      <p:sp>
        <p:nvSpPr>
          <p:cNvPr id="69" name="Text 24"/>
          <p:cNvSpPr/>
          <p:nvPr/>
        </p:nvSpPr>
        <p:spPr>
          <a:xfrm>
            <a:off x="6877366" y="4512469"/>
            <a:ext cx="228703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예측 성능과 시스템 사용 현황 모니터링</a:t>
            </a:r>
            <a:endParaRPr lang="en-US" sz="853" dirty="0"/>
          </a:p>
        </p:txBody>
      </p:sp>
      <p:sp>
        <p:nvSpPr>
          <p:cNvPr id="70" name="Text 25"/>
          <p:cNvSpPr/>
          <p:nvPr/>
        </p:nvSpPr>
        <p:spPr>
          <a:xfrm>
            <a:off x="6877367" y="4698206"/>
            <a:ext cx="1896989"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필요 시 모델 재학습과 버전 관리</a:t>
            </a:r>
            <a:endParaRPr lang="en-US" sz="853" dirty="0"/>
          </a:p>
        </p:txBody>
      </p:sp>
      <p:sp>
        <p:nvSpPr>
          <p:cNvPr id="71" name="Text 26"/>
          <p:cNvSpPr/>
          <p:nvPr/>
        </p:nvSpPr>
        <p:spPr>
          <a:xfrm>
            <a:off x="642343" y="5286375"/>
            <a:ext cx="8830270" cy="371475"/>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핵심 포인트:</a:t>
            </a:r>
            <a:r>
              <a:rPr lang="en-US" sz="975" dirty="0">
                <a:solidFill>
                  <a:srgbClr val="374151"/>
                </a:solidFill>
                <a:latin typeface="ui-sans-serif" pitchFamily="34" charset="0"/>
                <a:ea typeface="ui-sans-serif" pitchFamily="34" charset="-122"/>
                <a:cs typeface="ui-sans-serif" pitchFamily="34" charset="-120"/>
              </a:rPr>
              <a:t> AI 프로젝트 설계는 아이디어를 실질적인 가치로 전환하는 일련의 과정입니다. 각 단계가 순차적으로 이루어지며, 이전 단계의 결과물이 다음 단계의 입력으로 사용됩니다. 프로젝트의 성공은 전체 과정에서의 주의 깊은 설계와 품질 관리에 달려 있습니다.</a:t>
            </a:r>
            <a:endParaRPr lang="en-US" sz="975"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788819"/>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37509"/>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912144"/>
            <a:ext cx="2992357" cy="1671638"/>
          </a:xfrm>
          <a:prstGeom prst="rect">
            <a:avLst/>
          </a:prstGeom>
        </p:spPr>
      </p:pic>
      <p:pic>
        <p:nvPicPr>
          <p:cNvPr id="7" name="Image 5" descr="preencoded.png"/>
          <p:cNvPicPr>
            <a:picLocks noChangeAspect="1"/>
          </p:cNvPicPr>
          <p:nvPr/>
        </p:nvPicPr>
        <p:blipFill>
          <a:blip r:embed="rId8"/>
          <a:stretch>
            <a:fillRect/>
          </a:stretch>
        </p:blipFill>
        <p:spPr>
          <a:xfrm>
            <a:off x="464344" y="2066925"/>
            <a:ext cx="301823" cy="402431"/>
          </a:xfrm>
          <a:prstGeom prst="rect">
            <a:avLst/>
          </a:prstGeom>
        </p:spPr>
      </p:pic>
      <p:pic>
        <p:nvPicPr>
          <p:cNvPr id="8" name="Image 6" descr="preencoded.png"/>
          <p:cNvPicPr>
            <a:picLocks noChangeAspect="1"/>
          </p:cNvPicPr>
          <p:nvPr/>
        </p:nvPicPr>
        <p:blipFill>
          <a:blip r:embed="rId9"/>
          <a:stretch>
            <a:fillRect/>
          </a:stretch>
        </p:blipFill>
        <p:spPr>
          <a:xfrm>
            <a:off x="557213" y="2159794"/>
            <a:ext cx="116086" cy="216694"/>
          </a:xfrm>
          <a:prstGeom prst="rect">
            <a:avLst/>
          </a:prstGeom>
        </p:spPr>
      </p:pic>
      <p:pic>
        <p:nvPicPr>
          <p:cNvPr id="9" name="Image 7" descr="preencoded.png"/>
          <p:cNvPicPr>
            <a:picLocks noChangeAspect="1"/>
          </p:cNvPicPr>
          <p:nvPr/>
        </p:nvPicPr>
        <p:blipFill>
          <a:blip r:embed="rId10"/>
          <a:stretch>
            <a:fillRect/>
          </a:stretch>
        </p:blipFill>
        <p:spPr>
          <a:xfrm>
            <a:off x="526256" y="2593181"/>
            <a:ext cx="123825" cy="123825"/>
          </a:xfrm>
          <a:prstGeom prst="rect">
            <a:avLst/>
          </a:prstGeom>
        </p:spPr>
      </p:pic>
      <p:pic>
        <p:nvPicPr>
          <p:cNvPr id="10" name="Image 8" descr="preencoded.png"/>
          <p:cNvPicPr>
            <a:picLocks noChangeAspect="1"/>
          </p:cNvPicPr>
          <p:nvPr/>
        </p:nvPicPr>
        <p:blipFill>
          <a:blip r:embed="rId10"/>
          <a:stretch>
            <a:fillRect/>
          </a:stretch>
        </p:blipFill>
        <p:spPr>
          <a:xfrm>
            <a:off x="526256" y="2840831"/>
            <a:ext cx="123825" cy="123825"/>
          </a:xfrm>
          <a:prstGeom prst="rect">
            <a:avLst/>
          </a:prstGeom>
        </p:spPr>
      </p:pic>
      <p:pic>
        <p:nvPicPr>
          <p:cNvPr id="11" name="Image 9" descr="preencoded.png"/>
          <p:cNvPicPr>
            <a:picLocks noChangeAspect="1"/>
          </p:cNvPicPr>
          <p:nvPr/>
        </p:nvPicPr>
        <p:blipFill>
          <a:blip r:embed="rId10"/>
          <a:stretch>
            <a:fillRect/>
          </a:stretch>
        </p:blipFill>
        <p:spPr>
          <a:xfrm>
            <a:off x="526256" y="3088481"/>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3456701" y="1912144"/>
            <a:ext cx="2992478" cy="1671638"/>
          </a:xfrm>
          <a:prstGeom prst="rect">
            <a:avLst/>
          </a:prstGeom>
        </p:spPr>
      </p:pic>
      <p:pic>
        <p:nvPicPr>
          <p:cNvPr id="13" name="Image 11" descr="preencoded.png"/>
          <p:cNvPicPr>
            <a:picLocks noChangeAspect="1"/>
          </p:cNvPicPr>
          <p:nvPr/>
        </p:nvPicPr>
        <p:blipFill>
          <a:blip r:embed="rId12"/>
          <a:stretch>
            <a:fillRect/>
          </a:stretch>
        </p:blipFill>
        <p:spPr>
          <a:xfrm>
            <a:off x="3611482" y="2066925"/>
            <a:ext cx="340519" cy="402431"/>
          </a:xfrm>
          <a:prstGeom prst="rect">
            <a:avLst/>
          </a:prstGeom>
        </p:spPr>
      </p:pic>
      <p:pic>
        <p:nvPicPr>
          <p:cNvPr id="14" name="Image 12" descr="preencoded.png"/>
          <p:cNvPicPr>
            <a:picLocks noChangeAspect="1"/>
          </p:cNvPicPr>
          <p:nvPr/>
        </p:nvPicPr>
        <p:blipFill>
          <a:blip r:embed="rId13"/>
          <a:stretch>
            <a:fillRect/>
          </a:stretch>
        </p:blipFill>
        <p:spPr>
          <a:xfrm>
            <a:off x="3704351" y="2159794"/>
            <a:ext cx="154781" cy="216694"/>
          </a:xfrm>
          <a:prstGeom prst="rect">
            <a:avLst/>
          </a:prstGeom>
        </p:spPr>
      </p:pic>
      <p:pic>
        <p:nvPicPr>
          <p:cNvPr id="15" name="Image 13" descr="preencoded.png"/>
          <p:cNvPicPr>
            <a:picLocks noChangeAspect="1"/>
          </p:cNvPicPr>
          <p:nvPr/>
        </p:nvPicPr>
        <p:blipFill>
          <a:blip r:embed="rId14"/>
          <a:stretch>
            <a:fillRect/>
          </a:stretch>
        </p:blipFill>
        <p:spPr>
          <a:xfrm>
            <a:off x="3673395" y="2593181"/>
            <a:ext cx="123825" cy="123825"/>
          </a:xfrm>
          <a:prstGeom prst="rect">
            <a:avLst/>
          </a:prstGeom>
        </p:spPr>
      </p:pic>
      <p:pic>
        <p:nvPicPr>
          <p:cNvPr id="16" name="Image 14" descr="preencoded.png"/>
          <p:cNvPicPr>
            <a:picLocks noChangeAspect="1"/>
          </p:cNvPicPr>
          <p:nvPr/>
        </p:nvPicPr>
        <p:blipFill>
          <a:blip r:embed="rId14"/>
          <a:stretch>
            <a:fillRect/>
          </a:stretch>
        </p:blipFill>
        <p:spPr>
          <a:xfrm>
            <a:off x="3673395" y="2840831"/>
            <a:ext cx="123825" cy="123825"/>
          </a:xfrm>
          <a:prstGeom prst="rect">
            <a:avLst/>
          </a:prstGeom>
        </p:spPr>
      </p:pic>
      <p:pic>
        <p:nvPicPr>
          <p:cNvPr id="17" name="Image 15" descr="preencoded.png"/>
          <p:cNvPicPr>
            <a:picLocks noChangeAspect="1"/>
          </p:cNvPicPr>
          <p:nvPr/>
        </p:nvPicPr>
        <p:blipFill>
          <a:blip r:embed="rId14"/>
          <a:stretch>
            <a:fillRect/>
          </a:stretch>
        </p:blipFill>
        <p:spPr>
          <a:xfrm>
            <a:off x="3673395" y="3088481"/>
            <a:ext cx="123825" cy="123825"/>
          </a:xfrm>
          <a:prstGeom prst="rect">
            <a:avLst/>
          </a:prstGeom>
        </p:spPr>
      </p:pic>
      <p:pic>
        <p:nvPicPr>
          <p:cNvPr id="18" name="Image 16" descr="preencoded.png"/>
          <p:cNvPicPr>
            <a:picLocks noChangeAspect="1"/>
          </p:cNvPicPr>
          <p:nvPr/>
        </p:nvPicPr>
        <p:blipFill>
          <a:blip r:embed="rId15"/>
          <a:stretch>
            <a:fillRect/>
          </a:stretch>
        </p:blipFill>
        <p:spPr>
          <a:xfrm>
            <a:off x="6603960" y="1912144"/>
            <a:ext cx="2992357" cy="1671638"/>
          </a:xfrm>
          <a:prstGeom prst="rect">
            <a:avLst/>
          </a:prstGeom>
        </p:spPr>
      </p:pic>
      <p:pic>
        <p:nvPicPr>
          <p:cNvPr id="19" name="Image 17" descr="preencoded.png"/>
          <p:cNvPicPr>
            <a:picLocks noChangeAspect="1"/>
          </p:cNvPicPr>
          <p:nvPr/>
        </p:nvPicPr>
        <p:blipFill>
          <a:blip r:embed="rId16"/>
          <a:stretch>
            <a:fillRect/>
          </a:stretch>
        </p:blipFill>
        <p:spPr>
          <a:xfrm>
            <a:off x="6758741" y="2066925"/>
            <a:ext cx="340519" cy="402431"/>
          </a:xfrm>
          <a:prstGeom prst="rect">
            <a:avLst/>
          </a:prstGeom>
        </p:spPr>
      </p:pic>
      <p:pic>
        <p:nvPicPr>
          <p:cNvPr id="20" name="Image 18" descr="preencoded.png"/>
          <p:cNvPicPr>
            <a:picLocks noChangeAspect="1"/>
          </p:cNvPicPr>
          <p:nvPr/>
        </p:nvPicPr>
        <p:blipFill>
          <a:blip r:embed="rId17"/>
          <a:stretch>
            <a:fillRect/>
          </a:stretch>
        </p:blipFill>
        <p:spPr>
          <a:xfrm>
            <a:off x="6851610" y="2159794"/>
            <a:ext cx="154781" cy="216694"/>
          </a:xfrm>
          <a:prstGeom prst="rect">
            <a:avLst/>
          </a:prstGeom>
        </p:spPr>
      </p:pic>
      <p:pic>
        <p:nvPicPr>
          <p:cNvPr id="21" name="Image 19" descr="preencoded.png"/>
          <p:cNvPicPr>
            <a:picLocks noChangeAspect="1"/>
          </p:cNvPicPr>
          <p:nvPr/>
        </p:nvPicPr>
        <p:blipFill>
          <a:blip r:embed="rId10"/>
          <a:stretch>
            <a:fillRect/>
          </a:stretch>
        </p:blipFill>
        <p:spPr>
          <a:xfrm>
            <a:off x="6820653" y="2593181"/>
            <a:ext cx="123825" cy="123825"/>
          </a:xfrm>
          <a:prstGeom prst="rect">
            <a:avLst/>
          </a:prstGeom>
        </p:spPr>
      </p:pic>
      <p:pic>
        <p:nvPicPr>
          <p:cNvPr id="22" name="Image 20" descr="preencoded.png"/>
          <p:cNvPicPr>
            <a:picLocks noChangeAspect="1"/>
          </p:cNvPicPr>
          <p:nvPr/>
        </p:nvPicPr>
        <p:blipFill>
          <a:blip r:embed="rId10"/>
          <a:stretch>
            <a:fillRect/>
          </a:stretch>
        </p:blipFill>
        <p:spPr>
          <a:xfrm>
            <a:off x="6820653" y="2840831"/>
            <a:ext cx="123825" cy="123825"/>
          </a:xfrm>
          <a:prstGeom prst="rect">
            <a:avLst/>
          </a:prstGeom>
        </p:spPr>
      </p:pic>
      <p:pic>
        <p:nvPicPr>
          <p:cNvPr id="23" name="Image 21" descr="preencoded.png"/>
          <p:cNvPicPr>
            <a:picLocks noChangeAspect="1"/>
          </p:cNvPicPr>
          <p:nvPr/>
        </p:nvPicPr>
        <p:blipFill>
          <a:blip r:embed="rId10"/>
          <a:stretch>
            <a:fillRect/>
          </a:stretch>
        </p:blipFill>
        <p:spPr>
          <a:xfrm>
            <a:off x="6820653" y="3088481"/>
            <a:ext cx="123825" cy="123825"/>
          </a:xfrm>
          <a:prstGeom prst="rect">
            <a:avLst/>
          </a:prstGeom>
        </p:spPr>
      </p:pic>
      <p:pic>
        <p:nvPicPr>
          <p:cNvPr id="24" name="Image 22" descr="preencoded.png"/>
          <p:cNvPicPr>
            <a:picLocks noChangeAspect="1"/>
          </p:cNvPicPr>
          <p:nvPr/>
        </p:nvPicPr>
        <p:blipFill>
          <a:blip r:embed="rId18"/>
          <a:stretch>
            <a:fillRect/>
          </a:stretch>
        </p:blipFill>
        <p:spPr>
          <a:xfrm>
            <a:off x="309562" y="3738562"/>
            <a:ext cx="6139616" cy="1671638"/>
          </a:xfrm>
          <a:prstGeom prst="rect">
            <a:avLst/>
          </a:prstGeom>
        </p:spPr>
      </p:pic>
      <p:pic>
        <p:nvPicPr>
          <p:cNvPr id="25" name="Image 23" descr="preencoded.png"/>
          <p:cNvPicPr>
            <a:picLocks noChangeAspect="1"/>
          </p:cNvPicPr>
          <p:nvPr/>
        </p:nvPicPr>
        <p:blipFill>
          <a:blip r:embed="rId19"/>
          <a:stretch>
            <a:fillRect/>
          </a:stretch>
        </p:blipFill>
        <p:spPr>
          <a:xfrm>
            <a:off x="464344" y="3893344"/>
            <a:ext cx="363736" cy="402431"/>
          </a:xfrm>
          <a:prstGeom prst="rect">
            <a:avLst/>
          </a:prstGeom>
        </p:spPr>
      </p:pic>
      <p:pic>
        <p:nvPicPr>
          <p:cNvPr id="26" name="Image 24" descr="preencoded.png"/>
          <p:cNvPicPr>
            <a:picLocks noChangeAspect="1"/>
          </p:cNvPicPr>
          <p:nvPr/>
        </p:nvPicPr>
        <p:blipFill>
          <a:blip r:embed="rId20"/>
          <a:stretch>
            <a:fillRect/>
          </a:stretch>
        </p:blipFill>
        <p:spPr>
          <a:xfrm>
            <a:off x="557213" y="3986212"/>
            <a:ext cx="177998" cy="216694"/>
          </a:xfrm>
          <a:prstGeom prst="rect">
            <a:avLst/>
          </a:prstGeom>
        </p:spPr>
      </p:pic>
      <p:pic>
        <p:nvPicPr>
          <p:cNvPr id="27" name="Image 25" descr="preencoded.png"/>
          <p:cNvPicPr>
            <a:picLocks noChangeAspect="1"/>
          </p:cNvPicPr>
          <p:nvPr/>
        </p:nvPicPr>
        <p:blipFill>
          <a:blip r:embed="rId14"/>
          <a:stretch>
            <a:fillRect/>
          </a:stretch>
        </p:blipFill>
        <p:spPr>
          <a:xfrm>
            <a:off x="526256" y="4419600"/>
            <a:ext cx="123825" cy="123825"/>
          </a:xfrm>
          <a:prstGeom prst="rect">
            <a:avLst/>
          </a:prstGeom>
        </p:spPr>
      </p:pic>
      <p:pic>
        <p:nvPicPr>
          <p:cNvPr id="28" name="Image 26" descr="preencoded.png"/>
          <p:cNvPicPr>
            <a:picLocks noChangeAspect="1"/>
          </p:cNvPicPr>
          <p:nvPr/>
        </p:nvPicPr>
        <p:blipFill>
          <a:blip r:embed="rId14"/>
          <a:stretch>
            <a:fillRect/>
          </a:stretch>
        </p:blipFill>
        <p:spPr>
          <a:xfrm>
            <a:off x="526256" y="4667250"/>
            <a:ext cx="123825" cy="123825"/>
          </a:xfrm>
          <a:prstGeom prst="rect">
            <a:avLst/>
          </a:prstGeom>
        </p:spPr>
      </p:pic>
      <p:pic>
        <p:nvPicPr>
          <p:cNvPr id="29" name="Image 27" descr="preencoded.png"/>
          <p:cNvPicPr>
            <a:picLocks noChangeAspect="1"/>
          </p:cNvPicPr>
          <p:nvPr/>
        </p:nvPicPr>
        <p:blipFill>
          <a:blip r:embed="rId14"/>
          <a:stretch>
            <a:fillRect/>
          </a:stretch>
        </p:blipFill>
        <p:spPr>
          <a:xfrm>
            <a:off x="3503135" y="4419600"/>
            <a:ext cx="123825" cy="123825"/>
          </a:xfrm>
          <a:prstGeom prst="rect">
            <a:avLst/>
          </a:prstGeom>
        </p:spPr>
      </p:pic>
      <p:pic>
        <p:nvPicPr>
          <p:cNvPr id="30" name="Image 28" descr="preencoded.png"/>
          <p:cNvPicPr>
            <a:picLocks noChangeAspect="1"/>
          </p:cNvPicPr>
          <p:nvPr/>
        </p:nvPicPr>
        <p:blipFill>
          <a:blip r:embed="rId14"/>
          <a:stretch>
            <a:fillRect/>
          </a:stretch>
        </p:blipFill>
        <p:spPr>
          <a:xfrm>
            <a:off x="3503135" y="4667250"/>
            <a:ext cx="123825" cy="123825"/>
          </a:xfrm>
          <a:prstGeom prst="rect">
            <a:avLst/>
          </a:prstGeom>
        </p:spPr>
      </p:pic>
      <p:pic>
        <p:nvPicPr>
          <p:cNvPr id="31" name="Image 29" descr="preencoded.png"/>
          <p:cNvPicPr>
            <a:picLocks noChangeAspect="1"/>
          </p:cNvPicPr>
          <p:nvPr/>
        </p:nvPicPr>
        <p:blipFill>
          <a:blip r:embed="rId21"/>
          <a:stretch>
            <a:fillRect/>
          </a:stretch>
        </p:blipFill>
        <p:spPr>
          <a:xfrm>
            <a:off x="6603960" y="3738562"/>
            <a:ext cx="2992357" cy="1671638"/>
          </a:xfrm>
          <a:prstGeom prst="rect">
            <a:avLst/>
          </a:prstGeom>
        </p:spPr>
      </p:pic>
      <p:pic>
        <p:nvPicPr>
          <p:cNvPr id="32" name="Image 30" descr="preencoded.png"/>
          <p:cNvPicPr>
            <a:picLocks noChangeAspect="1"/>
          </p:cNvPicPr>
          <p:nvPr/>
        </p:nvPicPr>
        <p:blipFill>
          <a:blip r:embed="rId16"/>
          <a:stretch>
            <a:fillRect/>
          </a:stretch>
        </p:blipFill>
        <p:spPr>
          <a:xfrm>
            <a:off x="6758741" y="3893344"/>
            <a:ext cx="340519" cy="402431"/>
          </a:xfrm>
          <a:prstGeom prst="rect">
            <a:avLst/>
          </a:prstGeom>
        </p:spPr>
      </p:pic>
      <p:pic>
        <p:nvPicPr>
          <p:cNvPr id="33" name="Image 31" descr="preencoded.png"/>
          <p:cNvPicPr>
            <a:picLocks noChangeAspect="1"/>
          </p:cNvPicPr>
          <p:nvPr/>
        </p:nvPicPr>
        <p:blipFill>
          <a:blip r:embed="rId22"/>
          <a:stretch>
            <a:fillRect/>
          </a:stretch>
        </p:blipFill>
        <p:spPr>
          <a:xfrm>
            <a:off x="6851610" y="3986212"/>
            <a:ext cx="154781" cy="216694"/>
          </a:xfrm>
          <a:prstGeom prst="rect">
            <a:avLst/>
          </a:prstGeom>
        </p:spPr>
      </p:pic>
      <p:pic>
        <p:nvPicPr>
          <p:cNvPr id="34" name="Image 32" descr="preencoded.png"/>
          <p:cNvPicPr>
            <a:picLocks noChangeAspect="1"/>
          </p:cNvPicPr>
          <p:nvPr/>
        </p:nvPicPr>
        <p:blipFill>
          <a:blip r:embed="rId10"/>
          <a:stretch>
            <a:fillRect/>
          </a:stretch>
        </p:blipFill>
        <p:spPr>
          <a:xfrm>
            <a:off x="6820653" y="4419600"/>
            <a:ext cx="123825" cy="123825"/>
          </a:xfrm>
          <a:prstGeom prst="rect">
            <a:avLst/>
          </a:prstGeom>
        </p:spPr>
      </p:pic>
      <p:pic>
        <p:nvPicPr>
          <p:cNvPr id="35" name="Image 33" descr="preencoded.png"/>
          <p:cNvPicPr>
            <a:picLocks noChangeAspect="1"/>
          </p:cNvPicPr>
          <p:nvPr/>
        </p:nvPicPr>
        <p:blipFill>
          <a:blip r:embed="rId10"/>
          <a:stretch>
            <a:fillRect/>
          </a:stretch>
        </p:blipFill>
        <p:spPr>
          <a:xfrm>
            <a:off x="6820653" y="4852988"/>
            <a:ext cx="123825" cy="123825"/>
          </a:xfrm>
          <a:prstGeom prst="rect">
            <a:avLst/>
          </a:prstGeom>
        </p:spPr>
      </p:pic>
      <p:pic>
        <p:nvPicPr>
          <p:cNvPr id="36" name="Image 34" descr="preencoded.png"/>
          <p:cNvPicPr>
            <a:picLocks noChangeAspect="1"/>
          </p:cNvPicPr>
          <p:nvPr/>
        </p:nvPicPr>
        <p:blipFill>
          <a:blip r:embed="rId10"/>
          <a:stretch>
            <a:fillRect/>
          </a:stretch>
        </p:blipFill>
        <p:spPr>
          <a:xfrm>
            <a:off x="6820653" y="5100638"/>
            <a:ext cx="123825" cy="123825"/>
          </a:xfrm>
          <a:prstGeom prst="rect">
            <a:avLst/>
          </a:prstGeom>
        </p:spPr>
      </p:pic>
      <p:pic>
        <p:nvPicPr>
          <p:cNvPr id="37" name="Image 35" descr="preencoded.png"/>
          <p:cNvPicPr>
            <a:picLocks noChangeAspect="1"/>
          </p:cNvPicPr>
          <p:nvPr/>
        </p:nvPicPr>
        <p:blipFill>
          <a:blip r:embed="rId23"/>
          <a:stretch>
            <a:fillRect/>
          </a:stretch>
        </p:blipFill>
        <p:spPr>
          <a:xfrm>
            <a:off x="309563" y="5564981"/>
            <a:ext cx="9286875" cy="557213"/>
          </a:xfrm>
          <a:prstGeom prst="rect">
            <a:avLst/>
          </a:prstGeom>
        </p:spPr>
      </p:pic>
      <p:pic>
        <p:nvPicPr>
          <p:cNvPr id="38" name="Image 36" descr="preencoded.png"/>
          <p:cNvPicPr>
            <a:picLocks noChangeAspect="1"/>
          </p:cNvPicPr>
          <p:nvPr/>
        </p:nvPicPr>
        <p:blipFill>
          <a:blip r:embed="rId24"/>
          <a:stretch>
            <a:fillRect/>
          </a:stretch>
        </p:blipFill>
        <p:spPr>
          <a:xfrm>
            <a:off x="433388" y="5688806"/>
            <a:ext cx="154781" cy="216694"/>
          </a:xfrm>
          <a:prstGeom prst="rect">
            <a:avLst/>
          </a:prstGeom>
        </p:spPr>
      </p:pic>
      <p:sp>
        <p:nvSpPr>
          <p:cNvPr id="39"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프로젝트 계획서 작성 가이드</a:t>
            </a:r>
            <a:endParaRPr lang="en-US" sz="2194" dirty="0"/>
          </a:p>
        </p:txBody>
      </p:sp>
      <p:sp>
        <p:nvSpPr>
          <p:cNvPr id="40" name="Text 1"/>
          <p:cNvSpPr/>
          <p:nvPr/>
        </p:nvSpPr>
        <p:spPr>
          <a:xfrm>
            <a:off x="309563" y="1540669"/>
            <a:ext cx="111442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효과적인 AI 프로젝트 계획서는 팀원들과 이해관계자와 공유되는 문서로, 아래의 핵심 구성 요소를 포함해야 합니다.</a:t>
            </a:r>
            <a:endParaRPr lang="en-US" sz="975" dirty="0"/>
          </a:p>
        </p:txBody>
      </p:sp>
      <p:sp>
        <p:nvSpPr>
          <p:cNvPr id="41" name="Text 2"/>
          <p:cNvSpPr/>
          <p:nvPr/>
        </p:nvSpPr>
        <p:spPr>
          <a:xfrm>
            <a:off x="859036" y="2159794"/>
            <a:ext cx="124386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배경 및 필요성</a:t>
            </a:r>
            <a:endParaRPr lang="en-US" sz="1219" dirty="0"/>
          </a:p>
        </p:txBody>
      </p:sp>
      <p:sp>
        <p:nvSpPr>
          <p:cNvPr id="42" name="Text 3"/>
          <p:cNvSpPr/>
          <p:nvPr/>
        </p:nvSpPr>
        <p:spPr>
          <a:xfrm>
            <a:off x="711994" y="2562225"/>
            <a:ext cx="24177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문제의 중요성과 해결의 필요성 설명</a:t>
            </a:r>
            <a:endParaRPr lang="en-US" sz="975" dirty="0"/>
          </a:p>
        </p:txBody>
      </p:sp>
      <p:sp>
        <p:nvSpPr>
          <p:cNvPr id="43" name="Text 4"/>
          <p:cNvSpPr/>
          <p:nvPr/>
        </p:nvSpPr>
        <p:spPr>
          <a:xfrm>
            <a:off x="711994" y="2809875"/>
            <a:ext cx="182342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현황 분석과 기대 효과 설명</a:t>
            </a:r>
            <a:endParaRPr lang="en-US" sz="975" dirty="0"/>
          </a:p>
        </p:txBody>
      </p:sp>
      <p:sp>
        <p:nvSpPr>
          <p:cNvPr id="44" name="Text 5"/>
          <p:cNvSpPr/>
          <p:nvPr/>
        </p:nvSpPr>
        <p:spPr>
          <a:xfrm>
            <a:off x="711994" y="3057525"/>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프로젝트 가치와 영향 범위 설명</a:t>
            </a:r>
            <a:endParaRPr lang="en-US" sz="975" dirty="0"/>
          </a:p>
        </p:txBody>
      </p:sp>
      <p:sp>
        <p:nvSpPr>
          <p:cNvPr id="45" name="Text 6"/>
          <p:cNvSpPr/>
          <p:nvPr/>
        </p:nvSpPr>
        <p:spPr>
          <a:xfrm>
            <a:off x="4044870" y="2159794"/>
            <a:ext cx="993406"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목표와 범위</a:t>
            </a:r>
            <a:endParaRPr lang="en-US" sz="1219" dirty="0"/>
          </a:p>
        </p:txBody>
      </p:sp>
      <p:sp>
        <p:nvSpPr>
          <p:cNvPr id="46" name="Text 7"/>
          <p:cNvSpPr/>
          <p:nvPr/>
        </p:nvSpPr>
        <p:spPr>
          <a:xfrm>
            <a:off x="3859132" y="2562225"/>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프로젝트의 구체적 목표 설정</a:t>
            </a:r>
            <a:endParaRPr lang="en-US" sz="975" dirty="0"/>
          </a:p>
        </p:txBody>
      </p:sp>
      <p:sp>
        <p:nvSpPr>
          <p:cNvPr id="47" name="Text 8"/>
          <p:cNvSpPr/>
          <p:nvPr/>
        </p:nvSpPr>
        <p:spPr>
          <a:xfrm>
            <a:off x="3859132" y="2809875"/>
            <a:ext cx="206647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산출물, 일정, 역할 명확히 정의</a:t>
            </a:r>
            <a:endParaRPr lang="en-US" sz="975" dirty="0"/>
          </a:p>
        </p:txBody>
      </p:sp>
      <p:sp>
        <p:nvSpPr>
          <p:cNvPr id="48" name="Text 9"/>
          <p:cNvSpPr/>
          <p:nvPr/>
        </p:nvSpPr>
        <p:spPr>
          <a:xfrm>
            <a:off x="3859132" y="3057525"/>
            <a:ext cx="2435266"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성공 지표(정확도, RMSE, 처리 시간 등) 설정</a:t>
            </a:r>
            <a:endParaRPr lang="en-US" sz="975" dirty="0"/>
          </a:p>
        </p:txBody>
      </p:sp>
      <p:sp>
        <p:nvSpPr>
          <p:cNvPr id="49" name="Text 10"/>
          <p:cNvSpPr/>
          <p:nvPr/>
        </p:nvSpPr>
        <p:spPr>
          <a:xfrm>
            <a:off x="7192128" y="2159794"/>
            <a:ext cx="124386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데이터 및 도구</a:t>
            </a:r>
            <a:endParaRPr lang="en-US" sz="1219" dirty="0"/>
          </a:p>
        </p:txBody>
      </p:sp>
      <p:sp>
        <p:nvSpPr>
          <p:cNvPr id="50" name="Text 11"/>
          <p:cNvSpPr/>
          <p:nvPr/>
        </p:nvSpPr>
        <p:spPr>
          <a:xfrm>
            <a:off x="7006391" y="2562225"/>
            <a:ext cx="23164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사용할 데이터 소스와 그 근거 설명</a:t>
            </a:r>
            <a:endParaRPr lang="en-US" sz="975" dirty="0"/>
          </a:p>
        </p:txBody>
      </p:sp>
      <p:sp>
        <p:nvSpPr>
          <p:cNvPr id="51" name="Text 12"/>
          <p:cNvSpPr/>
          <p:nvPr/>
        </p:nvSpPr>
        <p:spPr>
          <a:xfrm>
            <a:off x="7006391" y="2809875"/>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소프트웨어, 하드웨어 환경 명시</a:t>
            </a:r>
            <a:endParaRPr lang="en-US" sz="975" dirty="0"/>
          </a:p>
        </p:txBody>
      </p:sp>
      <p:sp>
        <p:nvSpPr>
          <p:cNvPr id="52" name="Text 13"/>
          <p:cNvSpPr/>
          <p:nvPr/>
        </p:nvSpPr>
        <p:spPr>
          <a:xfrm>
            <a:off x="7006391" y="3057525"/>
            <a:ext cx="24177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특정 도구나 프레임워크의 이유 설명</a:t>
            </a:r>
            <a:endParaRPr lang="en-US" sz="975" dirty="0"/>
          </a:p>
        </p:txBody>
      </p:sp>
      <p:sp>
        <p:nvSpPr>
          <p:cNvPr id="53" name="Text 14"/>
          <p:cNvSpPr/>
          <p:nvPr/>
        </p:nvSpPr>
        <p:spPr>
          <a:xfrm>
            <a:off x="920948" y="3986212"/>
            <a:ext cx="557213"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방법론</a:t>
            </a:r>
            <a:endParaRPr lang="en-US" sz="1219" dirty="0"/>
          </a:p>
        </p:txBody>
      </p:sp>
      <p:sp>
        <p:nvSpPr>
          <p:cNvPr id="54" name="Text 15"/>
          <p:cNvSpPr/>
          <p:nvPr/>
        </p:nvSpPr>
        <p:spPr>
          <a:xfrm>
            <a:off x="711994" y="4388644"/>
            <a:ext cx="29511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전처리, 모델링, 평가, 배포 방법 구체적 서술</a:t>
            </a:r>
            <a:endParaRPr lang="en-US" sz="975" dirty="0"/>
          </a:p>
        </p:txBody>
      </p:sp>
      <p:sp>
        <p:nvSpPr>
          <p:cNvPr id="55" name="Text 16"/>
          <p:cNvSpPr/>
          <p:nvPr/>
        </p:nvSpPr>
        <p:spPr>
          <a:xfrm>
            <a:off x="711994" y="4636294"/>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사용할 알고리즘과 그 이유 설명</a:t>
            </a:r>
            <a:endParaRPr lang="en-US" sz="975" dirty="0"/>
          </a:p>
        </p:txBody>
      </p:sp>
      <p:sp>
        <p:nvSpPr>
          <p:cNvPr id="56" name="Text 17"/>
          <p:cNvSpPr/>
          <p:nvPr/>
        </p:nvSpPr>
        <p:spPr>
          <a:xfrm>
            <a:off x="3688873" y="4388644"/>
            <a:ext cx="23164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개발 단계별 작업 순서와 방법 설명</a:t>
            </a:r>
            <a:endParaRPr lang="en-US" sz="975" dirty="0"/>
          </a:p>
        </p:txBody>
      </p:sp>
      <p:sp>
        <p:nvSpPr>
          <p:cNvPr id="57" name="Text 18"/>
          <p:cNvSpPr/>
          <p:nvPr/>
        </p:nvSpPr>
        <p:spPr>
          <a:xfrm>
            <a:off x="3688873" y="4636294"/>
            <a:ext cx="167483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협업 방식과 팀 구조 설명</a:t>
            </a:r>
            <a:endParaRPr lang="en-US" sz="975" dirty="0"/>
          </a:p>
        </p:txBody>
      </p:sp>
      <p:sp>
        <p:nvSpPr>
          <p:cNvPr id="58" name="Text 19"/>
          <p:cNvSpPr/>
          <p:nvPr/>
        </p:nvSpPr>
        <p:spPr>
          <a:xfrm>
            <a:off x="7192128" y="3986212"/>
            <a:ext cx="993406"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리스크 관리</a:t>
            </a:r>
            <a:endParaRPr lang="en-US" sz="1219" dirty="0"/>
          </a:p>
        </p:txBody>
      </p:sp>
      <p:sp>
        <p:nvSpPr>
          <p:cNvPr id="59" name="Text 20"/>
          <p:cNvSpPr/>
          <p:nvPr/>
        </p:nvSpPr>
        <p:spPr>
          <a:xfrm>
            <a:off x="7006391" y="4388644"/>
            <a:ext cx="2435145"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잠재적 위험(데이터 품질, 일정 지연 등) 나열</a:t>
            </a:r>
            <a:endParaRPr lang="en-US" sz="975" dirty="0"/>
          </a:p>
        </p:txBody>
      </p:sp>
      <p:sp>
        <p:nvSpPr>
          <p:cNvPr id="60" name="Text 21"/>
          <p:cNvSpPr/>
          <p:nvPr/>
        </p:nvSpPr>
        <p:spPr>
          <a:xfrm>
            <a:off x="7006391" y="4822031"/>
            <a:ext cx="19248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유투리즘적 이슈와 대응 계획</a:t>
            </a:r>
            <a:endParaRPr lang="en-US" sz="975" dirty="0"/>
          </a:p>
        </p:txBody>
      </p:sp>
      <p:sp>
        <p:nvSpPr>
          <p:cNvPr id="61" name="Text 22"/>
          <p:cNvSpPr/>
          <p:nvPr/>
        </p:nvSpPr>
        <p:spPr>
          <a:xfrm>
            <a:off x="7006391" y="5069681"/>
            <a:ext cx="1956774"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긴급 상황 대비 fallback 전략</a:t>
            </a:r>
            <a:endParaRPr lang="en-US" sz="975" dirty="0"/>
          </a:p>
        </p:txBody>
      </p:sp>
      <p:sp>
        <p:nvSpPr>
          <p:cNvPr id="62" name="Text 23"/>
          <p:cNvSpPr/>
          <p:nvPr/>
        </p:nvSpPr>
        <p:spPr>
          <a:xfrm>
            <a:off x="681038" y="5688806"/>
            <a:ext cx="8791575" cy="309563"/>
          </a:xfrm>
          <a:prstGeom prst="rect">
            <a:avLst/>
          </a:prstGeom>
          <a:noFill/>
          <a:ln/>
        </p:spPr>
        <p:txBody>
          <a:bodyPr wrap="square" lIns="0" tIns="0" rIns="0" bIns="0" rtlCol="0" anchor="t"/>
          <a:lstStyle/>
          <a:p>
            <a:pPr>
              <a:lnSpc>
                <a:spcPts val="1219"/>
              </a:lnSpc>
            </a:pPr>
            <a:r>
              <a:rPr lang="en-US" sz="853" b="1" dirty="0">
                <a:solidFill>
                  <a:srgbClr val="1D4ED8"/>
                </a:solidFill>
                <a:latin typeface="ui-sans-serif" pitchFamily="34" charset="0"/>
                <a:ea typeface="ui-sans-serif" pitchFamily="34" charset="-122"/>
                <a:cs typeface="ui-sans-serif" pitchFamily="34" charset="-120"/>
              </a:rPr>
              <a:t>작성 팁:</a:t>
            </a:r>
            <a:r>
              <a:rPr lang="en-US" sz="853" dirty="0">
                <a:solidFill>
                  <a:srgbClr val="1D4ED8"/>
                </a:solidFill>
                <a:latin typeface="ui-sans-serif" pitchFamily="34" charset="0"/>
                <a:ea typeface="ui-sans-serif" pitchFamily="34" charset="-122"/>
                <a:cs typeface="ui-sans-serif" pitchFamily="34" charset="-120"/>
              </a:rPr>
              <a:t> 계획서는 너무 자세하지 않아도 되며, 주요한 부분에 대해서만 구체적으로 서술하세요. 계획서는 프로젝트 팀과 이해관계자가 공유하는 문서이므로, 그들을 위한 적절한 수준의 세부사항을 포함해야 합니다.</a:t>
            </a:r>
            <a:endParaRPr lang="en-US" sz="853"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819275"/>
            <a:ext cx="9286875" cy="433388"/>
          </a:xfrm>
          <a:prstGeom prst="rect">
            <a:avLst/>
          </a:prstGeom>
        </p:spPr>
      </p:pic>
      <p:pic>
        <p:nvPicPr>
          <p:cNvPr id="7" name="Image 5" descr="preencoded.png"/>
          <p:cNvPicPr>
            <a:picLocks noChangeAspect="1"/>
          </p:cNvPicPr>
          <p:nvPr/>
        </p:nvPicPr>
        <p:blipFill>
          <a:blip r:embed="rId8"/>
          <a:stretch>
            <a:fillRect/>
          </a:stretch>
        </p:blipFill>
        <p:spPr>
          <a:xfrm>
            <a:off x="1351434" y="1966317"/>
            <a:ext cx="92869" cy="123825"/>
          </a:xfrm>
          <a:prstGeom prst="rect">
            <a:avLst/>
          </a:prstGeom>
        </p:spPr>
      </p:pic>
      <p:pic>
        <p:nvPicPr>
          <p:cNvPr id="8" name="Image 6" descr="preencoded.png"/>
          <p:cNvPicPr>
            <a:picLocks noChangeAspect="1"/>
          </p:cNvPicPr>
          <p:nvPr/>
        </p:nvPicPr>
        <p:blipFill>
          <a:blip r:embed="rId9"/>
          <a:stretch>
            <a:fillRect/>
          </a:stretch>
        </p:blipFill>
        <p:spPr>
          <a:xfrm>
            <a:off x="309563" y="2438400"/>
            <a:ext cx="2228850" cy="2074069"/>
          </a:xfrm>
          <a:prstGeom prst="rect">
            <a:avLst/>
          </a:prstGeom>
        </p:spPr>
      </p:pic>
      <p:pic>
        <p:nvPicPr>
          <p:cNvPr id="9" name="Image 7" descr="preencoded.png"/>
          <p:cNvPicPr>
            <a:picLocks noChangeAspect="1"/>
          </p:cNvPicPr>
          <p:nvPr/>
        </p:nvPicPr>
        <p:blipFill>
          <a:blip r:embed="rId10"/>
          <a:stretch>
            <a:fillRect/>
          </a:stretch>
        </p:blipFill>
        <p:spPr>
          <a:xfrm>
            <a:off x="464344" y="2608660"/>
            <a:ext cx="301823" cy="402431"/>
          </a:xfrm>
          <a:prstGeom prst="rect">
            <a:avLst/>
          </a:prstGeom>
        </p:spPr>
      </p:pic>
      <p:pic>
        <p:nvPicPr>
          <p:cNvPr id="10" name="Image 8" descr="preencoded.png"/>
          <p:cNvPicPr>
            <a:picLocks noChangeAspect="1"/>
          </p:cNvPicPr>
          <p:nvPr/>
        </p:nvPicPr>
        <p:blipFill>
          <a:blip r:embed="rId11"/>
          <a:stretch>
            <a:fillRect/>
          </a:stretch>
        </p:blipFill>
        <p:spPr>
          <a:xfrm>
            <a:off x="557213" y="2701528"/>
            <a:ext cx="116086" cy="216694"/>
          </a:xfrm>
          <a:prstGeom prst="rect">
            <a:avLst/>
          </a:prstGeom>
        </p:spPr>
      </p:pic>
      <p:pic>
        <p:nvPicPr>
          <p:cNvPr id="11" name="Image 9" descr="preencoded.png"/>
          <p:cNvPicPr>
            <a:picLocks noChangeAspect="1"/>
          </p:cNvPicPr>
          <p:nvPr/>
        </p:nvPicPr>
        <p:blipFill>
          <a:blip r:embed="rId12"/>
          <a:stretch>
            <a:fillRect/>
          </a:stretch>
        </p:blipFill>
        <p:spPr>
          <a:xfrm>
            <a:off x="464344" y="3181350"/>
            <a:ext cx="108347" cy="108347"/>
          </a:xfrm>
          <a:prstGeom prst="rect">
            <a:avLst/>
          </a:prstGeom>
        </p:spPr>
      </p:pic>
      <p:pic>
        <p:nvPicPr>
          <p:cNvPr id="12" name="Image 10" descr="preencoded.png"/>
          <p:cNvPicPr>
            <a:picLocks noChangeAspect="1"/>
          </p:cNvPicPr>
          <p:nvPr/>
        </p:nvPicPr>
        <p:blipFill>
          <a:blip r:embed="rId12"/>
          <a:stretch>
            <a:fillRect/>
          </a:stretch>
        </p:blipFill>
        <p:spPr>
          <a:xfrm>
            <a:off x="464344" y="3707606"/>
            <a:ext cx="108347" cy="108347"/>
          </a:xfrm>
          <a:prstGeom prst="rect">
            <a:avLst/>
          </a:prstGeom>
        </p:spPr>
      </p:pic>
      <p:pic>
        <p:nvPicPr>
          <p:cNvPr id="13" name="Image 11" descr="preencoded.png"/>
          <p:cNvPicPr>
            <a:picLocks noChangeAspect="1"/>
          </p:cNvPicPr>
          <p:nvPr/>
        </p:nvPicPr>
        <p:blipFill>
          <a:blip r:embed="rId12"/>
          <a:stretch>
            <a:fillRect/>
          </a:stretch>
        </p:blipFill>
        <p:spPr>
          <a:xfrm>
            <a:off x="464344" y="4079081"/>
            <a:ext cx="108347" cy="108347"/>
          </a:xfrm>
          <a:prstGeom prst="rect">
            <a:avLst/>
          </a:prstGeom>
        </p:spPr>
      </p:pic>
      <p:pic>
        <p:nvPicPr>
          <p:cNvPr id="14" name="Image 12" descr="preencoded.png"/>
          <p:cNvPicPr>
            <a:picLocks noChangeAspect="1"/>
          </p:cNvPicPr>
          <p:nvPr/>
        </p:nvPicPr>
        <p:blipFill>
          <a:blip r:embed="rId13"/>
          <a:stretch>
            <a:fillRect/>
          </a:stretch>
        </p:blipFill>
        <p:spPr>
          <a:xfrm>
            <a:off x="2662238" y="2438400"/>
            <a:ext cx="2228850" cy="2074069"/>
          </a:xfrm>
          <a:prstGeom prst="rect">
            <a:avLst/>
          </a:prstGeom>
        </p:spPr>
      </p:pic>
      <p:pic>
        <p:nvPicPr>
          <p:cNvPr id="15" name="Image 13" descr="preencoded.png"/>
          <p:cNvPicPr>
            <a:picLocks noChangeAspect="1"/>
          </p:cNvPicPr>
          <p:nvPr/>
        </p:nvPicPr>
        <p:blipFill>
          <a:blip r:embed="rId14"/>
          <a:stretch>
            <a:fillRect/>
          </a:stretch>
        </p:blipFill>
        <p:spPr>
          <a:xfrm>
            <a:off x="2817019" y="2593181"/>
            <a:ext cx="363736" cy="402431"/>
          </a:xfrm>
          <a:prstGeom prst="rect">
            <a:avLst/>
          </a:prstGeom>
        </p:spPr>
      </p:pic>
      <p:pic>
        <p:nvPicPr>
          <p:cNvPr id="16" name="Image 14" descr="preencoded.png"/>
          <p:cNvPicPr>
            <a:picLocks noChangeAspect="1"/>
          </p:cNvPicPr>
          <p:nvPr/>
        </p:nvPicPr>
        <p:blipFill>
          <a:blip r:embed="rId15"/>
          <a:stretch>
            <a:fillRect/>
          </a:stretch>
        </p:blipFill>
        <p:spPr>
          <a:xfrm>
            <a:off x="2909888" y="2686050"/>
            <a:ext cx="177998" cy="216694"/>
          </a:xfrm>
          <a:prstGeom prst="rect">
            <a:avLst/>
          </a:prstGeom>
        </p:spPr>
      </p:pic>
      <p:pic>
        <p:nvPicPr>
          <p:cNvPr id="17" name="Image 15" descr="preencoded.png"/>
          <p:cNvPicPr>
            <a:picLocks noChangeAspect="1"/>
          </p:cNvPicPr>
          <p:nvPr/>
        </p:nvPicPr>
        <p:blipFill>
          <a:blip r:embed="rId16"/>
          <a:stretch>
            <a:fillRect/>
          </a:stretch>
        </p:blipFill>
        <p:spPr>
          <a:xfrm>
            <a:off x="2817019" y="3150394"/>
            <a:ext cx="108347" cy="108347"/>
          </a:xfrm>
          <a:prstGeom prst="rect">
            <a:avLst/>
          </a:prstGeom>
        </p:spPr>
      </p:pic>
      <p:pic>
        <p:nvPicPr>
          <p:cNvPr id="18" name="Image 16" descr="preencoded.png"/>
          <p:cNvPicPr>
            <a:picLocks noChangeAspect="1"/>
          </p:cNvPicPr>
          <p:nvPr/>
        </p:nvPicPr>
        <p:blipFill>
          <a:blip r:embed="rId16"/>
          <a:stretch>
            <a:fillRect/>
          </a:stretch>
        </p:blipFill>
        <p:spPr>
          <a:xfrm>
            <a:off x="2817019" y="3521869"/>
            <a:ext cx="108347" cy="108347"/>
          </a:xfrm>
          <a:prstGeom prst="rect">
            <a:avLst/>
          </a:prstGeom>
        </p:spPr>
      </p:pic>
      <p:pic>
        <p:nvPicPr>
          <p:cNvPr id="19" name="Image 17" descr="preencoded.png"/>
          <p:cNvPicPr>
            <a:picLocks noChangeAspect="1"/>
          </p:cNvPicPr>
          <p:nvPr/>
        </p:nvPicPr>
        <p:blipFill>
          <a:blip r:embed="rId16"/>
          <a:stretch>
            <a:fillRect/>
          </a:stretch>
        </p:blipFill>
        <p:spPr>
          <a:xfrm>
            <a:off x="2817019" y="3893344"/>
            <a:ext cx="108347" cy="108347"/>
          </a:xfrm>
          <a:prstGeom prst="rect">
            <a:avLst/>
          </a:prstGeom>
        </p:spPr>
      </p:pic>
      <p:pic>
        <p:nvPicPr>
          <p:cNvPr id="20" name="Image 18" descr="preencoded.png"/>
          <p:cNvPicPr>
            <a:picLocks noChangeAspect="1"/>
          </p:cNvPicPr>
          <p:nvPr/>
        </p:nvPicPr>
        <p:blipFill>
          <a:blip r:embed="rId17"/>
          <a:stretch>
            <a:fillRect/>
          </a:stretch>
        </p:blipFill>
        <p:spPr>
          <a:xfrm>
            <a:off x="5014913" y="2438400"/>
            <a:ext cx="2228850" cy="2074069"/>
          </a:xfrm>
          <a:prstGeom prst="rect">
            <a:avLst/>
          </a:prstGeom>
        </p:spPr>
      </p:pic>
      <p:pic>
        <p:nvPicPr>
          <p:cNvPr id="21" name="Image 19" descr="preencoded.png"/>
          <p:cNvPicPr>
            <a:picLocks noChangeAspect="1"/>
          </p:cNvPicPr>
          <p:nvPr/>
        </p:nvPicPr>
        <p:blipFill>
          <a:blip r:embed="rId18"/>
          <a:stretch>
            <a:fillRect/>
          </a:stretch>
        </p:blipFill>
        <p:spPr>
          <a:xfrm>
            <a:off x="5169694" y="2593181"/>
            <a:ext cx="340519" cy="402431"/>
          </a:xfrm>
          <a:prstGeom prst="rect">
            <a:avLst/>
          </a:prstGeom>
        </p:spPr>
      </p:pic>
      <p:pic>
        <p:nvPicPr>
          <p:cNvPr id="22" name="Image 20" descr="preencoded.png"/>
          <p:cNvPicPr>
            <a:picLocks noChangeAspect="1"/>
          </p:cNvPicPr>
          <p:nvPr/>
        </p:nvPicPr>
        <p:blipFill>
          <a:blip r:embed="rId19"/>
          <a:stretch>
            <a:fillRect/>
          </a:stretch>
        </p:blipFill>
        <p:spPr>
          <a:xfrm>
            <a:off x="5262563" y="2686050"/>
            <a:ext cx="154781" cy="216694"/>
          </a:xfrm>
          <a:prstGeom prst="rect">
            <a:avLst/>
          </a:prstGeom>
        </p:spPr>
      </p:pic>
      <p:pic>
        <p:nvPicPr>
          <p:cNvPr id="23" name="Image 21" descr="preencoded.png"/>
          <p:cNvPicPr>
            <a:picLocks noChangeAspect="1"/>
          </p:cNvPicPr>
          <p:nvPr/>
        </p:nvPicPr>
        <p:blipFill>
          <a:blip r:embed="rId12"/>
          <a:stretch>
            <a:fillRect/>
          </a:stretch>
        </p:blipFill>
        <p:spPr>
          <a:xfrm>
            <a:off x="5169694" y="3150394"/>
            <a:ext cx="108347" cy="108347"/>
          </a:xfrm>
          <a:prstGeom prst="rect">
            <a:avLst/>
          </a:prstGeom>
        </p:spPr>
      </p:pic>
      <p:pic>
        <p:nvPicPr>
          <p:cNvPr id="24" name="Image 22" descr="preencoded.png"/>
          <p:cNvPicPr>
            <a:picLocks noChangeAspect="1"/>
          </p:cNvPicPr>
          <p:nvPr/>
        </p:nvPicPr>
        <p:blipFill>
          <a:blip r:embed="rId12"/>
          <a:stretch>
            <a:fillRect/>
          </a:stretch>
        </p:blipFill>
        <p:spPr>
          <a:xfrm>
            <a:off x="5169694" y="3521869"/>
            <a:ext cx="108347" cy="108347"/>
          </a:xfrm>
          <a:prstGeom prst="rect">
            <a:avLst/>
          </a:prstGeom>
        </p:spPr>
      </p:pic>
      <p:pic>
        <p:nvPicPr>
          <p:cNvPr id="25" name="Image 23" descr="preencoded.png"/>
          <p:cNvPicPr>
            <a:picLocks noChangeAspect="1"/>
          </p:cNvPicPr>
          <p:nvPr/>
        </p:nvPicPr>
        <p:blipFill>
          <a:blip r:embed="rId12"/>
          <a:stretch>
            <a:fillRect/>
          </a:stretch>
        </p:blipFill>
        <p:spPr>
          <a:xfrm>
            <a:off x="5169694" y="3893344"/>
            <a:ext cx="108347" cy="108347"/>
          </a:xfrm>
          <a:prstGeom prst="rect">
            <a:avLst/>
          </a:prstGeom>
        </p:spPr>
      </p:pic>
      <p:pic>
        <p:nvPicPr>
          <p:cNvPr id="26" name="Image 24" descr="preencoded.png"/>
          <p:cNvPicPr>
            <a:picLocks noChangeAspect="1"/>
          </p:cNvPicPr>
          <p:nvPr/>
        </p:nvPicPr>
        <p:blipFill>
          <a:blip r:embed="rId13"/>
          <a:stretch>
            <a:fillRect/>
          </a:stretch>
        </p:blipFill>
        <p:spPr>
          <a:xfrm>
            <a:off x="7367588" y="2438400"/>
            <a:ext cx="2228850" cy="2074069"/>
          </a:xfrm>
          <a:prstGeom prst="rect">
            <a:avLst/>
          </a:prstGeom>
        </p:spPr>
      </p:pic>
      <p:pic>
        <p:nvPicPr>
          <p:cNvPr id="27" name="Image 25" descr="preencoded.png"/>
          <p:cNvPicPr>
            <a:picLocks noChangeAspect="1"/>
          </p:cNvPicPr>
          <p:nvPr/>
        </p:nvPicPr>
        <p:blipFill>
          <a:blip r:embed="rId20"/>
          <a:stretch>
            <a:fillRect/>
          </a:stretch>
        </p:blipFill>
        <p:spPr>
          <a:xfrm>
            <a:off x="7522369" y="2593181"/>
            <a:ext cx="325041" cy="402431"/>
          </a:xfrm>
          <a:prstGeom prst="rect">
            <a:avLst/>
          </a:prstGeom>
        </p:spPr>
      </p:pic>
      <p:pic>
        <p:nvPicPr>
          <p:cNvPr id="28" name="Image 26" descr="preencoded.png"/>
          <p:cNvPicPr>
            <a:picLocks noChangeAspect="1"/>
          </p:cNvPicPr>
          <p:nvPr/>
        </p:nvPicPr>
        <p:blipFill>
          <a:blip r:embed="rId21"/>
          <a:stretch>
            <a:fillRect/>
          </a:stretch>
        </p:blipFill>
        <p:spPr>
          <a:xfrm>
            <a:off x="7615238" y="2686050"/>
            <a:ext cx="139303" cy="216694"/>
          </a:xfrm>
          <a:prstGeom prst="rect">
            <a:avLst/>
          </a:prstGeom>
        </p:spPr>
      </p:pic>
      <p:pic>
        <p:nvPicPr>
          <p:cNvPr id="29" name="Image 27" descr="preencoded.png"/>
          <p:cNvPicPr>
            <a:picLocks noChangeAspect="1"/>
          </p:cNvPicPr>
          <p:nvPr/>
        </p:nvPicPr>
        <p:blipFill>
          <a:blip r:embed="rId16"/>
          <a:stretch>
            <a:fillRect/>
          </a:stretch>
        </p:blipFill>
        <p:spPr>
          <a:xfrm>
            <a:off x="7522369" y="3150394"/>
            <a:ext cx="108347" cy="108347"/>
          </a:xfrm>
          <a:prstGeom prst="rect">
            <a:avLst/>
          </a:prstGeom>
        </p:spPr>
      </p:pic>
      <p:pic>
        <p:nvPicPr>
          <p:cNvPr id="30" name="Image 28" descr="preencoded.png"/>
          <p:cNvPicPr>
            <a:picLocks noChangeAspect="1"/>
          </p:cNvPicPr>
          <p:nvPr/>
        </p:nvPicPr>
        <p:blipFill>
          <a:blip r:embed="rId16"/>
          <a:stretch>
            <a:fillRect/>
          </a:stretch>
        </p:blipFill>
        <p:spPr>
          <a:xfrm>
            <a:off x="7522369" y="3676650"/>
            <a:ext cx="108347" cy="108347"/>
          </a:xfrm>
          <a:prstGeom prst="rect">
            <a:avLst/>
          </a:prstGeom>
        </p:spPr>
      </p:pic>
      <p:pic>
        <p:nvPicPr>
          <p:cNvPr id="31" name="Image 29" descr="preencoded.png"/>
          <p:cNvPicPr>
            <a:picLocks noChangeAspect="1"/>
          </p:cNvPicPr>
          <p:nvPr/>
        </p:nvPicPr>
        <p:blipFill>
          <a:blip r:embed="rId16"/>
          <a:stretch>
            <a:fillRect/>
          </a:stretch>
        </p:blipFill>
        <p:spPr>
          <a:xfrm>
            <a:off x="7522369" y="4048125"/>
            <a:ext cx="108347" cy="108347"/>
          </a:xfrm>
          <a:prstGeom prst="rect">
            <a:avLst/>
          </a:prstGeom>
        </p:spPr>
      </p:pic>
      <p:pic>
        <p:nvPicPr>
          <p:cNvPr id="32" name="Image 30" descr="preencoded.png"/>
          <p:cNvPicPr>
            <a:picLocks noChangeAspect="1"/>
          </p:cNvPicPr>
          <p:nvPr/>
        </p:nvPicPr>
        <p:blipFill>
          <a:blip r:embed="rId22"/>
          <a:stretch>
            <a:fillRect/>
          </a:stretch>
        </p:blipFill>
        <p:spPr>
          <a:xfrm>
            <a:off x="309563" y="4636294"/>
            <a:ext cx="9286875" cy="309563"/>
          </a:xfrm>
          <a:prstGeom prst="rect">
            <a:avLst/>
          </a:prstGeom>
        </p:spPr>
      </p:pic>
      <p:pic>
        <p:nvPicPr>
          <p:cNvPr id="33" name="Image 31" descr="preencoded.png"/>
          <p:cNvPicPr>
            <a:picLocks noChangeAspect="1"/>
          </p:cNvPicPr>
          <p:nvPr/>
        </p:nvPicPr>
        <p:blipFill>
          <a:blip r:embed="rId23"/>
          <a:stretch>
            <a:fillRect/>
          </a:stretch>
        </p:blipFill>
        <p:spPr>
          <a:xfrm>
            <a:off x="309563" y="5007769"/>
            <a:ext cx="9286875" cy="804863"/>
          </a:xfrm>
          <a:prstGeom prst="rect">
            <a:avLst/>
          </a:prstGeom>
        </p:spPr>
      </p:pic>
      <p:pic>
        <p:nvPicPr>
          <p:cNvPr id="34" name="Image 32" descr="preencoded.png"/>
          <p:cNvPicPr>
            <a:picLocks noChangeAspect="1"/>
          </p:cNvPicPr>
          <p:nvPr/>
        </p:nvPicPr>
        <p:blipFill>
          <a:blip r:embed="rId24"/>
          <a:stretch>
            <a:fillRect/>
          </a:stretch>
        </p:blipFill>
        <p:spPr>
          <a:xfrm>
            <a:off x="433388" y="5162550"/>
            <a:ext cx="139303" cy="123825"/>
          </a:xfrm>
          <a:prstGeom prst="rect">
            <a:avLst/>
          </a:prstGeom>
        </p:spPr>
      </p:pic>
      <p:pic>
        <p:nvPicPr>
          <p:cNvPr id="35" name="Image 33" descr="preencoded.png"/>
          <p:cNvPicPr>
            <a:picLocks noChangeAspect="1"/>
          </p:cNvPicPr>
          <p:nvPr/>
        </p:nvPicPr>
        <p:blipFill>
          <a:blip r:embed="rId25"/>
          <a:stretch>
            <a:fillRect/>
          </a:stretch>
        </p:blipFill>
        <p:spPr>
          <a:xfrm>
            <a:off x="433388" y="5379244"/>
            <a:ext cx="263128" cy="309563"/>
          </a:xfrm>
          <a:prstGeom prst="rect">
            <a:avLst/>
          </a:prstGeom>
        </p:spPr>
      </p:pic>
      <p:pic>
        <p:nvPicPr>
          <p:cNvPr id="36" name="Image 34" descr="preencoded.png"/>
          <p:cNvPicPr>
            <a:picLocks noChangeAspect="1"/>
          </p:cNvPicPr>
          <p:nvPr/>
        </p:nvPicPr>
        <p:blipFill>
          <a:blip r:embed="rId26"/>
          <a:stretch>
            <a:fillRect/>
          </a:stretch>
        </p:blipFill>
        <p:spPr>
          <a:xfrm>
            <a:off x="495300" y="5464373"/>
            <a:ext cx="139303" cy="123825"/>
          </a:xfrm>
          <a:prstGeom prst="rect">
            <a:avLst/>
          </a:prstGeom>
        </p:spPr>
      </p:pic>
      <p:pic>
        <p:nvPicPr>
          <p:cNvPr id="37" name="Image 35" descr="preencoded.png"/>
          <p:cNvPicPr>
            <a:picLocks noChangeAspect="1"/>
          </p:cNvPicPr>
          <p:nvPr/>
        </p:nvPicPr>
        <p:blipFill>
          <a:blip r:embed="rId27"/>
          <a:stretch>
            <a:fillRect/>
          </a:stretch>
        </p:blipFill>
        <p:spPr>
          <a:xfrm>
            <a:off x="3487657" y="5379244"/>
            <a:ext cx="247650" cy="309563"/>
          </a:xfrm>
          <a:prstGeom prst="rect">
            <a:avLst/>
          </a:prstGeom>
        </p:spPr>
      </p:pic>
      <p:pic>
        <p:nvPicPr>
          <p:cNvPr id="38" name="Image 36" descr="preencoded.png"/>
          <p:cNvPicPr>
            <a:picLocks noChangeAspect="1"/>
          </p:cNvPicPr>
          <p:nvPr/>
        </p:nvPicPr>
        <p:blipFill>
          <a:blip r:embed="rId28"/>
          <a:stretch>
            <a:fillRect/>
          </a:stretch>
        </p:blipFill>
        <p:spPr>
          <a:xfrm>
            <a:off x="3549570" y="5464373"/>
            <a:ext cx="123825" cy="123825"/>
          </a:xfrm>
          <a:prstGeom prst="rect">
            <a:avLst/>
          </a:prstGeom>
        </p:spPr>
      </p:pic>
      <p:pic>
        <p:nvPicPr>
          <p:cNvPr id="39" name="Image 37" descr="preencoded.png"/>
          <p:cNvPicPr>
            <a:picLocks noChangeAspect="1"/>
          </p:cNvPicPr>
          <p:nvPr/>
        </p:nvPicPr>
        <p:blipFill>
          <a:blip r:embed="rId29"/>
          <a:stretch>
            <a:fillRect/>
          </a:stretch>
        </p:blipFill>
        <p:spPr>
          <a:xfrm>
            <a:off x="6542047" y="5379244"/>
            <a:ext cx="278606" cy="309563"/>
          </a:xfrm>
          <a:prstGeom prst="rect">
            <a:avLst/>
          </a:prstGeom>
        </p:spPr>
      </p:pic>
      <p:pic>
        <p:nvPicPr>
          <p:cNvPr id="40" name="Image 38" descr="preencoded.png"/>
          <p:cNvPicPr>
            <a:picLocks noChangeAspect="1"/>
          </p:cNvPicPr>
          <p:nvPr/>
        </p:nvPicPr>
        <p:blipFill>
          <a:blip r:embed="rId30"/>
          <a:stretch>
            <a:fillRect/>
          </a:stretch>
        </p:blipFill>
        <p:spPr>
          <a:xfrm>
            <a:off x="6603960" y="5464373"/>
            <a:ext cx="154781" cy="123825"/>
          </a:xfrm>
          <a:prstGeom prst="rect">
            <a:avLst/>
          </a:prstGeom>
        </p:spPr>
      </p:pic>
      <p:sp>
        <p:nvSpPr>
          <p:cNvPr id="41"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실 데이터 산출 계획</a:t>
            </a:r>
            <a:endParaRPr lang="en-US" sz="2194" dirty="0"/>
          </a:p>
        </p:txBody>
      </p:sp>
      <p:sp>
        <p:nvSpPr>
          <p:cNvPr id="42" name="Text 1"/>
          <p:cNvSpPr/>
          <p:nvPr/>
        </p:nvSpPr>
        <p:spPr>
          <a:xfrm>
            <a:off x="309563" y="1447800"/>
            <a:ext cx="9286875" cy="1857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스마트시티 안전 프로젝트에서 실제 사용할 데이터셋을 설계하고 생성하는 체계적 방법</a:t>
            </a:r>
            <a:endParaRPr lang="en-US" sz="975" dirty="0"/>
          </a:p>
        </p:txBody>
      </p:sp>
      <p:sp>
        <p:nvSpPr>
          <p:cNvPr id="43" name="Text 2"/>
          <p:cNvSpPr/>
          <p:nvPr/>
        </p:nvSpPr>
        <p:spPr>
          <a:xfrm>
            <a:off x="-470535" y="1943100"/>
            <a:ext cx="10847070"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ui-sans-serif" pitchFamily="34" charset="0"/>
                <a:ea typeface="ui-sans-serif" pitchFamily="34" charset="-122"/>
                <a:cs typeface="ui-sans-serif" pitchFamily="34" charset="-120"/>
              </a:rPr>
              <a:t> AI HUB, 공공데이터 포털, Kaggle에서 확보한 원천 데이터를 기반으로 프로젝트 목표에 맞는 데이터셋을 설계하는 4단계 계획</a:t>
            </a:r>
            <a:endParaRPr lang="en-US" sz="975" dirty="0"/>
          </a:p>
        </p:txBody>
      </p:sp>
      <p:sp>
        <p:nvSpPr>
          <p:cNvPr id="44" name="Text 3"/>
          <p:cNvSpPr/>
          <p:nvPr/>
        </p:nvSpPr>
        <p:spPr>
          <a:xfrm>
            <a:off x="859037" y="2593181"/>
            <a:ext cx="1524595" cy="433388"/>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1. 데이터 요구사항 정의</a:t>
            </a:r>
            <a:endParaRPr lang="en-US" sz="1219" dirty="0"/>
          </a:p>
        </p:txBody>
      </p:sp>
      <p:sp>
        <p:nvSpPr>
          <p:cNvPr id="45" name="Text 4"/>
          <p:cNvSpPr/>
          <p:nvPr/>
        </p:nvSpPr>
        <p:spPr>
          <a:xfrm>
            <a:off x="634603" y="3150394"/>
            <a:ext cx="174902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프로젝트가 필요로 하는 변수(기상 요인, 교통량, 사고 위치, 시설물 상태) 정의</a:t>
            </a:r>
            <a:endParaRPr lang="en-US" sz="853" dirty="0"/>
          </a:p>
        </p:txBody>
      </p:sp>
      <p:sp>
        <p:nvSpPr>
          <p:cNvPr id="46" name="Text 5"/>
          <p:cNvSpPr/>
          <p:nvPr/>
        </p:nvSpPr>
        <p:spPr>
          <a:xfrm>
            <a:off x="634603" y="3676650"/>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변수의 데이터 타입과 측정 단위 명시</a:t>
            </a:r>
            <a:endParaRPr lang="en-US" sz="853" dirty="0"/>
          </a:p>
        </p:txBody>
      </p:sp>
      <p:sp>
        <p:nvSpPr>
          <p:cNvPr id="47" name="Text 6"/>
          <p:cNvSpPr/>
          <p:nvPr/>
        </p:nvSpPr>
        <p:spPr>
          <a:xfrm>
            <a:off x="634603" y="4048125"/>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요구사항 분석을 통해 데이터 수집 과정 효율성 극대화</a:t>
            </a:r>
            <a:endParaRPr lang="en-US" sz="853" dirty="0"/>
          </a:p>
        </p:txBody>
      </p:sp>
      <p:sp>
        <p:nvSpPr>
          <p:cNvPr id="48" name="Text 7"/>
          <p:cNvSpPr/>
          <p:nvPr/>
        </p:nvSpPr>
        <p:spPr>
          <a:xfrm>
            <a:off x="3273624" y="2686050"/>
            <a:ext cx="1693984"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2. 원천 데이터 매핑</a:t>
            </a:r>
            <a:endParaRPr lang="en-US" sz="1219" dirty="0"/>
          </a:p>
        </p:txBody>
      </p:sp>
      <p:sp>
        <p:nvSpPr>
          <p:cNvPr id="49" name="Text 8"/>
          <p:cNvSpPr/>
          <p:nvPr/>
        </p:nvSpPr>
        <p:spPr>
          <a:xfrm>
            <a:off x="2987278" y="3119437"/>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HUB, 공공데이터 포털, Kaggle 등에서 확보한 데이터와 매핑</a:t>
            </a:r>
            <a:endParaRPr lang="en-US" sz="853" dirty="0"/>
          </a:p>
        </p:txBody>
      </p:sp>
      <p:sp>
        <p:nvSpPr>
          <p:cNvPr id="50" name="Text 9"/>
          <p:cNvSpPr/>
          <p:nvPr/>
        </p:nvSpPr>
        <p:spPr>
          <a:xfrm>
            <a:off x="2987278" y="3490912"/>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HUB 기상/교통사고 데이터, 공공데이터 포털 시설물 정보 연계</a:t>
            </a:r>
            <a:endParaRPr lang="en-US" sz="853" dirty="0"/>
          </a:p>
        </p:txBody>
      </p:sp>
      <p:sp>
        <p:nvSpPr>
          <p:cNvPr id="51" name="Text 10"/>
          <p:cNvSpPr/>
          <p:nvPr/>
        </p:nvSpPr>
        <p:spPr>
          <a:xfrm>
            <a:off x="2987278" y="3862387"/>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데이터의 기간, 지역, 형식을 확인하여 병합 가능성을 평가</a:t>
            </a:r>
            <a:endParaRPr lang="en-US" sz="853" dirty="0"/>
          </a:p>
        </p:txBody>
      </p:sp>
      <p:sp>
        <p:nvSpPr>
          <p:cNvPr id="52" name="Text 11"/>
          <p:cNvSpPr/>
          <p:nvPr/>
        </p:nvSpPr>
        <p:spPr>
          <a:xfrm>
            <a:off x="5603082" y="2686050"/>
            <a:ext cx="1693984"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3. 데이터 품질 검토</a:t>
            </a:r>
            <a:endParaRPr lang="en-US" sz="1219" dirty="0"/>
          </a:p>
        </p:txBody>
      </p:sp>
      <p:sp>
        <p:nvSpPr>
          <p:cNvPr id="53" name="Text 12"/>
          <p:cNvSpPr/>
          <p:nvPr/>
        </p:nvSpPr>
        <p:spPr>
          <a:xfrm>
            <a:off x="5339953" y="3119437"/>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누락치, 이상치, 중복 값을 확인하고 데이터 정제 계획 수립</a:t>
            </a:r>
            <a:endParaRPr lang="en-US" sz="853" dirty="0"/>
          </a:p>
        </p:txBody>
      </p:sp>
      <p:sp>
        <p:nvSpPr>
          <p:cNvPr id="54" name="Text 13"/>
          <p:cNvSpPr/>
          <p:nvPr/>
        </p:nvSpPr>
        <p:spPr>
          <a:xfrm>
            <a:off x="5339953" y="3490912"/>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수집한 데이터가 최신 정보인지, 업데이트 주기가 어떻게 되는지 확인</a:t>
            </a:r>
            <a:endParaRPr lang="en-US" sz="853" dirty="0"/>
          </a:p>
        </p:txBody>
      </p:sp>
      <p:sp>
        <p:nvSpPr>
          <p:cNvPr id="55" name="Text 14"/>
          <p:cNvSpPr/>
          <p:nvPr/>
        </p:nvSpPr>
        <p:spPr>
          <a:xfrm>
            <a:off x="5339953" y="3862387"/>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품질이 모델 성능에 미치는 영향을 평가</a:t>
            </a:r>
            <a:endParaRPr lang="en-US" sz="853" dirty="0"/>
          </a:p>
        </p:txBody>
      </p:sp>
      <p:sp>
        <p:nvSpPr>
          <p:cNvPr id="56" name="Text 15"/>
          <p:cNvSpPr/>
          <p:nvPr/>
        </p:nvSpPr>
        <p:spPr>
          <a:xfrm>
            <a:off x="7940279" y="2686050"/>
            <a:ext cx="1508246"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4. 저장 구조 설계</a:t>
            </a:r>
            <a:endParaRPr lang="en-US" sz="1219" dirty="0"/>
          </a:p>
        </p:txBody>
      </p:sp>
      <p:sp>
        <p:nvSpPr>
          <p:cNvPr id="57" name="Text 16"/>
          <p:cNvSpPr/>
          <p:nvPr/>
        </p:nvSpPr>
        <p:spPr>
          <a:xfrm>
            <a:off x="7692628" y="3119437"/>
            <a:ext cx="1749028"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정제된 데이터를 저장할 폴더 구조와 파일 형식(CSV, Parquet 등) 설계</a:t>
            </a:r>
            <a:endParaRPr lang="en-US" sz="853" dirty="0"/>
          </a:p>
        </p:txBody>
      </p:sp>
      <p:sp>
        <p:nvSpPr>
          <p:cNvPr id="58" name="Text 17"/>
          <p:cNvSpPr/>
          <p:nvPr/>
        </p:nvSpPr>
        <p:spPr>
          <a:xfrm>
            <a:off x="7692628" y="3645694"/>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메타데이터(컬럼 설명, 단위, 출처)를 함께 기록</a:t>
            </a:r>
            <a:endParaRPr lang="en-US" sz="853" dirty="0"/>
          </a:p>
        </p:txBody>
      </p:sp>
      <p:sp>
        <p:nvSpPr>
          <p:cNvPr id="59" name="Text 18"/>
          <p:cNvSpPr/>
          <p:nvPr/>
        </p:nvSpPr>
        <p:spPr>
          <a:xfrm>
            <a:off x="7692628" y="4017169"/>
            <a:ext cx="174902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다른 팀원이 데이터를 쉽게 이해하고 활용할 수 있도록 문서화</a:t>
            </a:r>
            <a:endParaRPr lang="en-US" sz="853" dirty="0"/>
          </a:p>
        </p:txBody>
      </p:sp>
      <p:sp>
        <p:nvSpPr>
          <p:cNvPr id="60" name="Text 19"/>
          <p:cNvSpPr/>
          <p:nvPr/>
        </p:nvSpPr>
        <p:spPr>
          <a:xfrm>
            <a:off x="634603" y="5131594"/>
            <a:ext cx="9039225"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체계적 데이터 산출 계획의 장점</a:t>
            </a:r>
            <a:endParaRPr lang="en-US" sz="975" dirty="0"/>
          </a:p>
        </p:txBody>
      </p:sp>
      <p:sp>
        <p:nvSpPr>
          <p:cNvPr id="61" name="Text 20"/>
          <p:cNvSpPr/>
          <p:nvPr/>
        </p:nvSpPr>
        <p:spPr>
          <a:xfrm>
            <a:off x="790255" y="5464612"/>
            <a:ext cx="185563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수집과 전처리 시간 단축</a:t>
            </a:r>
            <a:endParaRPr lang="en-US" sz="853" dirty="0"/>
          </a:p>
        </p:txBody>
      </p:sp>
      <p:sp>
        <p:nvSpPr>
          <p:cNvPr id="62" name="Text 21"/>
          <p:cNvSpPr/>
          <p:nvPr/>
        </p:nvSpPr>
        <p:spPr>
          <a:xfrm>
            <a:off x="3829046" y="5464612"/>
            <a:ext cx="1944295"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업데이트와 재사용 용이성</a:t>
            </a:r>
            <a:endParaRPr lang="en-US" sz="853" dirty="0"/>
          </a:p>
        </p:txBody>
      </p:sp>
      <p:sp>
        <p:nvSpPr>
          <p:cNvPr id="63" name="Text 22"/>
          <p:cNvSpPr/>
          <p:nvPr/>
        </p:nvSpPr>
        <p:spPr>
          <a:xfrm>
            <a:off x="6914393" y="5464612"/>
            <a:ext cx="1896989"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팀원 간 데이터 공유와 협업 향상</a:t>
            </a:r>
            <a:endParaRPr lang="en-US" sz="853"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35253"/>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83944"/>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63886"/>
            <a:ext cx="208955" cy="185738"/>
          </a:xfrm>
          <a:prstGeom prst="rect">
            <a:avLst/>
          </a:prstGeom>
        </p:spPr>
      </p:pic>
      <p:pic>
        <p:nvPicPr>
          <p:cNvPr id="7" name="Image 5" descr="preencoded.png"/>
          <p:cNvPicPr>
            <a:picLocks noChangeAspect="1"/>
          </p:cNvPicPr>
          <p:nvPr/>
        </p:nvPicPr>
        <p:blipFill>
          <a:blip r:embed="rId8"/>
          <a:stretch>
            <a:fillRect/>
          </a:stretch>
        </p:blipFill>
        <p:spPr>
          <a:xfrm>
            <a:off x="309562" y="1912144"/>
            <a:ext cx="4550569" cy="928688"/>
          </a:xfrm>
          <a:prstGeom prst="rect">
            <a:avLst/>
          </a:prstGeom>
        </p:spPr>
      </p:pic>
      <p:pic>
        <p:nvPicPr>
          <p:cNvPr id="8" name="Image 6" descr="preencoded.png"/>
          <p:cNvPicPr>
            <a:picLocks noChangeAspect="1"/>
          </p:cNvPicPr>
          <p:nvPr/>
        </p:nvPicPr>
        <p:blipFill>
          <a:blip r:embed="rId9"/>
          <a:stretch>
            <a:fillRect/>
          </a:stretch>
        </p:blipFill>
        <p:spPr>
          <a:xfrm>
            <a:off x="433388" y="2035969"/>
            <a:ext cx="278606" cy="309563"/>
          </a:xfrm>
          <a:prstGeom prst="rect">
            <a:avLst/>
          </a:prstGeom>
        </p:spPr>
      </p:pic>
      <p:pic>
        <p:nvPicPr>
          <p:cNvPr id="9" name="Image 7" descr="preencoded.png"/>
          <p:cNvPicPr>
            <a:picLocks noChangeAspect="1"/>
          </p:cNvPicPr>
          <p:nvPr/>
        </p:nvPicPr>
        <p:blipFill>
          <a:blip r:embed="rId10"/>
          <a:stretch>
            <a:fillRect/>
          </a:stretch>
        </p:blipFill>
        <p:spPr>
          <a:xfrm>
            <a:off x="495300" y="2121098"/>
            <a:ext cx="154781" cy="123825"/>
          </a:xfrm>
          <a:prstGeom prst="rect">
            <a:avLst/>
          </a:prstGeom>
        </p:spPr>
      </p:pic>
      <p:pic>
        <p:nvPicPr>
          <p:cNvPr id="10" name="Image 8" descr="preencoded.png"/>
          <p:cNvPicPr>
            <a:picLocks noChangeAspect="1"/>
          </p:cNvPicPr>
          <p:nvPr/>
        </p:nvPicPr>
        <p:blipFill>
          <a:blip r:embed="rId11"/>
          <a:stretch>
            <a:fillRect/>
          </a:stretch>
        </p:blipFill>
        <p:spPr>
          <a:xfrm>
            <a:off x="1447205" y="2964656"/>
            <a:ext cx="2275284" cy="15478"/>
          </a:xfrm>
          <a:prstGeom prst="rect">
            <a:avLst/>
          </a:prstGeom>
        </p:spPr>
      </p:pic>
      <p:pic>
        <p:nvPicPr>
          <p:cNvPr id="11" name="Image 9" descr="preencoded.png"/>
          <p:cNvPicPr>
            <a:picLocks noChangeAspect="1"/>
          </p:cNvPicPr>
          <p:nvPr/>
        </p:nvPicPr>
        <p:blipFill>
          <a:blip r:embed="rId12"/>
          <a:stretch>
            <a:fillRect/>
          </a:stretch>
        </p:blipFill>
        <p:spPr>
          <a:xfrm>
            <a:off x="309562" y="3103959"/>
            <a:ext cx="4550569" cy="928688"/>
          </a:xfrm>
          <a:prstGeom prst="rect">
            <a:avLst/>
          </a:prstGeom>
        </p:spPr>
      </p:pic>
      <p:pic>
        <p:nvPicPr>
          <p:cNvPr id="12" name="Image 10" descr="preencoded.png"/>
          <p:cNvPicPr>
            <a:picLocks noChangeAspect="1"/>
          </p:cNvPicPr>
          <p:nvPr/>
        </p:nvPicPr>
        <p:blipFill>
          <a:blip r:embed="rId13"/>
          <a:stretch>
            <a:fillRect/>
          </a:stretch>
        </p:blipFill>
        <p:spPr>
          <a:xfrm>
            <a:off x="433388" y="3227784"/>
            <a:ext cx="263128" cy="309563"/>
          </a:xfrm>
          <a:prstGeom prst="rect">
            <a:avLst/>
          </a:prstGeom>
        </p:spPr>
      </p:pic>
      <p:pic>
        <p:nvPicPr>
          <p:cNvPr id="13" name="Image 11" descr="preencoded.png"/>
          <p:cNvPicPr>
            <a:picLocks noChangeAspect="1"/>
          </p:cNvPicPr>
          <p:nvPr/>
        </p:nvPicPr>
        <p:blipFill>
          <a:blip r:embed="rId14"/>
          <a:stretch>
            <a:fillRect/>
          </a:stretch>
        </p:blipFill>
        <p:spPr>
          <a:xfrm>
            <a:off x="495300" y="3312914"/>
            <a:ext cx="139303" cy="123825"/>
          </a:xfrm>
          <a:prstGeom prst="rect">
            <a:avLst/>
          </a:prstGeom>
        </p:spPr>
      </p:pic>
      <p:pic>
        <p:nvPicPr>
          <p:cNvPr id="14" name="Image 12" descr="preencoded.png"/>
          <p:cNvPicPr>
            <a:picLocks noChangeAspect="1"/>
          </p:cNvPicPr>
          <p:nvPr/>
        </p:nvPicPr>
        <p:blipFill>
          <a:blip r:embed="rId11"/>
          <a:stretch>
            <a:fillRect/>
          </a:stretch>
        </p:blipFill>
        <p:spPr>
          <a:xfrm>
            <a:off x="1447205" y="4156472"/>
            <a:ext cx="2275284" cy="15478"/>
          </a:xfrm>
          <a:prstGeom prst="rect">
            <a:avLst/>
          </a:prstGeom>
        </p:spPr>
      </p:pic>
      <p:pic>
        <p:nvPicPr>
          <p:cNvPr id="15" name="Image 13" descr="preencoded.png"/>
          <p:cNvPicPr>
            <a:picLocks noChangeAspect="1"/>
          </p:cNvPicPr>
          <p:nvPr/>
        </p:nvPicPr>
        <p:blipFill>
          <a:blip r:embed="rId15"/>
          <a:stretch>
            <a:fillRect/>
          </a:stretch>
        </p:blipFill>
        <p:spPr>
          <a:xfrm>
            <a:off x="309562" y="4295775"/>
            <a:ext cx="4550569" cy="928688"/>
          </a:xfrm>
          <a:prstGeom prst="rect">
            <a:avLst/>
          </a:prstGeom>
        </p:spPr>
      </p:pic>
      <p:pic>
        <p:nvPicPr>
          <p:cNvPr id="16" name="Image 14" descr="preencoded.png"/>
          <p:cNvPicPr>
            <a:picLocks noChangeAspect="1"/>
          </p:cNvPicPr>
          <p:nvPr/>
        </p:nvPicPr>
        <p:blipFill>
          <a:blip r:embed="rId16"/>
          <a:stretch>
            <a:fillRect/>
          </a:stretch>
        </p:blipFill>
        <p:spPr>
          <a:xfrm>
            <a:off x="433387" y="4419600"/>
            <a:ext cx="232172" cy="309563"/>
          </a:xfrm>
          <a:prstGeom prst="rect">
            <a:avLst/>
          </a:prstGeom>
        </p:spPr>
      </p:pic>
      <p:pic>
        <p:nvPicPr>
          <p:cNvPr id="17" name="Image 15" descr="preencoded.png"/>
          <p:cNvPicPr>
            <a:picLocks noChangeAspect="1"/>
          </p:cNvPicPr>
          <p:nvPr/>
        </p:nvPicPr>
        <p:blipFill>
          <a:blip r:embed="rId17"/>
          <a:stretch>
            <a:fillRect/>
          </a:stretch>
        </p:blipFill>
        <p:spPr>
          <a:xfrm>
            <a:off x="495300" y="4504730"/>
            <a:ext cx="108347" cy="123825"/>
          </a:xfrm>
          <a:prstGeom prst="rect">
            <a:avLst/>
          </a:prstGeom>
        </p:spPr>
      </p:pic>
      <p:pic>
        <p:nvPicPr>
          <p:cNvPr id="18" name="Image 16" descr="preencoded.png"/>
          <p:cNvPicPr>
            <a:picLocks noChangeAspect="1"/>
          </p:cNvPicPr>
          <p:nvPr/>
        </p:nvPicPr>
        <p:blipFill>
          <a:blip r:embed="rId18"/>
          <a:stretch>
            <a:fillRect/>
          </a:stretch>
        </p:blipFill>
        <p:spPr>
          <a:xfrm>
            <a:off x="5045869" y="1563886"/>
            <a:ext cx="185738" cy="185738"/>
          </a:xfrm>
          <a:prstGeom prst="rect">
            <a:avLst/>
          </a:prstGeom>
        </p:spPr>
      </p:pic>
      <p:pic>
        <p:nvPicPr>
          <p:cNvPr id="19" name="Image 17" descr="preencoded.png"/>
          <p:cNvPicPr>
            <a:picLocks noChangeAspect="1"/>
          </p:cNvPicPr>
          <p:nvPr/>
        </p:nvPicPr>
        <p:blipFill>
          <a:blip r:embed="rId19"/>
          <a:stretch>
            <a:fillRect/>
          </a:stretch>
        </p:blipFill>
        <p:spPr>
          <a:xfrm>
            <a:off x="5045869" y="1912144"/>
            <a:ext cx="4550569" cy="1671638"/>
          </a:xfrm>
          <a:prstGeom prst="rect">
            <a:avLst/>
          </a:prstGeom>
        </p:spPr>
      </p:pic>
      <p:pic>
        <p:nvPicPr>
          <p:cNvPr id="20" name="Image 18" descr="preencoded.png"/>
          <p:cNvPicPr>
            <a:picLocks noChangeAspect="1"/>
          </p:cNvPicPr>
          <p:nvPr/>
        </p:nvPicPr>
        <p:blipFill>
          <a:blip r:embed="rId20"/>
          <a:stretch>
            <a:fillRect/>
          </a:stretch>
        </p:blipFill>
        <p:spPr>
          <a:xfrm>
            <a:off x="5200650" y="2090142"/>
            <a:ext cx="139303" cy="139303"/>
          </a:xfrm>
          <a:prstGeom prst="rect">
            <a:avLst/>
          </a:prstGeom>
        </p:spPr>
      </p:pic>
      <p:pic>
        <p:nvPicPr>
          <p:cNvPr id="21" name="Image 19" descr="preencoded.png"/>
          <p:cNvPicPr>
            <a:picLocks noChangeAspect="1"/>
          </p:cNvPicPr>
          <p:nvPr/>
        </p:nvPicPr>
        <p:blipFill>
          <a:blip r:embed="rId21"/>
          <a:stretch>
            <a:fillRect/>
          </a:stretch>
        </p:blipFill>
        <p:spPr>
          <a:xfrm>
            <a:off x="5200650" y="2407444"/>
            <a:ext cx="123825" cy="123825"/>
          </a:xfrm>
          <a:prstGeom prst="rect">
            <a:avLst/>
          </a:prstGeom>
        </p:spPr>
      </p:pic>
      <p:pic>
        <p:nvPicPr>
          <p:cNvPr id="22" name="Image 20" descr="preencoded.png"/>
          <p:cNvPicPr>
            <a:picLocks noChangeAspect="1"/>
          </p:cNvPicPr>
          <p:nvPr/>
        </p:nvPicPr>
        <p:blipFill>
          <a:blip r:embed="rId21"/>
          <a:stretch>
            <a:fillRect/>
          </a:stretch>
        </p:blipFill>
        <p:spPr>
          <a:xfrm>
            <a:off x="5200650" y="2655094"/>
            <a:ext cx="123825" cy="123825"/>
          </a:xfrm>
          <a:prstGeom prst="rect">
            <a:avLst/>
          </a:prstGeom>
        </p:spPr>
      </p:pic>
      <p:pic>
        <p:nvPicPr>
          <p:cNvPr id="23" name="Image 21" descr="preencoded.png"/>
          <p:cNvPicPr>
            <a:picLocks noChangeAspect="1"/>
          </p:cNvPicPr>
          <p:nvPr/>
        </p:nvPicPr>
        <p:blipFill>
          <a:blip r:embed="rId21"/>
          <a:stretch>
            <a:fillRect/>
          </a:stretch>
        </p:blipFill>
        <p:spPr>
          <a:xfrm>
            <a:off x="5200650" y="3088481"/>
            <a:ext cx="123825" cy="123825"/>
          </a:xfrm>
          <a:prstGeom prst="rect">
            <a:avLst/>
          </a:prstGeom>
        </p:spPr>
      </p:pic>
      <p:pic>
        <p:nvPicPr>
          <p:cNvPr id="24" name="Image 22" descr="preencoded.png"/>
          <p:cNvPicPr>
            <a:picLocks noChangeAspect="1"/>
          </p:cNvPicPr>
          <p:nvPr/>
        </p:nvPicPr>
        <p:blipFill>
          <a:blip r:embed="rId22"/>
          <a:stretch>
            <a:fillRect/>
          </a:stretch>
        </p:blipFill>
        <p:spPr>
          <a:xfrm>
            <a:off x="5045869" y="3707606"/>
            <a:ext cx="2213372" cy="1826419"/>
          </a:xfrm>
          <a:prstGeom prst="rect">
            <a:avLst/>
          </a:prstGeom>
        </p:spPr>
      </p:pic>
      <p:pic>
        <p:nvPicPr>
          <p:cNvPr id="25" name="Image 23" descr="preencoded.png"/>
          <p:cNvPicPr>
            <a:picLocks noChangeAspect="1"/>
          </p:cNvPicPr>
          <p:nvPr/>
        </p:nvPicPr>
        <p:blipFill>
          <a:blip r:embed="rId23"/>
          <a:stretch>
            <a:fillRect/>
          </a:stretch>
        </p:blipFill>
        <p:spPr>
          <a:xfrm>
            <a:off x="5200650" y="3885605"/>
            <a:ext cx="108347" cy="139303"/>
          </a:xfrm>
          <a:prstGeom prst="rect">
            <a:avLst/>
          </a:prstGeom>
        </p:spPr>
      </p:pic>
      <p:pic>
        <p:nvPicPr>
          <p:cNvPr id="26" name="Image 24" descr="preencoded.png"/>
          <p:cNvPicPr>
            <a:picLocks noChangeAspect="1"/>
          </p:cNvPicPr>
          <p:nvPr/>
        </p:nvPicPr>
        <p:blipFill>
          <a:blip r:embed="rId24"/>
          <a:stretch>
            <a:fillRect/>
          </a:stretch>
        </p:blipFill>
        <p:spPr>
          <a:xfrm>
            <a:off x="5200650" y="4202906"/>
            <a:ext cx="108347" cy="108347"/>
          </a:xfrm>
          <a:prstGeom prst="rect">
            <a:avLst/>
          </a:prstGeom>
        </p:spPr>
      </p:pic>
      <p:pic>
        <p:nvPicPr>
          <p:cNvPr id="27" name="Image 25" descr="preencoded.png"/>
          <p:cNvPicPr>
            <a:picLocks noChangeAspect="1"/>
          </p:cNvPicPr>
          <p:nvPr/>
        </p:nvPicPr>
        <p:blipFill>
          <a:blip r:embed="rId24"/>
          <a:stretch>
            <a:fillRect/>
          </a:stretch>
        </p:blipFill>
        <p:spPr>
          <a:xfrm>
            <a:off x="5200650" y="4574381"/>
            <a:ext cx="108347" cy="108347"/>
          </a:xfrm>
          <a:prstGeom prst="rect">
            <a:avLst/>
          </a:prstGeom>
        </p:spPr>
      </p:pic>
      <p:pic>
        <p:nvPicPr>
          <p:cNvPr id="28" name="Image 26" descr="preencoded.png"/>
          <p:cNvPicPr>
            <a:picLocks noChangeAspect="1"/>
          </p:cNvPicPr>
          <p:nvPr/>
        </p:nvPicPr>
        <p:blipFill>
          <a:blip r:embed="rId24"/>
          <a:stretch>
            <a:fillRect/>
          </a:stretch>
        </p:blipFill>
        <p:spPr>
          <a:xfrm>
            <a:off x="5200650" y="4945856"/>
            <a:ext cx="108347" cy="108347"/>
          </a:xfrm>
          <a:prstGeom prst="rect">
            <a:avLst/>
          </a:prstGeom>
        </p:spPr>
      </p:pic>
      <p:pic>
        <p:nvPicPr>
          <p:cNvPr id="29" name="Image 27" descr="preencoded.png"/>
          <p:cNvPicPr>
            <a:picLocks noChangeAspect="1"/>
          </p:cNvPicPr>
          <p:nvPr/>
        </p:nvPicPr>
        <p:blipFill>
          <a:blip r:embed="rId25"/>
          <a:stretch>
            <a:fillRect/>
          </a:stretch>
        </p:blipFill>
        <p:spPr>
          <a:xfrm>
            <a:off x="7383066" y="3707606"/>
            <a:ext cx="2213372" cy="1826419"/>
          </a:xfrm>
          <a:prstGeom prst="rect">
            <a:avLst/>
          </a:prstGeom>
        </p:spPr>
      </p:pic>
      <p:pic>
        <p:nvPicPr>
          <p:cNvPr id="30" name="Image 28" descr="preencoded.png"/>
          <p:cNvPicPr>
            <a:picLocks noChangeAspect="1"/>
          </p:cNvPicPr>
          <p:nvPr/>
        </p:nvPicPr>
        <p:blipFill>
          <a:blip r:embed="rId26"/>
          <a:stretch>
            <a:fillRect/>
          </a:stretch>
        </p:blipFill>
        <p:spPr>
          <a:xfrm>
            <a:off x="7537847" y="3885605"/>
            <a:ext cx="108347" cy="139303"/>
          </a:xfrm>
          <a:prstGeom prst="rect">
            <a:avLst/>
          </a:prstGeom>
        </p:spPr>
      </p:pic>
      <p:pic>
        <p:nvPicPr>
          <p:cNvPr id="31" name="Image 29" descr="preencoded.png"/>
          <p:cNvPicPr>
            <a:picLocks noChangeAspect="1"/>
          </p:cNvPicPr>
          <p:nvPr/>
        </p:nvPicPr>
        <p:blipFill>
          <a:blip r:embed="rId27"/>
          <a:stretch>
            <a:fillRect/>
          </a:stretch>
        </p:blipFill>
        <p:spPr>
          <a:xfrm>
            <a:off x="7537847" y="4202906"/>
            <a:ext cx="108347" cy="108347"/>
          </a:xfrm>
          <a:prstGeom prst="rect">
            <a:avLst/>
          </a:prstGeom>
        </p:spPr>
      </p:pic>
      <p:pic>
        <p:nvPicPr>
          <p:cNvPr id="32" name="Image 30" descr="preencoded.png"/>
          <p:cNvPicPr>
            <a:picLocks noChangeAspect="1"/>
          </p:cNvPicPr>
          <p:nvPr/>
        </p:nvPicPr>
        <p:blipFill>
          <a:blip r:embed="rId27"/>
          <a:stretch>
            <a:fillRect/>
          </a:stretch>
        </p:blipFill>
        <p:spPr>
          <a:xfrm>
            <a:off x="7537847" y="4729162"/>
            <a:ext cx="108347" cy="108347"/>
          </a:xfrm>
          <a:prstGeom prst="rect">
            <a:avLst/>
          </a:prstGeom>
        </p:spPr>
      </p:pic>
      <p:pic>
        <p:nvPicPr>
          <p:cNvPr id="33" name="Image 31" descr="preencoded.png"/>
          <p:cNvPicPr>
            <a:picLocks noChangeAspect="1"/>
          </p:cNvPicPr>
          <p:nvPr/>
        </p:nvPicPr>
        <p:blipFill>
          <a:blip r:embed="rId27"/>
          <a:stretch>
            <a:fillRect/>
          </a:stretch>
        </p:blipFill>
        <p:spPr>
          <a:xfrm>
            <a:off x="7537847" y="5100637"/>
            <a:ext cx="108347" cy="108347"/>
          </a:xfrm>
          <a:prstGeom prst="rect">
            <a:avLst/>
          </a:prstGeom>
        </p:spPr>
      </p:pic>
      <p:pic>
        <p:nvPicPr>
          <p:cNvPr id="34" name="Image 32" descr="preencoded.png"/>
          <p:cNvPicPr>
            <a:picLocks noChangeAspect="1"/>
          </p:cNvPicPr>
          <p:nvPr/>
        </p:nvPicPr>
        <p:blipFill>
          <a:blip r:embed="rId28"/>
          <a:stretch>
            <a:fillRect/>
          </a:stretch>
        </p:blipFill>
        <p:spPr>
          <a:xfrm>
            <a:off x="5045869" y="5657850"/>
            <a:ext cx="4550569" cy="495300"/>
          </a:xfrm>
          <a:prstGeom prst="rect">
            <a:avLst/>
          </a:prstGeom>
        </p:spPr>
      </p:pic>
      <p:pic>
        <p:nvPicPr>
          <p:cNvPr id="35" name="Image 33" descr="preencoded.png"/>
          <p:cNvPicPr>
            <a:picLocks noChangeAspect="1"/>
          </p:cNvPicPr>
          <p:nvPr/>
        </p:nvPicPr>
        <p:blipFill>
          <a:blip r:embed="rId29"/>
          <a:stretch>
            <a:fillRect/>
          </a:stretch>
        </p:blipFill>
        <p:spPr>
          <a:xfrm>
            <a:off x="5138738" y="5766197"/>
            <a:ext cx="85130" cy="108347"/>
          </a:xfrm>
          <a:prstGeom prst="rect">
            <a:avLst/>
          </a:prstGeom>
        </p:spPr>
      </p:pic>
      <p:sp>
        <p:nvSpPr>
          <p:cNvPr id="36"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데이터셋 통합 및 검증 실습</a:t>
            </a:r>
            <a:endParaRPr lang="en-US" sz="2194" dirty="0"/>
          </a:p>
        </p:txBody>
      </p:sp>
      <p:sp>
        <p:nvSpPr>
          <p:cNvPr id="37" name="Text 1"/>
          <p:cNvSpPr/>
          <p:nvPr/>
        </p:nvSpPr>
        <p:spPr>
          <a:xfrm>
            <a:off x="580430" y="1540669"/>
            <a:ext cx="455056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데이터셋 통합 과정</a:t>
            </a:r>
            <a:endParaRPr lang="en-US" sz="1463" dirty="0"/>
          </a:p>
        </p:txBody>
      </p:sp>
      <p:sp>
        <p:nvSpPr>
          <p:cNvPr id="38" name="Text 2"/>
          <p:cNvSpPr/>
          <p:nvPr/>
        </p:nvSpPr>
        <p:spPr>
          <a:xfrm>
            <a:off x="804862" y="2082403"/>
            <a:ext cx="2223046"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AI HUB 데이터 정제 및 병합</a:t>
            </a:r>
            <a:endParaRPr lang="en-US" sz="1097" dirty="0"/>
          </a:p>
        </p:txBody>
      </p:sp>
      <p:sp>
        <p:nvSpPr>
          <p:cNvPr id="39" name="Text 3"/>
          <p:cNvSpPr/>
          <p:nvPr/>
        </p:nvSpPr>
        <p:spPr>
          <a:xfrm>
            <a:off x="433387" y="2407444"/>
            <a:ext cx="43029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기상 정보와 교통사고 영상 데이터를 정제한 뒤, 시간과 위치를 기준으로 병합합니다. 이를 통해 날씨 조건과 교통사고 간의 관계를 분석할 수 있습니다.</a:t>
            </a:r>
            <a:endParaRPr lang="en-US" sz="853" dirty="0"/>
          </a:p>
        </p:txBody>
      </p:sp>
      <p:sp>
        <p:nvSpPr>
          <p:cNvPr id="40" name="Text 4"/>
          <p:cNvSpPr/>
          <p:nvPr/>
        </p:nvSpPr>
        <p:spPr>
          <a:xfrm>
            <a:off x="789385" y="3274219"/>
            <a:ext cx="2180674"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공공데이터 포털 데이터 맞춤</a:t>
            </a:r>
            <a:endParaRPr lang="en-US" sz="1097" dirty="0"/>
          </a:p>
        </p:txBody>
      </p:sp>
      <p:sp>
        <p:nvSpPr>
          <p:cNvPr id="41" name="Text 5"/>
          <p:cNvSpPr/>
          <p:nvPr/>
        </p:nvSpPr>
        <p:spPr>
          <a:xfrm>
            <a:off x="433387" y="3599259"/>
            <a:ext cx="43029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도로 노후 시설물 정보와 교통량 통계를 수집하여 동일한 지역 및 시간 범위로 맞춥니다. 이로써 시설물 상태와 교통 안전성을 연관짓습니다.</a:t>
            </a:r>
            <a:endParaRPr lang="en-US" sz="853" dirty="0"/>
          </a:p>
        </p:txBody>
      </p:sp>
      <p:sp>
        <p:nvSpPr>
          <p:cNvPr id="42" name="Text 6"/>
          <p:cNvSpPr/>
          <p:nvPr/>
        </p:nvSpPr>
        <p:spPr>
          <a:xfrm>
            <a:off x="758428" y="4466034"/>
            <a:ext cx="1997114"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Kaggle 기상 데이터 보강</a:t>
            </a:r>
            <a:endParaRPr lang="en-US" sz="1097" dirty="0"/>
          </a:p>
        </p:txBody>
      </p:sp>
      <p:sp>
        <p:nvSpPr>
          <p:cNvPr id="43" name="Text 7"/>
          <p:cNvSpPr/>
          <p:nvPr/>
        </p:nvSpPr>
        <p:spPr>
          <a:xfrm>
            <a:off x="433387" y="4791075"/>
            <a:ext cx="4302919"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Kaggle에서 확보한 기상 데이터(기온, 습도, 풍속)를 추가하여 변수의 다양성을 높입니다. 이를 통해 기상 조건에 따른 교통사고 위험도를 더 정확히 예측할 수 있습니다.</a:t>
            </a:r>
            <a:endParaRPr lang="en-US" sz="853" dirty="0"/>
          </a:p>
        </p:txBody>
      </p:sp>
      <p:sp>
        <p:nvSpPr>
          <p:cNvPr id="44" name="Text 8"/>
          <p:cNvSpPr/>
          <p:nvPr/>
        </p:nvSpPr>
        <p:spPr>
          <a:xfrm>
            <a:off x="5293519" y="1540669"/>
            <a:ext cx="4550569" cy="247650"/>
          </a:xfrm>
          <a:prstGeom prst="rect">
            <a:avLst/>
          </a:prstGeom>
          <a:noFill/>
          <a:ln/>
        </p:spPr>
        <p:txBody>
          <a:bodyPr wrap="square" lIns="0" tIns="0" rIns="0" bIns="0" rtlCol="0" anchor="t"/>
          <a:lstStyle/>
          <a:p>
            <a:pPr>
              <a:lnSpc>
                <a:spcPts val="1950"/>
              </a:lnSpc>
            </a:pPr>
            <a:r>
              <a:rPr lang="en-US" sz="1463" b="1" dirty="0">
                <a:solidFill>
                  <a:srgbClr val="EA580C"/>
                </a:solidFill>
                <a:latin typeface="ui-sans-serif" pitchFamily="34" charset="0"/>
                <a:ea typeface="ui-sans-serif" pitchFamily="34" charset="-122"/>
                <a:cs typeface="ui-sans-serif" pitchFamily="34" charset="-120"/>
              </a:rPr>
              <a:t>검증 및 문서화</a:t>
            </a:r>
            <a:endParaRPr lang="en-US" sz="1463" dirty="0"/>
          </a:p>
        </p:txBody>
      </p:sp>
      <p:sp>
        <p:nvSpPr>
          <p:cNvPr id="45" name="Text 9"/>
          <p:cNvSpPr/>
          <p:nvPr/>
        </p:nvSpPr>
        <p:spPr>
          <a:xfrm>
            <a:off x="5401866" y="2066925"/>
            <a:ext cx="4241006"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데이터 검증 및 샘플링</a:t>
            </a:r>
            <a:endParaRPr lang="en-US" sz="1097" dirty="0"/>
          </a:p>
        </p:txBody>
      </p:sp>
      <p:sp>
        <p:nvSpPr>
          <p:cNvPr id="46" name="Text 10"/>
          <p:cNvSpPr/>
          <p:nvPr/>
        </p:nvSpPr>
        <p:spPr>
          <a:xfrm>
            <a:off x="5386388" y="2376487"/>
            <a:ext cx="291085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통합된 데이터셋의 레코드 수를 확인합니다.</a:t>
            </a:r>
            <a:endParaRPr lang="en-US" sz="975" dirty="0"/>
          </a:p>
        </p:txBody>
      </p:sp>
      <p:sp>
        <p:nvSpPr>
          <p:cNvPr id="47" name="Text 11"/>
          <p:cNvSpPr/>
          <p:nvPr/>
        </p:nvSpPr>
        <p:spPr>
          <a:xfrm>
            <a:off x="5386387" y="2624138"/>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전체 데이터에서 무작위로 샘플을 추출하여 내용이 올바르게 병합되었는지 검증합니다.</a:t>
            </a:r>
            <a:endParaRPr lang="en-US" sz="975" dirty="0"/>
          </a:p>
        </p:txBody>
      </p:sp>
      <p:sp>
        <p:nvSpPr>
          <p:cNvPr id="48" name="Text 12"/>
          <p:cNvSpPr/>
          <p:nvPr/>
        </p:nvSpPr>
        <p:spPr>
          <a:xfrm>
            <a:off x="5386387" y="3057525"/>
            <a:ext cx="4055269"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특정 날짜와 위치에 대해 기상 정보, 교통사고 여부, 시설물 노후 정도가 일관되게 기록되어 있는지 확인합니다.</a:t>
            </a:r>
            <a:endParaRPr lang="en-US" sz="975" dirty="0"/>
          </a:p>
        </p:txBody>
      </p:sp>
      <p:sp>
        <p:nvSpPr>
          <p:cNvPr id="49" name="Text 13"/>
          <p:cNvSpPr/>
          <p:nvPr/>
        </p:nvSpPr>
        <p:spPr>
          <a:xfrm>
            <a:off x="5370910" y="3862387"/>
            <a:ext cx="1903809"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라이선스 확인</a:t>
            </a:r>
            <a:endParaRPr lang="en-US" sz="1097" dirty="0"/>
          </a:p>
        </p:txBody>
      </p:sp>
      <p:sp>
        <p:nvSpPr>
          <p:cNvPr id="50" name="Text 14"/>
          <p:cNvSpPr/>
          <p:nvPr/>
        </p:nvSpPr>
        <p:spPr>
          <a:xfrm>
            <a:off x="5370909" y="4171950"/>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데이터 출처의 이용 약관과 라이선스를 확인합니다.</a:t>
            </a:r>
            <a:endParaRPr lang="en-US" sz="853" dirty="0"/>
          </a:p>
        </p:txBody>
      </p:sp>
      <p:sp>
        <p:nvSpPr>
          <p:cNvPr id="51" name="Text 15"/>
          <p:cNvSpPr/>
          <p:nvPr/>
        </p:nvSpPr>
        <p:spPr>
          <a:xfrm>
            <a:off x="5370909" y="4543425"/>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연구용 또는 상업용 이용 허가 여부를 명시합니다.</a:t>
            </a:r>
            <a:endParaRPr lang="en-US" sz="853" dirty="0"/>
          </a:p>
        </p:txBody>
      </p:sp>
      <p:sp>
        <p:nvSpPr>
          <p:cNvPr id="52" name="Text 16"/>
          <p:cNvSpPr/>
          <p:nvPr/>
        </p:nvSpPr>
        <p:spPr>
          <a:xfrm>
            <a:off x="5370909" y="4914900"/>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필요 시 데이터 제공 기관에 문의하여 추가 허가를 받습니다.</a:t>
            </a:r>
            <a:endParaRPr lang="en-US" sz="853" dirty="0"/>
          </a:p>
        </p:txBody>
      </p:sp>
      <p:sp>
        <p:nvSpPr>
          <p:cNvPr id="53" name="Text 17"/>
          <p:cNvSpPr/>
          <p:nvPr/>
        </p:nvSpPr>
        <p:spPr>
          <a:xfrm>
            <a:off x="7708106" y="3862387"/>
            <a:ext cx="1903809"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문서화</a:t>
            </a:r>
            <a:endParaRPr lang="en-US" sz="1097" dirty="0"/>
          </a:p>
        </p:txBody>
      </p:sp>
      <p:sp>
        <p:nvSpPr>
          <p:cNvPr id="54" name="Text 18"/>
          <p:cNvSpPr/>
          <p:nvPr/>
        </p:nvSpPr>
        <p:spPr>
          <a:xfrm>
            <a:off x="7708106" y="4171950"/>
            <a:ext cx="1733550"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데이터셋 생성 과정과 기준을 README 파일이나 Notion에 기록합니다.</a:t>
            </a:r>
            <a:endParaRPr lang="en-US" sz="853" dirty="0"/>
          </a:p>
        </p:txBody>
      </p:sp>
      <p:sp>
        <p:nvSpPr>
          <p:cNvPr id="55" name="Text 19"/>
          <p:cNvSpPr/>
          <p:nvPr/>
        </p:nvSpPr>
        <p:spPr>
          <a:xfrm>
            <a:off x="7708106" y="4698206"/>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팀원들이 동일한 절차를 반복할 수 있도록 합니다.</a:t>
            </a:r>
            <a:endParaRPr lang="en-US" sz="853" dirty="0"/>
          </a:p>
        </p:txBody>
      </p:sp>
      <p:sp>
        <p:nvSpPr>
          <p:cNvPr id="56" name="Text 20"/>
          <p:cNvSpPr/>
          <p:nvPr/>
        </p:nvSpPr>
        <p:spPr>
          <a:xfrm>
            <a:off x="7708106" y="5069681"/>
            <a:ext cx="173355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처리 흐름과 중요한 결정점을 문서화합니다.</a:t>
            </a:r>
            <a:endParaRPr lang="en-US" sz="853" dirty="0"/>
          </a:p>
        </p:txBody>
      </p:sp>
      <p:sp>
        <p:nvSpPr>
          <p:cNvPr id="57" name="Text 21"/>
          <p:cNvSpPr/>
          <p:nvPr/>
        </p:nvSpPr>
        <p:spPr>
          <a:xfrm>
            <a:off x="5320243" y="5750719"/>
            <a:ext cx="4364831" cy="309563"/>
          </a:xfrm>
          <a:prstGeom prst="rect">
            <a:avLst/>
          </a:prstGeom>
          <a:noFill/>
          <a:ln/>
        </p:spPr>
        <p:txBody>
          <a:bodyPr wrap="square" lIns="0" tIns="0" rIns="0" bIns="0" rtlCol="0" anchor="t"/>
          <a:lstStyle/>
          <a:p>
            <a:pPr>
              <a:lnSpc>
                <a:spcPts val="1219"/>
              </a:lnSpc>
            </a:pPr>
            <a:r>
              <a:rPr lang="en-US" sz="853" b="1" i="1" dirty="0">
                <a:solidFill>
                  <a:srgbClr val="4B5563"/>
                </a:solidFill>
                <a:latin typeface="ui-sans-serif" pitchFamily="34" charset="0"/>
                <a:ea typeface="ui-sans-serif" pitchFamily="34" charset="-122"/>
                <a:cs typeface="ui-sans-serif" pitchFamily="34" charset="-120"/>
              </a:rPr>
              <a:t>실습 팁:</a:t>
            </a:r>
            <a:r>
              <a:rPr lang="en-US" sz="853" i="1" dirty="0">
                <a:solidFill>
                  <a:srgbClr val="4B5563"/>
                </a:solidFill>
                <a:latin typeface="ui-sans-serif" pitchFamily="34" charset="0"/>
                <a:ea typeface="ui-sans-serif" pitchFamily="34" charset="-122"/>
                <a:cs typeface="ui-sans-serif" pitchFamily="34" charset="-120"/>
              </a:rPr>
              <a:t> 데이터셋을 통합할 때는 공통된 시간대와 좌표계를 사용하도록 합니다. 특히 위치 기반 데이터의 경우, 공간적 정확성도 함께 확인하세요.</a:t>
            </a:r>
            <a:endParaRPr lang="en-US" sz="853"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3761184" cy="3467100"/>
          </a:xfrm>
          <a:prstGeom prst="rect">
            <a:avLst/>
          </a:prstGeom>
        </p:spPr>
      </p:pic>
      <p:pic>
        <p:nvPicPr>
          <p:cNvPr id="7" name="Image 5" descr="preencoded.png"/>
          <p:cNvPicPr>
            <a:picLocks noChangeAspect="1"/>
          </p:cNvPicPr>
          <p:nvPr/>
        </p:nvPicPr>
        <p:blipFill>
          <a:blip r:embed="rId8"/>
          <a:stretch>
            <a:fillRect/>
          </a:stretch>
        </p:blipFill>
        <p:spPr>
          <a:xfrm>
            <a:off x="495300" y="1757362"/>
            <a:ext cx="185738" cy="185738"/>
          </a:xfrm>
          <a:prstGeom prst="rect">
            <a:avLst/>
          </a:prstGeom>
        </p:spPr>
      </p:pic>
      <p:pic>
        <p:nvPicPr>
          <p:cNvPr id="8" name="Image 6" descr="preencoded.png"/>
          <p:cNvPicPr>
            <a:picLocks noChangeAspect="1"/>
          </p:cNvPicPr>
          <p:nvPr/>
        </p:nvPicPr>
        <p:blipFill>
          <a:blip r:embed="rId9"/>
          <a:stretch>
            <a:fillRect/>
          </a:stretch>
        </p:blipFill>
        <p:spPr>
          <a:xfrm>
            <a:off x="495300" y="2809875"/>
            <a:ext cx="123825" cy="123825"/>
          </a:xfrm>
          <a:prstGeom prst="rect">
            <a:avLst/>
          </a:prstGeom>
        </p:spPr>
      </p:pic>
      <p:pic>
        <p:nvPicPr>
          <p:cNvPr id="9" name="Image 7" descr="preencoded.png"/>
          <p:cNvPicPr>
            <a:picLocks noChangeAspect="1"/>
          </p:cNvPicPr>
          <p:nvPr/>
        </p:nvPicPr>
        <p:blipFill>
          <a:blip r:embed="rId9"/>
          <a:stretch>
            <a:fillRect/>
          </a:stretch>
        </p:blipFill>
        <p:spPr>
          <a:xfrm>
            <a:off x="495300" y="3274219"/>
            <a:ext cx="123825" cy="123825"/>
          </a:xfrm>
          <a:prstGeom prst="rect">
            <a:avLst/>
          </a:prstGeom>
        </p:spPr>
      </p:pic>
      <p:pic>
        <p:nvPicPr>
          <p:cNvPr id="10" name="Image 8" descr="preencoded.png"/>
          <p:cNvPicPr>
            <a:picLocks noChangeAspect="1"/>
          </p:cNvPicPr>
          <p:nvPr/>
        </p:nvPicPr>
        <p:blipFill>
          <a:blip r:embed="rId9"/>
          <a:stretch>
            <a:fillRect/>
          </a:stretch>
        </p:blipFill>
        <p:spPr>
          <a:xfrm>
            <a:off x="495300" y="3552825"/>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95300" y="4017169"/>
            <a:ext cx="3389709" cy="742950"/>
          </a:xfrm>
          <a:prstGeom prst="rect">
            <a:avLst/>
          </a:prstGeom>
        </p:spPr>
      </p:pic>
      <p:pic>
        <p:nvPicPr>
          <p:cNvPr id="12" name="Image 10" descr="preencoded.png"/>
          <p:cNvPicPr>
            <a:picLocks noChangeAspect="1"/>
          </p:cNvPicPr>
          <p:nvPr/>
        </p:nvPicPr>
        <p:blipFill>
          <a:blip r:embed="rId11"/>
          <a:stretch>
            <a:fillRect/>
          </a:stretch>
        </p:blipFill>
        <p:spPr>
          <a:xfrm>
            <a:off x="588169" y="4326731"/>
            <a:ext cx="92869" cy="123825"/>
          </a:xfrm>
          <a:prstGeom prst="rect">
            <a:avLst/>
          </a:prstGeom>
        </p:spPr>
      </p:pic>
      <p:pic>
        <p:nvPicPr>
          <p:cNvPr id="13" name="Image 11" descr="preencoded.png"/>
          <p:cNvPicPr>
            <a:picLocks noChangeAspect="1"/>
          </p:cNvPicPr>
          <p:nvPr/>
        </p:nvPicPr>
        <p:blipFill>
          <a:blip r:embed="rId12"/>
          <a:stretch>
            <a:fillRect/>
          </a:stretch>
        </p:blipFill>
        <p:spPr>
          <a:xfrm>
            <a:off x="4256484" y="1540669"/>
            <a:ext cx="5339953" cy="1857375"/>
          </a:xfrm>
          <a:prstGeom prst="rect">
            <a:avLst/>
          </a:prstGeom>
        </p:spPr>
      </p:pic>
      <p:pic>
        <p:nvPicPr>
          <p:cNvPr id="14" name="Image 12" descr="preencoded.png"/>
          <p:cNvPicPr>
            <a:picLocks noChangeAspect="1"/>
          </p:cNvPicPr>
          <p:nvPr/>
        </p:nvPicPr>
        <p:blipFill>
          <a:blip r:embed="rId13"/>
          <a:stretch>
            <a:fillRect/>
          </a:stretch>
        </p:blipFill>
        <p:spPr>
          <a:xfrm>
            <a:off x="4442222" y="1757362"/>
            <a:ext cx="208955" cy="185738"/>
          </a:xfrm>
          <a:prstGeom prst="rect">
            <a:avLst/>
          </a:prstGeom>
        </p:spPr>
      </p:pic>
      <p:pic>
        <p:nvPicPr>
          <p:cNvPr id="15" name="Image 13" descr="preencoded.png"/>
          <p:cNvPicPr>
            <a:picLocks noChangeAspect="1"/>
          </p:cNvPicPr>
          <p:nvPr/>
        </p:nvPicPr>
        <p:blipFill>
          <a:blip r:embed="rId14"/>
          <a:stretch>
            <a:fillRect/>
          </a:stretch>
        </p:blipFill>
        <p:spPr>
          <a:xfrm>
            <a:off x="4442222" y="2128837"/>
            <a:ext cx="247650" cy="309563"/>
          </a:xfrm>
          <a:prstGeom prst="rect">
            <a:avLst/>
          </a:prstGeom>
        </p:spPr>
      </p:pic>
      <p:pic>
        <p:nvPicPr>
          <p:cNvPr id="16" name="Image 14" descr="preencoded.png"/>
          <p:cNvPicPr>
            <a:picLocks noChangeAspect="1"/>
          </p:cNvPicPr>
          <p:nvPr/>
        </p:nvPicPr>
        <p:blipFill>
          <a:blip r:embed="rId15"/>
          <a:stretch>
            <a:fillRect/>
          </a:stretch>
        </p:blipFill>
        <p:spPr>
          <a:xfrm>
            <a:off x="4504134" y="2213967"/>
            <a:ext cx="123825" cy="123825"/>
          </a:xfrm>
          <a:prstGeom prst="rect">
            <a:avLst/>
          </a:prstGeom>
        </p:spPr>
      </p:pic>
      <p:pic>
        <p:nvPicPr>
          <p:cNvPr id="17" name="Image 15" descr="preencoded.png"/>
          <p:cNvPicPr>
            <a:picLocks noChangeAspect="1"/>
          </p:cNvPicPr>
          <p:nvPr/>
        </p:nvPicPr>
        <p:blipFill>
          <a:blip r:embed="rId16"/>
          <a:stretch>
            <a:fillRect/>
          </a:stretch>
        </p:blipFill>
        <p:spPr>
          <a:xfrm>
            <a:off x="6988374" y="2128837"/>
            <a:ext cx="263128" cy="309563"/>
          </a:xfrm>
          <a:prstGeom prst="rect">
            <a:avLst/>
          </a:prstGeom>
        </p:spPr>
      </p:pic>
      <p:pic>
        <p:nvPicPr>
          <p:cNvPr id="18" name="Image 16" descr="preencoded.png"/>
          <p:cNvPicPr>
            <a:picLocks noChangeAspect="1"/>
          </p:cNvPicPr>
          <p:nvPr/>
        </p:nvPicPr>
        <p:blipFill>
          <a:blip r:embed="rId17"/>
          <a:stretch>
            <a:fillRect/>
          </a:stretch>
        </p:blipFill>
        <p:spPr>
          <a:xfrm>
            <a:off x="7050286" y="2213967"/>
            <a:ext cx="139303" cy="123825"/>
          </a:xfrm>
          <a:prstGeom prst="rect">
            <a:avLst/>
          </a:prstGeom>
        </p:spPr>
      </p:pic>
      <p:pic>
        <p:nvPicPr>
          <p:cNvPr id="19" name="Image 17" descr="preencoded.png"/>
          <p:cNvPicPr>
            <a:picLocks noChangeAspect="1"/>
          </p:cNvPicPr>
          <p:nvPr/>
        </p:nvPicPr>
        <p:blipFill>
          <a:blip r:embed="rId18"/>
          <a:stretch>
            <a:fillRect/>
          </a:stretch>
        </p:blipFill>
        <p:spPr>
          <a:xfrm>
            <a:off x="4442222" y="2747962"/>
            <a:ext cx="263128" cy="309563"/>
          </a:xfrm>
          <a:prstGeom prst="rect">
            <a:avLst/>
          </a:prstGeom>
        </p:spPr>
      </p:pic>
      <p:pic>
        <p:nvPicPr>
          <p:cNvPr id="20" name="Image 18" descr="preencoded.png"/>
          <p:cNvPicPr>
            <a:picLocks noChangeAspect="1"/>
          </p:cNvPicPr>
          <p:nvPr/>
        </p:nvPicPr>
        <p:blipFill>
          <a:blip r:embed="rId19"/>
          <a:stretch>
            <a:fillRect/>
          </a:stretch>
        </p:blipFill>
        <p:spPr>
          <a:xfrm>
            <a:off x="4504134" y="2833092"/>
            <a:ext cx="139303" cy="123825"/>
          </a:xfrm>
          <a:prstGeom prst="rect">
            <a:avLst/>
          </a:prstGeom>
        </p:spPr>
      </p:pic>
      <p:pic>
        <p:nvPicPr>
          <p:cNvPr id="21" name="Image 19" descr="preencoded.png"/>
          <p:cNvPicPr>
            <a:picLocks noChangeAspect="1"/>
          </p:cNvPicPr>
          <p:nvPr/>
        </p:nvPicPr>
        <p:blipFill>
          <a:blip r:embed="rId20"/>
          <a:stretch>
            <a:fillRect/>
          </a:stretch>
        </p:blipFill>
        <p:spPr>
          <a:xfrm>
            <a:off x="6988374" y="2747962"/>
            <a:ext cx="278606" cy="309563"/>
          </a:xfrm>
          <a:prstGeom prst="rect">
            <a:avLst/>
          </a:prstGeom>
        </p:spPr>
      </p:pic>
      <p:pic>
        <p:nvPicPr>
          <p:cNvPr id="22" name="Image 20" descr="preencoded.png"/>
          <p:cNvPicPr>
            <a:picLocks noChangeAspect="1"/>
          </p:cNvPicPr>
          <p:nvPr/>
        </p:nvPicPr>
        <p:blipFill>
          <a:blip r:embed="rId21"/>
          <a:stretch>
            <a:fillRect/>
          </a:stretch>
        </p:blipFill>
        <p:spPr>
          <a:xfrm>
            <a:off x="7050286" y="2833092"/>
            <a:ext cx="154781" cy="123825"/>
          </a:xfrm>
          <a:prstGeom prst="rect">
            <a:avLst/>
          </a:prstGeom>
        </p:spPr>
      </p:pic>
      <p:pic>
        <p:nvPicPr>
          <p:cNvPr id="23" name="Image 21" descr="preencoded.png"/>
          <p:cNvPicPr>
            <a:picLocks noChangeAspect="1"/>
          </p:cNvPicPr>
          <p:nvPr/>
        </p:nvPicPr>
        <p:blipFill>
          <a:blip r:embed="rId22"/>
          <a:stretch>
            <a:fillRect/>
          </a:stretch>
        </p:blipFill>
        <p:spPr>
          <a:xfrm>
            <a:off x="4256484" y="3521869"/>
            <a:ext cx="5339953" cy="1485900"/>
          </a:xfrm>
          <a:prstGeom prst="rect">
            <a:avLst/>
          </a:prstGeom>
        </p:spPr>
      </p:pic>
      <p:pic>
        <p:nvPicPr>
          <p:cNvPr id="24" name="Image 22" descr="preencoded.png"/>
          <p:cNvPicPr>
            <a:picLocks noChangeAspect="1"/>
          </p:cNvPicPr>
          <p:nvPr/>
        </p:nvPicPr>
        <p:blipFill>
          <a:blip r:embed="rId23"/>
          <a:stretch>
            <a:fillRect/>
          </a:stretch>
        </p:blipFill>
        <p:spPr>
          <a:xfrm>
            <a:off x="4380309" y="3955256"/>
            <a:ext cx="990600" cy="464344"/>
          </a:xfrm>
          <a:prstGeom prst="rect">
            <a:avLst/>
          </a:prstGeom>
        </p:spPr>
      </p:pic>
      <p:pic>
        <p:nvPicPr>
          <p:cNvPr id="25" name="Image 23" descr="preencoded.png"/>
          <p:cNvPicPr>
            <a:picLocks noChangeAspect="1"/>
          </p:cNvPicPr>
          <p:nvPr/>
        </p:nvPicPr>
        <p:blipFill>
          <a:blip r:embed="rId24"/>
          <a:stretch>
            <a:fillRect/>
          </a:stretch>
        </p:blipFill>
        <p:spPr>
          <a:xfrm>
            <a:off x="4821436" y="4040386"/>
            <a:ext cx="108347" cy="123825"/>
          </a:xfrm>
          <a:prstGeom prst="rect">
            <a:avLst/>
          </a:prstGeom>
        </p:spPr>
      </p:pic>
      <p:pic>
        <p:nvPicPr>
          <p:cNvPr id="26" name="Image 24" descr="preencoded.png"/>
          <p:cNvPicPr>
            <a:picLocks noChangeAspect="1"/>
          </p:cNvPicPr>
          <p:nvPr/>
        </p:nvPicPr>
        <p:blipFill>
          <a:blip r:embed="rId25"/>
          <a:stretch>
            <a:fillRect/>
          </a:stretch>
        </p:blipFill>
        <p:spPr>
          <a:xfrm>
            <a:off x="5653386" y="3955256"/>
            <a:ext cx="990600" cy="464344"/>
          </a:xfrm>
          <a:prstGeom prst="rect">
            <a:avLst/>
          </a:prstGeom>
        </p:spPr>
      </p:pic>
      <p:pic>
        <p:nvPicPr>
          <p:cNvPr id="27" name="Image 25" descr="preencoded.png"/>
          <p:cNvPicPr>
            <a:picLocks noChangeAspect="1"/>
          </p:cNvPicPr>
          <p:nvPr/>
        </p:nvPicPr>
        <p:blipFill>
          <a:blip r:embed="rId26"/>
          <a:stretch>
            <a:fillRect/>
          </a:stretch>
        </p:blipFill>
        <p:spPr>
          <a:xfrm>
            <a:off x="6086773" y="4040386"/>
            <a:ext cx="123825" cy="123825"/>
          </a:xfrm>
          <a:prstGeom prst="rect">
            <a:avLst/>
          </a:prstGeom>
        </p:spPr>
      </p:pic>
      <p:pic>
        <p:nvPicPr>
          <p:cNvPr id="28" name="Image 26" descr="preencoded.png"/>
          <p:cNvPicPr>
            <a:picLocks noChangeAspect="1"/>
          </p:cNvPicPr>
          <p:nvPr/>
        </p:nvPicPr>
        <p:blipFill>
          <a:blip r:embed="rId27"/>
          <a:stretch>
            <a:fillRect/>
          </a:stretch>
        </p:blipFill>
        <p:spPr>
          <a:xfrm>
            <a:off x="6926461" y="3955256"/>
            <a:ext cx="990600" cy="464344"/>
          </a:xfrm>
          <a:prstGeom prst="rect">
            <a:avLst/>
          </a:prstGeom>
        </p:spPr>
      </p:pic>
      <p:pic>
        <p:nvPicPr>
          <p:cNvPr id="29" name="Image 27" descr="preencoded.png"/>
          <p:cNvPicPr>
            <a:picLocks noChangeAspect="1"/>
          </p:cNvPicPr>
          <p:nvPr/>
        </p:nvPicPr>
        <p:blipFill>
          <a:blip r:embed="rId28"/>
          <a:stretch>
            <a:fillRect/>
          </a:stretch>
        </p:blipFill>
        <p:spPr>
          <a:xfrm>
            <a:off x="7359848" y="4040386"/>
            <a:ext cx="123825" cy="123825"/>
          </a:xfrm>
          <a:prstGeom prst="rect">
            <a:avLst/>
          </a:prstGeom>
        </p:spPr>
      </p:pic>
      <p:pic>
        <p:nvPicPr>
          <p:cNvPr id="30" name="Image 28" descr="preencoded.png"/>
          <p:cNvPicPr>
            <a:picLocks noChangeAspect="1"/>
          </p:cNvPicPr>
          <p:nvPr/>
        </p:nvPicPr>
        <p:blipFill>
          <a:blip r:embed="rId29"/>
          <a:stretch>
            <a:fillRect/>
          </a:stretch>
        </p:blipFill>
        <p:spPr>
          <a:xfrm>
            <a:off x="8199537" y="3955256"/>
            <a:ext cx="990600" cy="464344"/>
          </a:xfrm>
          <a:prstGeom prst="rect">
            <a:avLst/>
          </a:prstGeom>
        </p:spPr>
      </p:pic>
      <p:pic>
        <p:nvPicPr>
          <p:cNvPr id="31" name="Image 29" descr="preencoded.png"/>
          <p:cNvPicPr>
            <a:picLocks noChangeAspect="1"/>
          </p:cNvPicPr>
          <p:nvPr/>
        </p:nvPicPr>
        <p:blipFill>
          <a:blip r:embed="rId30"/>
          <a:stretch>
            <a:fillRect/>
          </a:stretch>
        </p:blipFill>
        <p:spPr>
          <a:xfrm>
            <a:off x="8648403" y="4040386"/>
            <a:ext cx="92869" cy="123825"/>
          </a:xfrm>
          <a:prstGeom prst="rect">
            <a:avLst/>
          </a:prstGeom>
        </p:spPr>
      </p:pic>
      <p:pic>
        <p:nvPicPr>
          <p:cNvPr id="36" name="Image 34" descr="preencoded.png"/>
          <p:cNvPicPr>
            <a:picLocks noChangeAspect="1"/>
          </p:cNvPicPr>
          <p:nvPr/>
        </p:nvPicPr>
        <p:blipFill>
          <a:blip r:embed="rId31"/>
          <a:stretch>
            <a:fillRect/>
          </a:stretch>
        </p:blipFill>
        <p:spPr>
          <a:xfrm>
            <a:off x="5435581" y="4049454"/>
            <a:ext cx="162520" cy="260031"/>
          </a:xfrm>
          <a:prstGeom prst="rect">
            <a:avLst/>
          </a:prstGeom>
        </p:spPr>
      </p:pic>
      <p:sp>
        <p:nvSpPr>
          <p:cNvPr id="38"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ONNX 개요와 활용</a:t>
            </a:r>
            <a:endParaRPr lang="en-US" sz="2194" dirty="0"/>
          </a:p>
        </p:txBody>
      </p:sp>
      <p:sp>
        <p:nvSpPr>
          <p:cNvPr id="39" name="Text 1"/>
          <p:cNvSpPr/>
          <p:nvPr/>
        </p:nvSpPr>
        <p:spPr>
          <a:xfrm>
            <a:off x="773906" y="1726406"/>
            <a:ext cx="338970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ONNX 개념</a:t>
            </a:r>
            <a:endParaRPr lang="en-US" sz="1463" dirty="0"/>
          </a:p>
        </p:txBody>
      </p:sp>
      <p:sp>
        <p:nvSpPr>
          <p:cNvPr id="40" name="Text 2"/>
          <p:cNvSpPr/>
          <p:nvPr/>
        </p:nvSpPr>
        <p:spPr>
          <a:xfrm>
            <a:off x="495300" y="2097881"/>
            <a:ext cx="3389709" cy="557213"/>
          </a:xfrm>
          <a:prstGeom prst="rect">
            <a:avLst/>
          </a:prstGeom>
          <a:noFill/>
          <a:ln/>
        </p:spPr>
        <p:txBody>
          <a:bodyPr wrap="square" lIns="0" tIns="0" rIns="0" bIns="0" rtlCol="0" anchor="t"/>
          <a:lstStyle/>
          <a:p>
            <a:pPr>
              <a:lnSpc>
                <a:spcPts val="1463"/>
              </a:lnSpc>
            </a:pPr>
            <a:r>
              <a:rPr lang="en-US" sz="975" b="1" dirty="0">
                <a:solidFill>
                  <a:srgbClr val="374151"/>
                </a:solidFill>
                <a:latin typeface="ui-sans-serif" pitchFamily="34" charset="0"/>
                <a:ea typeface="ui-sans-serif" pitchFamily="34" charset="-122"/>
                <a:cs typeface="ui-sans-serif" pitchFamily="34" charset="-120"/>
              </a:rPr>
              <a:t>Open Neural Network Exchange (ONNX)</a:t>
            </a:r>
            <a:r>
              <a:rPr lang="en-US" sz="975" dirty="0">
                <a:solidFill>
                  <a:srgbClr val="374151"/>
                </a:solidFill>
                <a:latin typeface="ui-sans-serif" pitchFamily="34" charset="0"/>
                <a:ea typeface="ui-sans-serif" pitchFamily="34" charset="-122"/>
                <a:cs typeface="ui-sans-serif" pitchFamily="34" charset="-120"/>
              </a:rPr>
              <a:t>은 기계 학습 알고리즘과 모델을 표현하기 위한 공개 표준을 정의하는 오픈 소스 AI 생태계입니다.</a:t>
            </a:r>
            <a:endParaRPr lang="en-US" sz="975" dirty="0"/>
          </a:p>
        </p:txBody>
      </p:sp>
      <p:sp>
        <p:nvSpPr>
          <p:cNvPr id="41" name="Text 3"/>
          <p:cNvSpPr/>
          <p:nvPr/>
        </p:nvSpPr>
        <p:spPr>
          <a:xfrm>
            <a:off x="681037" y="2778919"/>
            <a:ext cx="320397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Facebook과 Microsoft가 개발을 주도했으며, IBM, Amazon, Intel 등 다양한 기업이 참여</a:t>
            </a:r>
            <a:endParaRPr lang="en-US" sz="975" dirty="0"/>
          </a:p>
        </p:txBody>
      </p:sp>
      <p:sp>
        <p:nvSpPr>
          <p:cNvPr id="42" name="Text 4"/>
          <p:cNvSpPr/>
          <p:nvPr/>
        </p:nvSpPr>
        <p:spPr>
          <a:xfrm>
            <a:off x="681037" y="3243262"/>
            <a:ext cx="214962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2017년에 ONNX 재단으로 발전</a:t>
            </a:r>
            <a:endParaRPr lang="en-US" sz="975" dirty="0"/>
          </a:p>
        </p:txBody>
      </p:sp>
      <p:sp>
        <p:nvSpPr>
          <p:cNvPr id="43" name="Text 5"/>
          <p:cNvSpPr/>
          <p:nvPr/>
        </p:nvSpPr>
        <p:spPr>
          <a:xfrm>
            <a:off x="681037" y="3521869"/>
            <a:ext cx="3203972"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PyTorch에서 학습한 모델을 TensorFlow Lite나 다른 추론 엔진에서 실행할 수 있음</a:t>
            </a:r>
            <a:endParaRPr lang="en-US" sz="975" dirty="0"/>
          </a:p>
        </p:txBody>
      </p:sp>
      <p:sp>
        <p:nvSpPr>
          <p:cNvPr id="44" name="Text 6"/>
          <p:cNvSpPr/>
          <p:nvPr/>
        </p:nvSpPr>
        <p:spPr>
          <a:xfrm>
            <a:off x="742950" y="4110037"/>
            <a:ext cx="3203972" cy="557213"/>
          </a:xfrm>
          <a:prstGeom prst="rect">
            <a:avLst/>
          </a:prstGeom>
          <a:noFill/>
          <a:ln/>
        </p:spPr>
        <p:txBody>
          <a:bodyPr wrap="square" lIns="0" tIns="0" rIns="0" bIns="0" rtlCol="0" anchor="t"/>
          <a:lstStyle/>
          <a:p>
            <a:pPr>
              <a:lnSpc>
                <a:spcPts val="1463"/>
              </a:lnSpc>
            </a:pPr>
            <a:r>
              <a:rPr lang="en-US" sz="975" dirty="0">
                <a:solidFill>
                  <a:srgbClr val="0F766E"/>
                </a:solidFill>
                <a:latin typeface="ui-sans-serif" pitchFamily="34" charset="0"/>
                <a:ea typeface="ui-sans-serif" pitchFamily="34" charset="-122"/>
                <a:cs typeface="ui-sans-serif" pitchFamily="34" charset="-120"/>
              </a:rPr>
              <a:t>ONNX의 핵심 목표는 개발자가 특정 프레임워크에 얽매이지 않고 모델을 자유롭게 이동하고 사용할 수 있도록 지원하는 것입니다.</a:t>
            </a:r>
            <a:endParaRPr lang="en-US" sz="975" dirty="0"/>
          </a:p>
        </p:txBody>
      </p:sp>
      <p:sp>
        <p:nvSpPr>
          <p:cNvPr id="45" name="Text 7"/>
          <p:cNvSpPr/>
          <p:nvPr/>
        </p:nvSpPr>
        <p:spPr>
          <a:xfrm>
            <a:off x="4744045" y="1726406"/>
            <a:ext cx="4968478" cy="247650"/>
          </a:xfrm>
          <a:prstGeom prst="rect">
            <a:avLst/>
          </a:prstGeom>
          <a:noFill/>
          <a:ln/>
        </p:spPr>
        <p:txBody>
          <a:bodyPr wrap="square" lIns="0" tIns="0" rIns="0" bIns="0" rtlCol="0" anchor="t"/>
          <a:lstStyle/>
          <a:p>
            <a:pPr>
              <a:lnSpc>
                <a:spcPts val="1950"/>
              </a:lnSpc>
            </a:pPr>
            <a:r>
              <a:rPr lang="en-US" sz="1463" b="1" dirty="0">
                <a:solidFill>
                  <a:srgbClr val="EA580C"/>
                </a:solidFill>
                <a:latin typeface="ui-sans-serif" pitchFamily="34" charset="0"/>
                <a:ea typeface="ui-sans-serif" pitchFamily="34" charset="-122"/>
                <a:cs typeface="ui-sans-serif" pitchFamily="34" charset="-120"/>
              </a:rPr>
              <a:t>ONNX의 주요 장점</a:t>
            </a:r>
            <a:endParaRPr lang="en-US" sz="1463" dirty="0"/>
          </a:p>
        </p:txBody>
      </p:sp>
      <p:sp>
        <p:nvSpPr>
          <p:cNvPr id="46" name="Text 8"/>
          <p:cNvSpPr/>
          <p:nvPr/>
        </p:nvSpPr>
        <p:spPr>
          <a:xfrm>
            <a:off x="4782741" y="2097881"/>
            <a:ext cx="208180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표준 형식 제공</a:t>
            </a:r>
            <a:endParaRPr lang="en-US" sz="975" dirty="0"/>
          </a:p>
        </p:txBody>
      </p:sp>
      <p:sp>
        <p:nvSpPr>
          <p:cNvPr id="47" name="Text 9"/>
          <p:cNvSpPr/>
          <p:nvPr/>
        </p:nvSpPr>
        <p:spPr>
          <a:xfrm>
            <a:off x="4782741" y="2283619"/>
            <a:ext cx="2081808"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모델 교환을 위한 표준 형식을 제공하여 배포 과정을 단순화</a:t>
            </a:r>
            <a:endParaRPr lang="en-US" sz="853" dirty="0"/>
          </a:p>
        </p:txBody>
      </p:sp>
      <p:sp>
        <p:nvSpPr>
          <p:cNvPr id="48" name="Text 10"/>
          <p:cNvSpPr/>
          <p:nvPr/>
        </p:nvSpPr>
        <p:spPr>
          <a:xfrm>
            <a:off x="7344371" y="2097881"/>
            <a:ext cx="206633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프레임워크 독립성</a:t>
            </a:r>
            <a:endParaRPr lang="en-US" sz="975" dirty="0"/>
          </a:p>
        </p:txBody>
      </p:sp>
      <p:sp>
        <p:nvSpPr>
          <p:cNvPr id="49" name="Text 11"/>
          <p:cNvSpPr/>
          <p:nvPr/>
        </p:nvSpPr>
        <p:spPr>
          <a:xfrm>
            <a:off x="7344371" y="2283619"/>
            <a:ext cx="2066330"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특정 딥러닝 프레임워크에 종속되지 않고 모델을 이동 가능</a:t>
            </a:r>
            <a:endParaRPr lang="en-US" sz="853" dirty="0"/>
          </a:p>
        </p:txBody>
      </p:sp>
      <p:sp>
        <p:nvSpPr>
          <p:cNvPr id="50" name="Text 12"/>
          <p:cNvSpPr/>
          <p:nvPr/>
        </p:nvSpPr>
        <p:spPr>
          <a:xfrm>
            <a:off x="4798219" y="2717006"/>
            <a:ext cx="206633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최적화 가능</a:t>
            </a:r>
            <a:endParaRPr lang="en-US" sz="975" dirty="0"/>
          </a:p>
        </p:txBody>
      </p:sp>
      <p:sp>
        <p:nvSpPr>
          <p:cNvPr id="51" name="Text 13"/>
          <p:cNvSpPr/>
          <p:nvPr/>
        </p:nvSpPr>
        <p:spPr>
          <a:xfrm>
            <a:off x="4798219" y="2902744"/>
            <a:ext cx="2066330"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다양한 추론 엔진에서 모델을 최적화하고 성능을 향상</a:t>
            </a:r>
            <a:endParaRPr lang="en-US" sz="853" dirty="0"/>
          </a:p>
        </p:txBody>
      </p:sp>
      <p:sp>
        <p:nvSpPr>
          <p:cNvPr id="52" name="Text 14"/>
          <p:cNvSpPr/>
          <p:nvPr/>
        </p:nvSpPr>
        <p:spPr>
          <a:xfrm>
            <a:off x="7359849" y="2717006"/>
            <a:ext cx="205085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배포 용이성</a:t>
            </a:r>
            <a:endParaRPr lang="en-US" sz="975" dirty="0"/>
          </a:p>
        </p:txBody>
      </p:sp>
      <p:sp>
        <p:nvSpPr>
          <p:cNvPr id="53" name="Text 15"/>
          <p:cNvSpPr/>
          <p:nvPr/>
        </p:nvSpPr>
        <p:spPr>
          <a:xfrm>
            <a:off x="7359849" y="2902744"/>
            <a:ext cx="2050852"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클라우드, 에지 디바이스 등 다양한 플랫폼에서 모델 배포</a:t>
            </a:r>
            <a:endParaRPr lang="en-US" sz="853" dirty="0"/>
          </a:p>
        </p:txBody>
      </p:sp>
      <p:sp>
        <p:nvSpPr>
          <p:cNvPr id="54" name="Text 16"/>
          <p:cNvSpPr/>
          <p:nvPr/>
        </p:nvSpPr>
        <p:spPr>
          <a:xfrm>
            <a:off x="4380309" y="3645694"/>
            <a:ext cx="5092303" cy="216694"/>
          </a:xfrm>
          <a:prstGeom prst="rect">
            <a:avLst/>
          </a:prstGeom>
          <a:noFill/>
          <a:ln/>
        </p:spPr>
        <p:txBody>
          <a:bodyPr wrap="square" lIns="0" tIns="0" rIns="0" bIns="0" rtlCol="0" anchor="t"/>
          <a:lstStyle/>
          <a:p>
            <a:pPr>
              <a:lnSpc>
                <a:spcPts val="1706"/>
              </a:lnSpc>
            </a:pPr>
            <a:r>
              <a:rPr lang="en-US" sz="1097" b="1" dirty="0">
                <a:solidFill>
                  <a:srgbClr val="374151"/>
                </a:solidFill>
                <a:latin typeface="ui-sans-serif" pitchFamily="34" charset="0"/>
                <a:ea typeface="ui-sans-serif" pitchFamily="34" charset="-122"/>
                <a:cs typeface="ui-sans-serif" pitchFamily="34" charset="-120"/>
              </a:rPr>
              <a:t>ONNX로 구현된 모델 이동성</a:t>
            </a:r>
            <a:endParaRPr lang="en-US" sz="1097" dirty="0"/>
          </a:p>
        </p:txBody>
      </p:sp>
      <p:sp>
        <p:nvSpPr>
          <p:cNvPr id="55" name="Text 17"/>
          <p:cNvSpPr/>
          <p:nvPr/>
        </p:nvSpPr>
        <p:spPr>
          <a:xfrm>
            <a:off x="4355544" y="4202906"/>
            <a:ext cx="1040130"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ui-sans-serif" pitchFamily="34" charset="0"/>
                <a:ea typeface="ui-sans-serif" pitchFamily="34" charset="-122"/>
                <a:cs typeface="ui-sans-serif" pitchFamily="34" charset="-120"/>
              </a:rPr>
              <a:t>PyTorch</a:t>
            </a:r>
            <a:endParaRPr lang="en-US" sz="853" dirty="0"/>
          </a:p>
        </p:txBody>
      </p:sp>
      <p:sp>
        <p:nvSpPr>
          <p:cNvPr id="56" name="Text 18"/>
          <p:cNvSpPr/>
          <p:nvPr/>
        </p:nvSpPr>
        <p:spPr>
          <a:xfrm>
            <a:off x="5628620" y="4202906"/>
            <a:ext cx="1040130"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ui-sans-serif" pitchFamily="34" charset="0"/>
                <a:ea typeface="ui-sans-serif" pitchFamily="34" charset="-122"/>
                <a:cs typeface="ui-sans-serif" pitchFamily="34" charset="-120"/>
              </a:rPr>
              <a:t>TensorFlow</a:t>
            </a:r>
            <a:endParaRPr lang="en-US" sz="853" dirty="0"/>
          </a:p>
        </p:txBody>
      </p:sp>
      <p:sp>
        <p:nvSpPr>
          <p:cNvPr id="57" name="Text 19"/>
          <p:cNvSpPr/>
          <p:nvPr/>
        </p:nvSpPr>
        <p:spPr>
          <a:xfrm>
            <a:off x="6988373" y="4202906"/>
            <a:ext cx="866775"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ui-sans-serif" pitchFamily="34" charset="0"/>
                <a:ea typeface="ui-sans-serif" pitchFamily="34" charset="-122"/>
                <a:cs typeface="ui-sans-serif" pitchFamily="34" charset="-120"/>
              </a:rPr>
              <a:t>ONNX</a:t>
            </a:r>
            <a:endParaRPr lang="en-US" sz="853" dirty="0"/>
          </a:p>
        </p:txBody>
      </p:sp>
      <p:sp>
        <p:nvSpPr>
          <p:cNvPr id="58" name="Text 20"/>
          <p:cNvSpPr/>
          <p:nvPr/>
        </p:nvSpPr>
        <p:spPr>
          <a:xfrm>
            <a:off x="8174771" y="4202906"/>
            <a:ext cx="1040130"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ui-sans-serif" pitchFamily="34" charset="0"/>
                <a:ea typeface="ui-sans-serif" pitchFamily="34" charset="-122"/>
                <a:cs typeface="ui-sans-serif" pitchFamily="34" charset="-120"/>
              </a:rPr>
              <a:t>TensorFlow Lite</a:t>
            </a:r>
            <a:endParaRPr lang="en-US" sz="853" dirty="0"/>
          </a:p>
        </p:txBody>
      </p:sp>
      <p:pic>
        <p:nvPicPr>
          <p:cNvPr id="59" name="Image 34" descr="preencoded.png"/>
          <p:cNvPicPr>
            <a:picLocks noChangeAspect="1"/>
          </p:cNvPicPr>
          <p:nvPr/>
        </p:nvPicPr>
        <p:blipFill>
          <a:blip r:embed="rId31"/>
          <a:stretch>
            <a:fillRect/>
          </a:stretch>
        </p:blipFill>
        <p:spPr>
          <a:xfrm>
            <a:off x="6702831" y="4052123"/>
            <a:ext cx="162520" cy="260031"/>
          </a:xfrm>
          <a:prstGeom prst="rect">
            <a:avLst/>
          </a:prstGeom>
        </p:spPr>
      </p:pic>
      <p:pic>
        <p:nvPicPr>
          <p:cNvPr id="60" name="Image 34" descr="preencoded.png"/>
          <p:cNvPicPr>
            <a:picLocks noChangeAspect="1"/>
          </p:cNvPicPr>
          <p:nvPr/>
        </p:nvPicPr>
        <p:blipFill>
          <a:blip r:embed="rId31"/>
          <a:stretch>
            <a:fillRect/>
          </a:stretch>
        </p:blipFill>
        <p:spPr>
          <a:xfrm>
            <a:off x="7964656" y="4065850"/>
            <a:ext cx="162520" cy="260031"/>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634038"/>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82728"/>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3640383" cy="4426744"/>
          </a:xfrm>
          <a:prstGeom prst="rect">
            <a:avLst/>
          </a:prstGeom>
        </p:spPr>
      </p:pic>
      <p:pic>
        <p:nvPicPr>
          <p:cNvPr id="7" name="Image 5" descr="preencoded.png"/>
          <p:cNvPicPr>
            <a:picLocks noChangeAspect="1"/>
          </p:cNvPicPr>
          <p:nvPr/>
        </p:nvPicPr>
        <p:blipFill>
          <a:blip r:embed="rId8"/>
          <a:stretch>
            <a:fillRect/>
          </a:stretch>
        </p:blipFill>
        <p:spPr>
          <a:xfrm>
            <a:off x="433388" y="2469356"/>
            <a:ext cx="3389709" cy="2770584"/>
          </a:xfrm>
          <a:prstGeom prst="rect">
            <a:avLst/>
          </a:prstGeom>
        </p:spPr>
      </p:pic>
      <p:pic>
        <p:nvPicPr>
          <p:cNvPr id="8" name="Image 6" descr="preencoded.png"/>
          <p:cNvPicPr>
            <a:picLocks noChangeAspect="1"/>
          </p:cNvPicPr>
          <p:nvPr/>
        </p:nvPicPr>
        <p:blipFill>
          <a:blip r:embed="rId9"/>
          <a:stretch>
            <a:fillRect/>
          </a:stretch>
        </p:blipFill>
        <p:spPr>
          <a:xfrm>
            <a:off x="433388" y="5348288"/>
            <a:ext cx="3392733" cy="495300"/>
          </a:xfrm>
          <a:prstGeom prst="rect">
            <a:avLst/>
          </a:prstGeom>
        </p:spPr>
      </p:pic>
      <p:pic>
        <p:nvPicPr>
          <p:cNvPr id="9" name="Image 7" descr="preencoded.png"/>
          <p:cNvPicPr>
            <a:picLocks noChangeAspect="1"/>
          </p:cNvPicPr>
          <p:nvPr/>
        </p:nvPicPr>
        <p:blipFill>
          <a:blip r:embed="rId10"/>
          <a:stretch>
            <a:fillRect/>
          </a:stretch>
        </p:blipFill>
        <p:spPr>
          <a:xfrm>
            <a:off x="526257" y="5456634"/>
            <a:ext cx="85130" cy="108347"/>
          </a:xfrm>
          <a:prstGeom prst="rect">
            <a:avLst/>
          </a:prstGeom>
        </p:spPr>
      </p:pic>
      <p:pic>
        <p:nvPicPr>
          <p:cNvPr id="10" name="Image 8" descr="preencoded.png"/>
          <p:cNvPicPr>
            <a:picLocks noChangeAspect="1"/>
          </p:cNvPicPr>
          <p:nvPr/>
        </p:nvPicPr>
        <p:blipFill>
          <a:blip r:embed="rId11"/>
          <a:stretch>
            <a:fillRect/>
          </a:stretch>
        </p:blipFill>
        <p:spPr>
          <a:xfrm>
            <a:off x="4073771" y="1540669"/>
            <a:ext cx="5522667" cy="1393031"/>
          </a:xfrm>
          <a:prstGeom prst="rect">
            <a:avLst/>
          </a:prstGeom>
        </p:spPr>
      </p:pic>
      <p:pic>
        <p:nvPicPr>
          <p:cNvPr id="11" name="Image 9" descr="preencoded.png"/>
          <p:cNvPicPr>
            <a:picLocks noChangeAspect="1"/>
          </p:cNvPicPr>
          <p:nvPr/>
        </p:nvPicPr>
        <p:blipFill>
          <a:blip r:embed="rId12"/>
          <a:stretch>
            <a:fillRect/>
          </a:stretch>
        </p:blipFill>
        <p:spPr>
          <a:xfrm>
            <a:off x="4197595" y="1664494"/>
            <a:ext cx="263128" cy="340519"/>
          </a:xfrm>
          <a:prstGeom prst="rect">
            <a:avLst/>
          </a:prstGeom>
        </p:spPr>
      </p:pic>
      <p:pic>
        <p:nvPicPr>
          <p:cNvPr id="12" name="Image 10" descr="preencoded.png"/>
          <p:cNvPicPr>
            <a:picLocks noChangeAspect="1"/>
          </p:cNvPicPr>
          <p:nvPr/>
        </p:nvPicPr>
        <p:blipFill>
          <a:blip r:embed="rId13"/>
          <a:stretch>
            <a:fillRect/>
          </a:stretch>
        </p:blipFill>
        <p:spPr>
          <a:xfrm>
            <a:off x="4259508" y="1726406"/>
            <a:ext cx="139303" cy="216694"/>
          </a:xfrm>
          <a:prstGeom prst="rect">
            <a:avLst/>
          </a:prstGeom>
        </p:spPr>
      </p:pic>
      <p:pic>
        <p:nvPicPr>
          <p:cNvPr id="13" name="Image 11" descr="preencoded.png"/>
          <p:cNvPicPr>
            <a:picLocks noChangeAspect="1"/>
          </p:cNvPicPr>
          <p:nvPr/>
        </p:nvPicPr>
        <p:blipFill>
          <a:blip r:embed="rId14"/>
          <a:stretch>
            <a:fillRect/>
          </a:stretch>
        </p:blipFill>
        <p:spPr>
          <a:xfrm>
            <a:off x="7776186" y="2066925"/>
            <a:ext cx="1696427" cy="557213"/>
          </a:xfrm>
          <a:prstGeom prst="rect">
            <a:avLst/>
          </a:prstGeom>
        </p:spPr>
      </p:pic>
      <p:pic>
        <p:nvPicPr>
          <p:cNvPr id="14" name="Image 12" descr="preencoded.png"/>
          <p:cNvPicPr>
            <a:picLocks noChangeAspect="1"/>
          </p:cNvPicPr>
          <p:nvPr/>
        </p:nvPicPr>
        <p:blipFill>
          <a:blip r:embed="rId15"/>
          <a:stretch>
            <a:fillRect/>
          </a:stretch>
        </p:blipFill>
        <p:spPr>
          <a:xfrm>
            <a:off x="7838098" y="2144316"/>
            <a:ext cx="139303" cy="108347"/>
          </a:xfrm>
          <a:prstGeom prst="rect">
            <a:avLst/>
          </a:prstGeom>
        </p:spPr>
      </p:pic>
      <p:pic>
        <p:nvPicPr>
          <p:cNvPr id="15" name="Image 13" descr="preencoded.png"/>
          <p:cNvPicPr>
            <a:picLocks noChangeAspect="1"/>
          </p:cNvPicPr>
          <p:nvPr/>
        </p:nvPicPr>
        <p:blipFill>
          <a:blip r:embed="rId16"/>
          <a:stretch>
            <a:fillRect/>
          </a:stretch>
        </p:blipFill>
        <p:spPr>
          <a:xfrm>
            <a:off x="4073771" y="3057525"/>
            <a:ext cx="5522667" cy="1393031"/>
          </a:xfrm>
          <a:prstGeom prst="rect">
            <a:avLst/>
          </a:prstGeom>
        </p:spPr>
      </p:pic>
      <p:pic>
        <p:nvPicPr>
          <p:cNvPr id="16" name="Image 14" descr="preencoded.png"/>
          <p:cNvPicPr>
            <a:picLocks noChangeAspect="1"/>
          </p:cNvPicPr>
          <p:nvPr/>
        </p:nvPicPr>
        <p:blipFill>
          <a:blip r:embed="rId17"/>
          <a:stretch>
            <a:fillRect/>
          </a:stretch>
        </p:blipFill>
        <p:spPr>
          <a:xfrm>
            <a:off x="4197595" y="3181350"/>
            <a:ext cx="278606" cy="340519"/>
          </a:xfrm>
          <a:prstGeom prst="rect">
            <a:avLst/>
          </a:prstGeom>
        </p:spPr>
      </p:pic>
      <p:pic>
        <p:nvPicPr>
          <p:cNvPr id="17" name="Image 15" descr="preencoded.png"/>
          <p:cNvPicPr>
            <a:picLocks noChangeAspect="1"/>
          </p:cNvPicPr>
          <p:nvPr/>
        </p:nvPicPr>
        <p:blipFill>
          <a:blip r:embed="rId18"/>
          <a:stretch>
            <a:fillRect/>
          </a:stretch>
        </p:blipFill>
        <p:spPr>
          <a:xfrm>
            <a:off x="4259508" y="3243262"/>
            <a:ext cx="154781" cy="216694"/>
          </a:xfrm>
          <a:prstGeom prst="rect">
            <a:avLst/>
          </a:prstGeom>
        </p:spPr>
      </p:pic>
      <p:pic>
        <p:nvPicPr>
          <p:cNvPr id="18" name="Image 16" descr="preencoded.png"/>
          <p:cNvPicPr>
            <a:picLocks noChangeAspect="1"/>
          </p:cNvPicPr>
          <p:nvPr/>
        </p:nvPicPr>
        <p:blipFill>
          <a:blip r:embed="rId19"/>
          <a:stretch>
            <a:fillRect/>
          </a:stretch>
        </p:blipFill>
        <p:spPr>
          <a:xfrm>
            <a:off x="7776186" y="3583781"/>
            <a:ext cx="1696427" cy="742950"/>
          </a:xfrm>
          <a:prstGeom prst="rect">
            <a:avLst/>
          </a:prstGeom>
        </p:spPr>
      </p:pic>
      <p:pic>
        <p:nvPicPr>
          <p:cNvPr id="19" name="Image 17" descr="preencoded.png"/>
          <p:cNvPicPr>
            <a:picLocks noChangeAspect="1"/>
          </p:cNvPicPr>
          <p:nvPr/>
        </p:nvPicPr>
        <p:blipFill>
          <a:blip r:embed="rId20"/>
          <a:stretch>
            <a:fillRect/>
          </a:stretch>
        </p:blipFill>
        <p:spPr>
          <a:xfrm>
            <a:off x="7838098" y="3661172"/>
            <a:ext cx="139303" cy="108347"/>
          </a:xfrm>
          <a:prstGeom prst="rect">
            <a:avLst/>
          </a:prstGeom>
        </p:spPr>
      </p:pic>
      <p:pic>
        <p:nvPicPr>
          <p:cNvPr id="20" name="Image 18" descr="preencoded.png"/>
          <p:cNvPicPr>
            <a:picLocks noChangeAspect="1"/>
          </p:cNvPicPr>
          <p:nvPr/>
        </p:nvPicPr>
        <p:blipFill>
          <a:blip r:embed="rId11"/>
          <a:stretch>
            <a:fillRect/>
          </a:stretch>
        </p:blipFill>
        <p:spPr>
          <a:xfrm>
            <a:off x="4073771" y="4574381"/>
            <a:ext cx="5522667" cy="1393031"/>
          </a:xfrm>
          <a:prstGeom prst="rect">
            <a:avLst/>
          </a:prstGeom>
        </p:spPr>
      </p:pic>
      <p:pic>
        <p:nvPicPr>
          <p:cNvPr id="21" name="Image 19" descr="preencoded.png"/>
          <p:cNvPicPr>
            <a:picLocks noChangeAspect="1"/>
          </p:cNvPicPr>
          <p:nvPr/>
        </p:nvPicPr>
        <p:blipFill>
          <a:blip r:embed="rId21"/>
          <a:stretch>
            <a:fillRect/>
          </a:stretch>
        </p:blipFill>
        <p:spPr>
          <a:xfrm>
            <a:off x="4197596" y="4698206"/>
            <a:ext cx="301823" cy="340519"/>
          </a:xfrm>
          <a:prstGeom prst="rect">
            <a:avLst/>
          </a:prstGeom>
        </p:spPr>
      </p:pic>
      <p:pic>
        <p:nvPicPr>
          <p:cNvPr id="22" name="Image 20" descr="preencoded.png"/>
          <p:cNvPicPr>
            <a:picLocks noChangeAspect="1"/>
          </p:cNvPicPr>
          <p:nvPr/>
        </p:nvPicPr>
        <p:blipFill>
          <a:blip r:embed="rId22"/>
          <a:stretch>
            <a:fillRect/>
          </a:stretch>
        </p:blipFill>
        <p:spPr>
          <a:xfrm>
            <a:off x="4259508" y="4760119"/>
            <a:ext cx="177998" cy="216694"/>
          </a:xfrm>
          <a:prstGeom prst="rect">
            <a:avLst/>
          </a:prstGeom>
        </p:spPr>
      </p:pic>
      <p:pic>
        <p:nvPicPr>
          <p:cNvPr id="23" name="Image 21" descr="preencoded.png"/>
          <p:cNvPicPr>
            <a:picLocks noChangeAspect="1"/>
          </p:cNvPicPr>
          <p:nvPr/>
        </p:nvPicPr>
        <p:blipFill>
          <a:blip r:embed="rId23"/>
          <a:stretch>
            <a:fillRect/>
          </a:stretch>
        </p:blipFill>
        <p:spPr>
          <a:xfrm>
            <a:off x="7776186" y="5100637"/>
            <a:ext cx="1696427" cy="588169"/>
          </a:xfrm>
          <a:prstGeom prst="rect">
            <a:avLst/>
          </a:prstGeom>
        </p:spPr>
      </p:pic>
      <p:pic>
        <p:nvPicPr>
          <p:cNvPr id="24" name="Image 22" descr="preencoded.png"/>
          <p:cNvPicPr>
            <a:picLocks noChangeAspect="1"/>
          </p:cNvPicPr>
          <p:nvPr/>
        </p:nvPicPr>
        <p:blipFill>
          <a:blip r:embed="rId15"/>
          <a:stretch>
            <a:fillRect/>
          </a:stretch>
        </p:blipFill>
        <p:spPr>
          <a:xfrm>
            <a:off x="7838098" y="5178028"/>
            <a:ext cx="139303" cy="108347"/>
          </a:xfrm>
          <a:prstGeom prst="rect">
            <a:avLst/>
          </a:prstGeom>
        </p:spPr>
      </p:pic>
      <p:sp>
        <p:nvSpPr>
          <p:cNvPr id="25"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임베딩 기법의 이해</a:t>
            </a:r>
            <a:endParaRPr lang="en-US" sz="2194" dirty="0"/>
          </a:p>
        </p:txBody>
      </p:sp>
      <p:sp>
        <p:nvSpPr>
          <p:cNvPr id="26" name="Text 1"/>
          <p:cNvSpPr/>
          <p:nvPr/>
        </p:nvSpPr>
        <p:spPr>
          <a:xfrm>
            <a:off x="433388" y="1664494"/>
            <a:ext cx="3392733"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임베딩의 개념</a:t>
            </a:r>
            <a:endParaRPr lang="en-US" sz="1219" dirty="0"/>
          </a:p>
        </p:txBody>
      </p:sp>
      <p:sp>
        <p:nvSpPr>
          <p:cNvPr id="27" name="Text 2"/>
          <p:cNvSpPr/>
          <p:nvPr/>
        </p:nvSpPr>
        <p:spPr>
          <a:xfrm>
            <a:off x="433388" y="1974056"/>
            <a:ext cx="3392733"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임베딩은 </a:t>
            </a:r>
            <a:r>
              <a:rPr lang="en-US" sz="975" b="1" dirty="0">
                <a:solidFill>
                  <a:srgbClr val="374151"/>
                </a:solidFill>
                <a:latin typeface="ui-sans-serif" pitchFamily="34" charset="0"/>
                <a:ea typeface="ui-sans-serif" pitchFamily="34" charset="-122"/>
                <a:cs typeface="ui-sans-serif" pitchFamily="34" charset="-120"/>
              </a:rPr>
              <a:t>복잡하고 고차원적인 데이터를 낮은 차원의 벡터 공간</a:t>
            </a:r>
            <a:r>
              <a:rPr lang="en-US" sz="975" dirty="0">
                <a:solidFill>
                  <a:srgbClr val="374151"/>
                </a:solidFill>
                <a:latin typeface="ui-sans-serif" pitchFamily="34" charset="0"/>
                <a:ea typeface="ui-sans-serif" pitchFamily="34" charset="-122"/>
                <a:cs typeface="ui-sans-serif" pitchFamily="34" charset="-120"/>
              </a:rPr>
              <a:t>으로 매핑하는 표현 학습 기법입니다.</a:t>
            </a:r>
            <a:endParaRPr lang="en-US" sz="975" dirty="0"/>
          </a:p>
        </p:txBody>
      </p:sp>
      <p:sp>
        <p:nvSpPr>
          <p:cNvPr id="28" name="Text 3"/>
          <p:cNvSpPr/>
          <p:nvPr/>
        </p:nvSpPr>
        <p:spPr>
          <a:xfrm>
            <a:off x="673299" y="5441156"/>
            <a:ext cx="3206995"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임베딩은 수동 설계 방식인 원-핫 인코딩과 달리, 데이터에서 벡터를 </a:t>
            </a:r>
            <a:r>
              <a:rPr lang="en-US" sz="853" b="1" dirty="0">
                <a:solidFill>
                  <a:srgbClr val="4B5563"/>
                </a:solidFill>
                <a:latin typeface="ui-sans-serif" pitchFamily="34" charset="0"/>
                <a:ea typeface="ui-sans-serif" pitchFamily="34" charset="-122"/>
                <a:cs typeface="ui-sans-serif" pitchFamily="34" charset="-120"/>
              </a:rPr>
              <a:t>학습</a:t>
            </a:r>
            <a:r>
              <a:rPr lang="en-US" sz="853" dirty="0">
                <a:solidFill>
                  <a:srgbClr val="4B5563"/>
                </a:solidFill>
                <a:latin typeface="ui-sans-serif" pitchFamily="34" charset="0"/>
                <a:ea typeface="ui-sans-serif" pitchFamily="34" charset="-122"/>
                <a:cs typeface="ui-sans-serif" pitchFamily="34" charset="-120"/>
              </a:rPr>
              <a:t>하여 중요한 특징을 자동으로 추출합니다.</a:t>
            </a:r>
            <a:endParaRPr lang="en-US" sz="853" dirty="0"/>
          </a:p>
        </p:txBody>
      </p:sp>
      <p:sp>
        <p:nvSpPr>
          <p:cNvPr id="29" name="Text 4"/>
          <p:cNvSpPr/>
          <p:nvPr/>
        </p:nvSpPr>
        <p:spPr>
          <a:xfrm>
            <a:off x="4553593" y="1726406"/>
            <a:ext cx="1179143"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텍스트 임베딩</a:t>
            </a:r>
            <a:endParaRPr lang="en-US" sz="1219" dirty="0"/>
          </a:p>
        </p:txBody>
      </p:sp>
      <p:sp>
        <p:nvSpPr>
          <p:cNvPr id="30" name="Text 5"/>
          <p:cNvSpPr/>
          <p:nvPr/>
        </p:nvSpPr>
        <p:spPr>
          <a:xfrm>
            <a:off x="4197595" y="2066925"/>
            <a:ext cx="3485723"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Word2Vec, GloVe, BERT 등의 모델이 단어를 벡터로 표현합니다. 유사한 단어는 벡터 공간에서 서로 가까운 위치에 매핑되며, 언어의 의미적 관계를 반영합니다.</a:t>
            </a:r>
            <a:endParaRPr lang="en-US" sz="975" dirty="0"/>
          </a:p>
        </p:txBody>
      </p:sp>
      <p:sp>
        <p:nvSpPr>
          <p:cNvPr id="31" name="Text 6"/>
          <p:cNvSpPr/>
          <p:nvPr/>
        </p:nvSpPr>
        <p:spPr>
          <a:xfrm>
            <a:off x="8008357" y="2128837"/>
            <a:ext cx="1572602"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코사인 유사도로 </a:t>
            </a:r>
            <a:r>
              <a:rPr lang="en-US" sz="853">
                <a:solidFill>
                  <a:srgbClr val="4B5563"/>
                </a:solidFill>
                <a:latin typeface="ui-sans-serif" pitchFamily="34" charset="0"/>
                <a:ea typeface="ui-sans-serif" pitchFamily="34" charset="-122"/>
                <a:cs typeface="ui-sans-serif" pitchFamily="34" charset="-120"/>
              </a:rPr>
              <a:t>단어간 </a:t>
            </a:r>
          </a:p>
          <a:p>
            <a:pPr>
              <a:lnSpc>
                <a:spcPts val="1219"/>
              </a:lnSpc>
            </a:pPr>
            <a:r>
              <a:rPr lang="en-US" sz="853">
                <a:solidFill>
                  <a:srgbClr val="4B5563"/>
                </a:solidFill>
                <a:latin typeface="ui-sans-serif" pitchFamily="34" charset="0"/>
                <a:ea typeface="ui-sans-serif" pitchFamily="34" charset="-122"/>
                <a:cs typeface="ui-sans-serif" pitchFamily="34" charset="-120"/>
              </a:rPr>
              <a:t>유사성을 </a:t>
            </a:r>
            <a:r>
              <a:rPr lang="en-US" sz="853" dirty="0">
                <a:solidFill>
                  <a:srgbClr val="4B5563"/>
                </a:solidFill>
                <a:latin typeface="ui-sans-serif" pitchFamily="34" charset="0"/>
                <a:ea typeface="ui-sans-serif" pitchFamily="34" charset="-122"/>
                <a:cs typeface="ui-sans-serif" pitchFamily="34" charset="-120"/>
              </a:rPr>
              <a:t>측정</a:t>
            </a:r>
            <a:endParaRPr lang="en-US" sz="853" dirty="0"/>
          </a:p>
        </p:txBody>
      </p:sp>
      <p:sp>
        <p:nvSpPr>
          <p:cNvPr id="32" name="Text 7"/>
          <p:cNvSpPr/>
          <p:nvPr/>
        </p:nvSpPr>
        <p:spPr>
          <a:xfrm>
            <a:off x="4569071" y="3243262"/>
            <a:ext cx="1179143"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이미지 임베딩</a:t>
            </a:r>
            <a:endParaRPr lang="en-US" sz="1219" dirty="0"/>
          </a:p>
        </p:txBody>
      </p:sp>
      <p:sp>
        <p:nvSpPr>
          <p:cNvPr id="33" name="Text 8"/>
          <p:cNvSpPr/>
          <p:nvPr/>
        </p:nvSpPr>
        <p:spPr>
          <a:xfrm>
            <a:off x="4197595" y="3583781"/>
            <a:ext cx="3485723"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CNN(Convolutional Neural Network)을 사용하여 이미지의 특징을 추출하고 이를 벡터로 표현합니다. CNN은 합성곱 및 풀링 계층을 통해 공간적인 계층 구조와 변환 불변성을 학습합니다.</a:t>
            </a:r>
            <a:endParaRPr lang="en-US" sz="975" dirty="0"/>
          </a:p>
        </p:txBody>
      </p:sp>
      <p:sp>
        <p:nvSpPr>
          <p:cNvPr id="34" name="Text 9"/>
          <p:cNvSpPr/>
          <p:nvPr/>
        </p:nvSpPr>
        <p:spPr>
          <a:xfrm>
            <a:off x="8008357" y="3645694"/>
            <a:ext cx="1572602"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마지막 완전 연결 계층 이전의 출력을 이미지 임베딩으로 활용</a:t>
            </a:r>
            <a:endParaRPr lang="en-US" sz="853" dirty="0"/>
          </a:p>
        </p:txBody>
      </p:sp>
      <p:sp>
        <p:nvSpPr>
          <p:cNvPr id="35" name="Text 10"/>
          <p:cNvSpPr/>
          <p:nvPr/>
        </p:nvSpPr>
        <p:spPr>
          <a:xfrm>
            <a:off x="4592287" y="4760119"/>
            <a:ext cx="1615336"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지식 그래프 임베딩</a:t>
            </a:r>
            <a:endParaRPr lang="en-US" sz="1219" dirty="0"/>
          </a:p>
        </p:txBody>
      </p:sp>
      <p:sp>
        <p:nvSpPr>
          <p:cNvPr id="36" name="Text 11"/>
          <p:cNvSpPr/>
          <p:nvPr/>
        </p:nvSpPr>
        <p:spPr>
          <a:xfrm>
            <a:off x="4197595" y="5100637"/>
            <a:ext cx="3485723"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엔티티와 관계를 벡터 공간으로 매핑하여 그래프 기반의 추론 및 추천 시스템에 사용합니다. 이는 엔티티 간의 의미적 관계를 캡처하는 데 효과적입니다.</a:t>
            </a:r>
            <a:endParaRPr lang="en-US" sz="975" dirty="0"/>
          </a:p>
        </p:txBody>
      </p:sp>
      <p:sp>
        <p:nvSpPr>
          <p:cNvPr id="37" name="Text 12"/>
          <p:cNvSpPr/>
          <p:nvPr/>
        </p:nvSpPr>
        <p:spPr>
          <a:xfrm>
            <a:off x="8008357" y="5162550"/>
            <a:ext cx="1572602"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트로피컬리아, </a:t>
            </a:r>
            <a:r>
              <a:rPr lang="en-US" sz="853">
                <a:solidFill>
                  <a:srgbClr val="4B5563"/>
                </a:solidFill>
                <a:latin typeface="ui-sans-serif" pitchFamily="34" charset="0"/>
                <a:ea typeface="ui-sans-serif" pitchFamily="34" charset="-122"/>
                <a:cs typeface="ui-sans-serif" pitchFamily="34" charset="-120"/>
              </a:rPr>
              <a:t>아르코스,</a:t>
            </a:r>
          </a:p>
          <a:p>
            <a:pPr>
              <a:lnSpc>
                <a:spcPts val="1219"/>
              </a:lnSpc>
            </a:pPr>
            <a:r>
              <a:rPr lang="en-US" sz="853">
                <a:solidFill>
                  <a:srgbClr val="4B5563"/>
                </a:solidFill>
                <a:latin typeface="ui-sans-serif" pitchFamily="34" charset="0"/>
                <a:ea typeface="ui-sans-serif" pitchFamily="34" charset="-122"/>
                <a:cs typeface="ui-sans-serif" pitchFamily="34" charset="-120"/>
              </a:rPr>
              <a:t> </a:t>
            </a:r>
            <a:r>
              <a:rPr lang="en-US" sz="853" dirty="0">
                <a:solidFill>
                  <a:srgbClr val="4B5563"/>
                </a:solidFill>
                <a:latin typeface="ui-sans-serif" pitchFamily="34" charset="0"/>
                <a:ea typeface="ui-sans-serif" pitchFamily="34" charset="-122"/>
                <a:cs typeface="ui-sans-serif" pitchFamily="34" charset="-120"/>
              </a:rPr>
              <a:t>코사인 유사도 등 다양한 거리 측정법</a:t>
            </a:r>
            <a:endParaRPr lang="en-US" sz="85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C3C53-FBBB-49A0-B1C7-F5CB154440E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E8C7955-72A8-55B7-8C84-F27963150822}"/>
              </a:ext>
            </a:extLst>
          </p:cNvPr>
          <p:cNvPicPr>
            <a:picLocks noChangeAspect="1"/>
          </p:cNvPicPr>
          <p:nvPr/>
        </p:nvPicPr>
        <p:blipFill>
          <a:blip r:embed="rId3"/>
          <a:stretch>
            <a:fillRect/>
          </a:stretch>
        </p:blipFill>
        <p:spPr>
          <a:xfrm>
            <a:off x="6191250" y="642938"/>
            <a:ext cx="3714750" cy="5572125"/>
          </a:xfrm>
          <a:prstGeom prst="rect">
            <a:avLst/>
          </a:prstGeom>
        </p:spPr>
      </p:pic>
      <p:sp>
        <p:nvSpPr>
          <p:cNvPr id="3" name="Text 0">
            <a:extLst>
              <a:ext uri="{FF2B5EF4-FFF2-40B4-BE49-F238E27FC236}">
                <a16:creationId xmlns:a16="http://schemas.microsoft.com/office/drawing/2014/main" id="{2CA134D7-613E-7F03-1EED-CB4ACE5E3E0E}"/>
              </a:ext>
            </a:extLst>
          </p:cNvPr>
          <p:cNvSpPr/>
          <p:nvPr/>
        </p:nvSpPr>
        <p:spPr>
          <a:xfrm>
            <a:off x="247328" y="2448639"/>
            <a:ext cx="4557421" cy="476678"/>
          </a:xfrm>
          <a:prstGeom prst="rect">
            <a:avLst/>
          </a:prstGeom>
          <a:noFill/>
          <a:ln/>
        </p:spPr>
        <p:txBody>
          <a:bodyPr wrap="none" lIns="0" tIns="0" rIns="0" bIns="0" rtlCol="0" anchor="t"/>
          <a:lstStyle/>
          <a:p>
            <a:pPr fontAlgn="base"/>
            <a:r>
              <a:rPr lang="ko-KR" altLang="en-US" sz="2600" dirty="0"/>
              <a:t>스마트시티 개요 및 도시 인프라의 역할</a:t>
            </a:r>
          </a:p>
        </p:txBody>
      </p:sp>
      <p:sp>
        <p:nvSpPr>
          <p:cNvPr id="4" name="Text 1">
            <a:extLst>
              <a:ext uri="{FF2B5EF4-FFF2-40B4-BE49-F238E27FC236}">
                <a16:creationId xmlns:a16="http://schemas.microsoft.com/office/drawing/2014/main" id="{528BEBB9-DE8C-6D08-DFF0-7766780FE11A}"/>
              </a:ext>
            </a:extLst>
          </p:cNvPr>
          <p:cNvSpPr/>
          <p:nvPr/>
        </p:nvSpPr>
        <p:spPr>
          <a:xfrm>
            <a:off x="567209" y="3529528"/>
            <a:ext cx="5056833" cy="518678"/>
          </a:xfrm>
          <a:prstGeom prst="rect">
            <a:avLst/>
          </a:prstGeom>
          <a:noFill/>
          <a:ln/>
        </p:spPr>
        <p:txBody>
          <a:bodyPr wrap="square" lIns="0" tIns="0" rIns="0" bIns="0" rtlCol="0" anchor="t"/>
          <a:lstStyle/>
          <a:p>
            <a:pPr fontAlgn="base"/>
            <a:r>
              <a:rPr lang="ko-KR" altLang="en-US" sz="1463" dirty="0"/>
              <a:t>스마트시티 개요 및 도시 </a:t>
            </a:r>
            <a:r>
              <a:rPr lang="ko-KR" altLang="en-US" sz="1463"/>
              <a:t>인프라의 역할을 학습합니다</a:t>
            </a:r>
            <a:r>
              <a:rPr lang="en-US" altLang="ko-KR" sz="1463" dirty="0"/>
              <a:t>.</a:t>
            </a:r>
            <a:endParaRPr lang="ko-KR" altLang="en-US" sz="1463" dirty="0"/>
          </a:p>
        </p:txBody>
      </p:sp>
    </p:spTree>
    <p:extLst>
      <p:ext uri="{BB962C8B-B14F-4D97-AF65-F5344CB8AC3E}">
        <p14:creationId xmlns:p14="http://schemas.microsoft.com/office/powerpoint/2010/main" val="20565823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779419"/>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828109"/>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2105025"/>
          </a:xfrm>
          <a:prstGeom prst="rect">
            <a:avLst/>
          </a:prstGeom>
        </p:spPr>
      </p:pic>
      <p:pic>
        <p:nvPicPr>
          <p:cNvPr id="7" name="Image 5" descr="preencoded.png"/>
          <p:cNvPicPr>
            <a:picLocks noChangeAspect="1"/>
          </p:cNvPicPr>
          <p:nvPr/>
        </p:nvPicPr>
        <p:blipFill>
          <a:blip r:embed="rId8"/>
          <a:stretch>
            <a:fillRect/>
          </a:stretch>
        </p:blipFill>
        <p:spPr>
          <a:xfrm>
            <a:off x="464344" y="1695450"/>
            <a:ext cx="340519" cy="402431"/>
          </a:xfrm>
          <a:prstGeom prst="rect">
            <a:avLst/>
          </a:prstGeom>
        </p:spPr>
      </p:pic>
      <p:pic>
        <p:nvPicPr>
          <p:cNvPr id="8" name="Image 6" descr="preencoded.png"/>
          <p:cNvPicPr>
            <a:picLocks noChangeAspect="1"/>
          </p:cNvPicPr>
          <p:nvPr/>
        </p:nvPicPr>
        <p:blipFill>
          <a:blip r:embed="rId9"/>
          <a:stretch>
            <a:fillRect/>
          </a:stretch>
        </p:blipFill>
        <p:spPr>
          <a:xfrm>
            <a:off x="557213" y="1788319"/>
            <a:ext cx="154781" cy="216694"/>
          </a:xfrm>
          <a:prstGeom prst="rect">
            <a:avLst/>
          </a:prstGeom>
        </p:spPr>
      </p:pic>
      <p:pic>
        <p:nvPicPr>
          <p:cNvPr id="9" name="Image 7" descr="preencoded.png"/>
          <p:cNvPicPr>
            <a:picLocks noChangeAspect="1"/>
          </p:cNvPicPr>
          <p:nvPr/>
        </p:nvPicPr>
        <p:blipFill>
          <a:blip r:embed="rId10"/>
          <a:stretch>
            <a:fillRect/>
          </a:stretch>
        </p:blipFill>
        <p:spPr>
          <a:xfrm>
            <a:off x="526256" y="2190750"/>
            <a:ext cx="154781" cy="154781"/>
          </a:xfrm>
          <a:prstGeom prst="rect">
            <a:avLst/>
          </a:prstGeom>
        </p:spPr>
      </p:pic>
      <p:pic>
        <p:nvPicPr>
          <p:cNvPr id="10" name="Image 8" descr="preencoded.png"/>
          <p:cNvPicPr>
            <a:picLocks noChangeAspect="1"/>
          </p:cNvPicPr>
          <p:nvPr/>
        </p:nvPicPr>
        <p:blipFill>
          <a:blip r:embed="rId10"/>
          <a:stretch>
            <a:fillRect/>
          </a:stretch>
        </p:blipFill>
        <p:spPr>
          <a:xfrm>
            <a:off x="526256" y="2438400"/>
            <a:ext cx="154781" cy="154781"/>
          </a:xfrm>
          <a:prstGeom prst="rect">
            <a:avLst/>
          </a:prstGeom>
        </p:spPr>
      </p:pic>
      <p:pic>
        <p:nvPicPr>
          <p:cNvPr id="11" name="Image 9" descr="preencoded.png"/>
          <p:cNvPicPr>
            <a:picLocks noChangeAspect="1"/>
          </p:cNvPicPr>
          <p:nvPr/>
        </p:nvPicPr>
        <p:blipFill>
          <a:blip r:embed="rId10"/>
          <a:stretch>
            <a:fillRect/>
          </a:stretch>
        </p:blipFill>
        <p:spPr>
          <a:xfrm>
            <a:off x="526256" y="2686050"/>
            <a:ext cx="154781" cy="154781"/>
          </a:xfrm>
          <a:prstGeom prst="rect">
            <a:avLst/>
          </a:prstGeom>
        </p:spPr>
      </p:pic>
      <p:pic>
        <p:nvPicPr>
          <p:cNvPr id="12" name="Image 10" descr="preencoded.png"/>
          <p:cNvPicPr>
            <a:picLocks noChangeAspect="1"/>
          </p:cNvPicPr>
          <p:nvPr/>
        </p:nvPicPr>
        <p:blipFill>
          <a:blip r:embed="rId10"/>
          <a:stretch>
            <a:fillRect/>
          </a:stretch>
        </p:blipFill>
        <p:spPr>
          <a:xfrm>
            <a:off x="526256" y="2933700"/>
            <a:ext cx="154781" cy="154781"/>
          </a:xfrm>
          <a:prstGeom prst="rect">
            <a:avLst/>
          </a:prstGeom>
        </p:spPr>
      </p:pic>
      <p:pic>
        <p:nvPicPr>
          <p:cNvPr id="13" name="Image 11" descr="preencoded.png"/>
          <p:cNvPicPr>
            <a:picLocks noChangeAspect="1"/>
          </p:cNvPicPr>
          <p:nvPr/>
        </p:nvPicPr>
        <p:blipFill>
          <a:blip r:embed="rId11"/>
          <a:stretch>
            <a:fillRect/>
          </a:stretch>
        </p:blipFill>
        <p:spPr>
          <a:xfrm>
            <a:off x="464344" y="3212306"/>
            <a:ext cx="4241006" cy="278606"/>
          </a:xfrm>
          <a:prstGeom prst="rect">
            <a:avLst/>
          </a:prstGeom>
        </p:spPr>
      </p:pic>
      <p:pic>
        <p:nvPicPr>
          <p:cNvPr id="14" name="Image 12" descr="preencoded.png"/>
          <p:cNvPicPr>
            <a:picLocks noChangeAspect="1"/>
          </p:cNvPicPr>
          <p:nvPr/>
        </p:nvPicPr>
        <p:blipFill>
          <a:blip r:embed="rId12"/>
          <a:stretch>
            <a:fillRect/>
          </a:stretch>
        </p:blipFill>
        <p:spPr>
          <a:xfrm>
            <a:off x="526257" y="3289697"/>
            <a:ext cx="85130" cy="108347"/>
          </a:xfrm>
          <a:prstGeom prst="rect">
            <a:avLst/>
          </a:prstGeom>
        </p:spPr>
      </p:pic>
      <p:pic>
        <p:nvPicPr>
          <p:cNvPr id="15" name="Image 13" descr="preencoded.png"/>
          <p:cNvPicPr>
            <a:picLocks noChangeAspect="1"/>
          </p:cNvPicPr>
          <p:nvPr/>
        </p:nvPicPr>
        <p:blipFill>
          <a:blip r:embed="rId13"/>
          <a:stretch>
            <a:fillRect/>
          </a:stretch>
        </p:blipFill>
        <p:spPr>
          <a:xfrm>
            <a:off x="5045869" y="1540669"/>
            <a:ext cx="4550569" cy="2105025"/>
          </a:xfrm>
          <a:prstGeom prst="rect">
            <a:avLst/>
          </a:prstGeom>
        </p:spPr>
      </p:pic>
      <p:pic>
        <p:nvPicPr>
          <p:cNvPr id="16" name="Image 14" descr="preencoded.png"/>
          <p:cNvPicPr>
            <a:picLocks noChangeAspect="1"/>
          </p:cNvPicPr>
          <p:nvPr/>
        </p:nvPicPr>
        <p:blipFill>
          <a:blip r:embed="rId14"/>
          <a:stretch>
            <a:fillRect/>
          </a:stretch>
        </p:blipFill>
        <p:spPr>
          <a:xfrm>
            <a:off x="5200650" y="1695450"/>
            <a:ext cx="325041" cy="402431"/>
          </a:xfrm>
          <a:prstGeom prst="rect">
            <a:avLst/>
          </a:prstGeom>
        </p:spPr>
      </p:pic>
      <p:pic>
        <p:nvPicPr>
          <p:cNvPr id="17" name="Image 15" descr="preencoded.png"/>
          <p:cNvPicPr>
            <a:picLocks noChangeAspect="1"/>
          </p:cNvPicPr>
          <p:nvPr/>
        </p:nvPicPr>
        <p:blipFill>
          <a:blip r:embed="rId15"/>
          <a:stretch>
            <a:fillRect/>
          </a:stretch>
        </p:blipFill>
        <p:spPr>
          <a:xfrm>
            <a:off x="5293519" y="1788319"/>
            <a:ext cx="139303" cy="216694"/>
          </a:xfrm>
          <a:prstGeom prst="rect">
            <a:avLst/>
          </a:prstGeom>
        </p:spPr>
      </p:pic>
      <p:pic>
        <p:nvPicPr>
          <p:cNvPr id="18" name="Image 16" descr="preencoded.png"/>
          <p:cNvPicPr>
            <a:picLocks noChangeAspect="1"/>
          </p:cNvPicPr>
          <p:nvPr/>
        </p:nvPicPr>
        <p:blipFill>
          <a:blip r:embed="rId16"/>
          <a:stretch>
            <a:fillRect/>
          </a:stretch>
        </p:blipFill>
        <p:spPr>
          <a:xfrm>
            <a:off x="5262563" y="2190750"/>
            <a:ext cx="154781" cy="154781"/>
          </a:xfrm>
          <a:prstGeom prst="rect">
            <a:avLst/>
          </a:prstGeom>
        </p:spPr>
      </p:pic>
      <p:pic>
        <p:nvPicPr>
          <p:cNvPr id="19" name="Image 17" descr="preencoded.png"/>
          <p:cNvPicPr>
            <a:picLocks noChangeAspect="1"/>
          </p:cNvPicPr>
          <p:nvPr/>
        </p:nvPicPr>
        <p:blipFill>
          <a:blip r:embed="rId16"/>
          <a:stretch>
            <a:fillRect/>
          </a:stretch>
        </p:blipFill>
        <p:spPr>
          <a:xfrm>
            <a:off x="5262563" y="2438400"/>
            <a:ext cx="154781" cy="154781"/>
          </a:xfrm>
          <a:prstGeom prst="rect">
            <a:avLst/>
          </a:prstGeom>
        </p:spPr>
      </p:pic>
      <p:pic>
        <p:nvPicPr>
          <p:cNvPr id="20" name="Image 18" descr="preencoded.png"/>
          <p:cNvPicPr>
            <a:picLocks noChangeAspect="1"/>
          </p:cNvPicPr>
          <p:nvPr/>
        </p:nvPicPr>
        <p:blipFill>
          <a:blip r:embed="rId16"/>
          <a:stretch>
            <a:fillRect/>
          </a:stretch>
        </p:blipFill>
        <p:spPr>
          <a:xfrm>
            <a:off x="5262563" y="2686050"/>
            <a:ext cx="154781" cy="154781"/>
          </a:xfrm>
          <a:prstGeom prst="rect">
            <a:avLst/>
          </a:prstGeom>
        </p:spPr>
      </p:pic>
      <p:pic>
        <p:nvPicPr>
          <p:cNvPr id="21" name="Image 19" descr="preencoded.png"/>
          <p:cNvPicPr>
            <a:picLocks noChangeAspect="1"/>
          </p:cNvPicPr>
          <p:nvPr/>
        </p:nvPicPr>
        <p:blipFill>
          <a:blip r:embed="rId17"/>
          <a:stretch>
            <a:fillRect/>
          </a:stretch>
        </p:blipFill>
        <p:spPr>
          <a:xfrm>
            <a:off x="5200650" y="2964656"/>
            <a:ext cx="4241006" cy="278606"/>
          </a:xfrm>
          <a:prstGeom prst="rect">
            <a:avLst/>
          </a:prstGeom>
        </p:spPr>
      </p:pic>
      <p:pic>
        <p:nvPicPr>
          <p:cNvPr id="22" name="Image 20" descr="preencoded.png"/>
          <p:cNvPicPr>
            <a:picLocks noChangeAspect="1"/>
          </p:cNvPicPr>
          <p:nvPr/>
        </p:nvPicPr>
        <p:blipFill>
          <a:blip r:embed="rId12"/>
          <a:stretch>
            <a:fillRect/>
          </a:stretch>
        </p:blipFill>
        <p:spPr>
          <a:xfrm>
            <a:off x="5262563" y="3042047"/>
            <a:ext cx="85130" cy="108347"/>
          </a:xfrm>
          <a:prstGeom prst="rect">
            <a:avLst/>
          </a:prstGeom>
        </p:spPr>
      </p:pic>
      <p:pic>
        <p:nvPicPr>
          <p:cNvPr id="23" name="Image 21" descr="preencoded.png"/>
          <p:cNvPicPr>
            <a:picLocks noChangeAspect="1"/>
          </p:cNvPicPr>
          <p:nvPr/>
        </p:nvPicPr>
        <p:blipFill>
          <a:blip r:embed="rId7"/>
          <a:stretch>
            <a:fillRect/>
          </a:stretch>
        </p:blipFill>
        <p:spPr>
          <a:xfrm>
            <a:off x="309562" y="3955256"/>
            <a:ext cx="4550569" cy="2105025"/>
          </a:xfrm>
          <a:prstGeom prst="rect">
            <a:avLst/>
          </a:prstGeom>
        </p:spPr>
      </p:pic>
      <p:pic>
        <p:nvPicPr>
          <p:cNvPr id="24" name="Image 22" descr="preencoded.png"/>
          <p:cNvPicPr>
            <a:picLocks noChangeAspect="1"/>
          </p:cNvPicPr>
          <p:nvPr/>
        </p:nvPicPr>
        <p:blipFill>
          <a:blip r:embed="rId18"/>
          <a:stretch>
            <a:fillRect/>
          </a:stretch>
        </p:blipFill>
        <p:spPr>
          <a:xfrm>
            <a:off x="464344" y="4110038"/>
            <a:ext cx="340519" cy="402431"/>
          </a:xfrm>
          <a:prstGeom prst="rect">
            <a:avLst/>
          </a:prstGeom>
        </p:spPr>
      </p:pic>
      <p:pic>
        <p:nvPicPr>
          <p:cNvPr id="25" name="Image 23" descr="preencoded.png"/>
          <p:cNvPicPr>
            <a:picLocks noChangeAspect="1"/>
          </p:cNvPicPr>
          <p:nvPr/>
        </p:nvPicPr>
        <p:blipFill>
          <a:blip r:embed="rId19"/>
          <a:stretch>
            <a:fillRect/>
          </a:stretch>
        </p:blipFill>
        <p:spPr>
          <a:xfrm>
            <a:off x="557213" y="4202906"/>
            <a:ext cx="154781" cy="216694"/>
          </a:xfrm>
          <a:prstGeom prst="rect">
            <a:avLst/>
          </a:prstGeom>
        </p:spPr>
      </p:pic>
      <p:pic>
        <p:nvPicPr>
          <p:cNvPr id="26" name="Image 24" descr="preencoded.png"/>
          <p:cNvPicPr>
            <a:picLocks noChangeAspect="1"/>
          </p:cNvPicPr>
          <p:nvPr/>
        </p:nvPicPr>
        <p:blipFill>
          <a:blip r:embed="rId10"/>
          <a:stretch>
            <a:fillRect/>
          </a:stretch>
        </p:blipFill>
        <p:spPr>
          <a:xfrm>
            <a:off x="526256" y="4605338"/>
            <a:ext cx="154781" cy="154781"/>
          </a:xfrm>
          <a:prstGeom prst="rect">
            <a:avLst/>
          </a:prstGeom>
        </p:spPr>
      </p:pic>
      <p:pic>
        <p:nvPicPr>
          <p:cNvPr id="27" name="Image 25" descr="preencoded.png"/>
          <p:cNvPicPr>
            <a:picLocks noChangeAspect="1"/>
          </p:cNvPicPr>
          <p:nvPr/>
        </p:nvPicPr>
        <p:blipFill>
          <a:blip r:embed="rId10"/>
          <a:stretch>
            <a:fillRect/>
          </a:stretch>
        </p:blipFill>
        <p:spPr>
          <a:xfrm>
            <a:off x="526256" y="4852988"/>
            <a:ext cx="154781" cy="154781"/>
          </a:xfrm>
          <a:prstGeom prst="rect">
            <a:avLst/>
          </a:prstGeom>
        </p:spPr>
      </p:pic>
      <p:pic>
        <p:nvPicPr>
          <p:cNvPr id="28" name="Image 26" descr="preencoded.png"/>
          <p:cNvPicPr>
            <a:picLocks noChangeAspect="1"/>
          </p:cNvPicPr>
          <p:nvPr/>
        </p:nvPicPr>
        <p:blipFill>
          <a:blip r:embed="rId20"/>
          <a:stretch>
            <a:fillRect/>
          </a:stretch>
        </p:blipFill>
        <p:spPr>
          <a:xfrm>
            <a:off x="526256" y="5100638"/>
            <a:ext cx="154781" cy="154781"/>
          </a:xfrm>
          <a:prstGeom prst="rect">
            <a:avLst/>
          </a:prstGeom>
        </p:spPr>
      </p:pic>
      <p:pic>
        <p:nvPicPr>
          <p:cNvPr id="29" name="Image 27" descr="preencoded.png"/>
          <p:cNvPicPr>
            <a:picLocks noChangeAspect="1"/>
          </p:cNvPicPr>
          <p:nvPr/>
        </p:nvPicPr>
        <p:blipFill>
          <a:blip r:embed="rId10"/>
          <a:stretch>
            <a:fillRect/>
          </a:stretch>
        </p:blipFill>
        <p:spPr>
          <a:xfrm>
            <a:off x="526256" y="5348288"/>
            <a:ext cx="154781" cy="154781"/>
          </a:xfrm>
          <a:prstGeom prst="rect">
            <a:avLst/>
          </a:prstGeom>
        </p:spPr>
      </p:pic>
      <p:pic>
        <p:nvPicPr>
          <p:cNvPr id="30" name="Image 28" descr="preencoded.png"/>
          <p:cNvPicPr>
            <a:picLocks noChangeAspect="1"/>
          </p:cNvPicPr>
          <p:nvPr/>
        </p:nvPicPr>
        <p:blipFill>
          <a:blip r:embed="rId21"/>
          <a:stretch>
            <a:fillRect/>
          </a:stretch>
        </p:blipFill>
        <p:spPr>
          <a:xfrm>
            <a:off x="464344" y="5626894"/>
            <a:ext cx="4241006" cy="278606"/>
          </a:xfrm>
          <a:prstGeom prst="rect">
            <a:avLst/>
          </a:prstGeom>
        </p:spPr>
      </p:pic>
      <p:pic>
        <p:nvPicPr>
          <p:cNvPr id="31" name="Image 29" descr="preencoded.png"/>
          <p:cNvPicPr>
            <a:picLocks noChangeAspect="1"/>
          </p:cNvPicPr>
          <p:nvPr/>
        </p:nvPicPr>
        <p:blipFill>
          <a:blip r:embed="rId12"/>
          <a:stretch>
            <a:fillRect/>
          </a:stretch>
        </p:blipFill>
        <p:spPr>
          <a:xfrm>
            <a:off x="526257" y="5704284"/>
            <a:ext cx="85130" cy="108347"/>
          </a:xfrm>
          <a:prstGeom prst="rect">
            <a:avLst/>
          </a:prstGeom>
        </p:spPr>
      </p:pic>
      <p:pic>
        <p:nvPicPr>
          <p:cNvPr id="32" name="Image 30" descr="preencoded.png"/>
          <p:cNvPicPr>
            <a:picLocks noChangeAspect="1"/>
          </p:cNvPicPr>
          <p:nvPr/>
        </p:nvPicPr>
        <p:blipFill>
          <a:blip r:embed="rId13"/>
          <a:stretch>
            <a:fillRect/>
          </a:stretch>
        </p:blipFill>
        <p:spPr>
          <a:xfrm>
            <a:off x="5045869" y="3955256"/>
            <a:ext cx="4550569" cy="2105025"/>
          </a:xfrm>
          <a:prstGeom prst="rect">
            <a:avLst/>
          </a:prstGeom>
        </p:spPr>
      </p:pic>
      <p:pic>
        <p:nvPicPr>
          <p:cNvPr id="33" name="Image 31" descr="preencoded.png"/>
          <p:cNvPicPr>
            <a:picLocks noChangeAspect="1"/>
          </p:cNvPicPr>
          <p:nvPr/>
        </p:nvPicPr>
        <p:blipFill>
          <a:blip r:embed="rId22"/>
          <a:stretch>
            <a:fillRect/>
          </a:stretch>
        </p:blipFill>
        <p:spPr>
          <a:xfrm>
            <a:off x="5200650" y="4110038"/>
            <a:ext cx="379214" cy="402431"/>
          </a:xfrm>
          <a:prstGeom prst="rect">
            <a:avLst/>
          </a:prstGeom>
        </p:spPr>
      </p:pic>
      <p:pic>
        <p:nvPicPr>
          <p:cNvPr id="34" name="Image 32" descr="preencoded.png"/>
          <p:cNvPicPr>
            <a:picLocks noChangeAspect="1"/>
          </p:cNvPicPr>
          <p:nvPr/>
        </p:nvPicPr>
        <p:blipFill>
          <a:blip r:embed="rId23"/>
          <a:stretch>
            <a:fillRect/>
          </a:stretch>
        </p:blipFill>
        <p:spPr>
          <a:xfrm>
            <a:off x="5293519" y="4202906"/>
            <a:ext cx="193477" cy="216694"/>
          </a:xfrm>
          <a:prstGeom prst="rect">
            <a:avLst/>
          </a:prstGeom>
        </p:spPr>
      </p:pic>
      <p:pic>
        <p:nvPicPr>
          <p:cNvPr id="35" name="Image 33" descr="preencoded.png"/>
          <p:cNvPicPr>
            <a:picLocks noChangeAspect="1"/>
          </p:cNvPicPr>
          <p:nvPr/>
        </p:nvPicPr>
        <p:blipFill>
          <a:blip r:embed="rId16"/>
          <a:stretch>
            <a:fillRect/>
          </a:stretch>
        </p:blipFill>
        <p:spPr>
          <a:xfrm>
            <a:off x="5262563" y="4605338"/>
            <a:ext cx="154781" cy="154781"/>
          </a:xfrm>
          <a:prstGeom prst="rect">
            <a:avLst/>
          </a:prstGeom>
        </p:spPr>
      </p:pic>
      <p:pic>
        <p:nvPicPr>
          <p:cNvPr id="36" name="Image 34" descr="preencoded.png"/>
          <p:cNvPicPr>
            <a:picLocks noChangeAspect="1"/>
          </p:cNvPicPr>
          <p:nvPr/>
        </p:nvPicPr>
        <p:blipFill>
          <a:blip r:embed="rId16"/>
          <a:stretch>
            <a:fillRect/>
          </a:stretch>
        </p:blipFill>
        <p:spPr>
          <a:xfrm>
            <a:off x="5262563" y="4852988"/>
            <a:ext cx="154781" cy="154781"/>
          </a:xfrm>
          <a:prstGeom prst="rect">
            <a:avLst/>
          </a:prstGeom>
        </p:spPr>
      </p:pic>
      <p:pic>
        <p:nvPicPr>
          <p:cNvPr id="37" name="Image 35" descr="preencoded.png"/>
          <p:cNvPicPr>
            <a:picLocks noChangeAspect="1"/>
          </p:cNvPicPr>
          <p:nvPr/>
        </p:nvPicPr>
        <p:blipFill>
          <a:blip r:embed="rId24"/>
          <a:stretch>
            <a:fillRect/>
          </a:stretch>
        </p:blipFill>
        <p:spPr>
          <a:xfrm>
            <a:off x="5262563" y="5100638"/>
            <a:ext cx="154781" cy="154781"/>
          </a:xfrm>
          <a:prstGeom prst="rect">
            <a:avLst/>
          </a:prstGeom>
        </p:spPr>
      </p:pic>
      <p:pic>
        <p:nvPicPr>
          <p:cNvPr id="38" name="Image 36" descr="preencoded.png"/>
          <p:cNvPicPr>
            <a:picLocks noChangeAspect="1"/>
          </p:cNvPicPr>
          <p:nvPr/>
        </p:nvPicPr>
        <p:blipFill>
          <a:blip r:embed="rId16"/>
          <a:stretch>
            <a:fillRect/>
          </a:stretch>
        </p:blipFill>
        <p:spPr>
          <a:xfrm>
            <a:off x="5262563" y="5348288"/>
            <a:ext cx="154781" cy="154781"/>
          </a:xfrm>
          <a:prstGeom prst="rect">
            <a:avLst/>
          </a:prstGeom>
        </p:spPr>
      </p:pic>
      <p:pic>
        <p:nvPicPr>
          <p:cNvPr id="39" name="Image 37" descr="preencoded.png"/>
          <p:cNvPicPr>
            <a:picLocks noChangeAspect="1"/>
          </p:cNvPicPr>
          <p:nvPr/>
        </p:nvPicPr>
        <p:blipFill>
          <a:blip r:embed="rId25"/>
          <a:stretch>
            <a:fillRect/>
          </a:stretch>
        </p:blipFill>
        <p:spPr>
          <a:xfrm>
            <a:off x="5200650" y="5626894"/>
            <a:ext cx="4241006" cy="278606"/>
          </a:xfrm>
          <a:prstGeom prst="rect">
            <a:avLst/>
          </a:prstGeom>
        </p:spPr>
      </p:pic>
      <p:pic>
        <p:nvPicPr>
          <p:cNvPr id="40" name="Image 38" descr="preencoded.png"/>
          <p:cNvPicPr>
            <a:picLocks noChangeAspect="1"/>
          </p:cNvPicPr>
          <p:nvPr/>
        </p:nvPicPr>
        <p:blipFill>
          <a:blip r:embed="rId12"/>
          <a:stretch>
            <a:fillRect/>
          </a:stretch>
        </p:blipFill>
        <p:spPr>
          <a:xfrm>
            <a:off x="5262563" y="5704284"/>
            <a:ext cx="85130" cy="108347"/>
          </a:xfrm>
          <a:prstGeom prst="rect">
            <a:avLst/>
          </a:prstGeom>
        </p:spPr>
      </p:pic>
      <p:pic>
        <p:nvPicPr>
          <p:cNvPr id="41" name="Image 39" descr="preencoded.png"/>
          <p:cNvPicPr>
            <a:picLocks noChangeAspect="1"/>
          </p:cNvPicPr>
          <p:nvPr/>
        </p:nvPicPr>
        <p:blipFill>
          <a:blip r:embed="rId26"/>
          <a:stretch>
            <a:fillRect/>
          </a:stretch>
        </p:blipFill>
        <p:spPr>
          <a:xfrm>
            <a:off x="309563" y="6139066"/>
            <a:ext cx="9286875" cy="866775"/>
          </a:xfrm>
          <a:prstGeom prst="rect">
            <a:avLst/>
          </a:prstGeom>
        </p:spPr>
      </p:pic>
      <p:pic>
        <p:nvPicPr>
          <p:cNvPr id="42" name="Image 40" descr="preencoded.png"/>
          <p:cNvPicPr>
            <a:picLocks noChangeAspect="1"/>
          </p:cNvPicPr>
          <p:nvPr/>
        </p:nvPicPr>
        <p:blipFill>
          <a:blip r:embed="rId27"/>
          <a:stretch>
            <a:fillRect/>
          </a:stretch>
        </p:blipFill>
        <p:spPr>
          <a:xfrm>
            <a:off x="433388" y="6417673"/>
            <a:ext cx="247650" cy="309563"/>
          </a:xfrm>
          <a:prstGeom prst="rect">
            <a:avLst/>
          </a:prstGeom>
        </p:spPr>
      </p:pic>
      <p:pic>
        <p:nvPicPr>
          <p:cNvPr id="43" name="Image 41" descr="preencoded.png"/>
          <p:cNvPicPr>
            <a:picLocks noChangeAspect="1"/>
          </p:cNvPicPr>
          <p:nvPr/>
        </p:nvPicPr>
        <p:blipFill>
          <a:blip r:embed="rId28"/>
          <a:stretch>
            <a:fillRect/>
          </a:stretch>
        </p:blipFill>
        <p:spPr>
          <a:xfrm>
            <a:off x="495300" y="6502802"/>
            <a:ext cx="123825" cy="123825"/>
          </a:xfrm>
          <a:prstGeom prst="rect">
            <a:avLst/>
          </a:prstGeom>
        </p:spPr>
      </p:pic>
      <p:pic>
        <p:nvPicPr>
          <p:cNvPr id="44" name="Image 42" descr="preencoded.png"/>
          <p:cNvPicPr>
            <a:picLocks noChangeAspect="1"/>
          </p:cNvPicPr>
          <p:nvPr/>
        </p:nvPicPr>
        <p:blipFill>
          <a:blip r:embed="rId29"/>
          <a:stretch>
            <a:fillRect/>
          </a:stretch>
        </p:blipFill>
        <p:spPr>
          <a:xfrm>
            <a:off x="773906" y="6727235"/>
            <a:ext cx="123825" cy="123825"/>
          </a:xfrm>
          <a:prstGeom prst="rect">
            <a:avLst/>
          </a:prstGeom>
        </p:spPr>
      </p:pic>
      <p:pic>
        <p:nvPicPr>
          <p:cNvPr id="45" name="Image 43" descr="preencoded.png"/>
          <p:cNvPicPr>
            <a:picLocks noChangeAspect="1"/>
          </p:cNvPicPr>
          <p:nvPr/>
        </p:nvPicPr>
        <p:blipFill>
          <a:blip r:embed="rId29"/>
          <a:stretch>
            <a:fillRect/>
          </a:stretch>
        </p:blipFill>
        <p:spPr>
          <a:xfrm>
            <a:off x="3049312" y="6727235"/>
            <a:ext cx="123825" cy="123825"/>
          </a:xfrm>
          <a:prstGeom prst="rect">
            <a:avLst/>
          </a:prstGeom>
        </p:spPr>
      </p:pic>
      <p:sp>
        <p:nvSpPr>
          <p:cNvPr id="46"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모델 변환 및 임베딩 생성 실습</a:t>
            </a:r>
            <a:endParaRPr lang="en-US" sz="2194" dirty="0"/>
          </a:p>
        </p:txBody>
      </p:sp>
      <p:sp>
        <p:nvSpPr>
          <p:cNvPr id="47" name="Text 1"/>
          <p:cNvSpPr/>
          <p:nvPr/>
        </p:nvSpPr>
        <p:spPr>
          <a:xfrm>
            <a:off x="897731" y="1788319"/>
            <a:ext cx="1748835"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1. 모델 ONNX 변환</a:t>
            </a:r>
            <a:endParaRPr lang="en-US" sz="1219" dirty="0"/>
          </a:p>
        </p:txBody>
      </p:sp>
      <p:sp>
        <p:nvSpPr>
          <p:cNvPr id="48" name="Text 2"/>
          <p:cNvSpPr/>
          <p:nvPr/>
        </p:nvSpPr>
        <p:spPr>
          <a:xfrm>
            <a:off x="564226" y="219075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49" name="Text 3"/>
          <p:cNvSpPr/>
          <p:nvPr/>
        </p:nvSpPr>
        <p:spPr>
          <a:xfrm>
            <a:off x="742950" y="2190750"/>
            <a:ext cx="2271367"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예제 CNN 모델을 PyTorch로 학습</a:t>
            </a:r>
            <a:endParaRPr lang="en-US" sz="975" dirty="0"/>
          </a:p>
        </p:txBody>
      </p:sp>
      <p:sp>
        <p:nvSpPr>
          <p:cNvPr id="50" name="Text 4"/>
          <p:cNvSpPr/>
          <p:nvPr/>
        </p:nvSpPr>
        <p:spPr>
          <a:xfrm>
            <a:off x="564226" y="243840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51" name="Text 5"/>
          <p:cNvSpPr/>
          <p:nvPr/>
        </p:nvSpPr>
        <p:spPr>
          <a:xfrm>
            <a:off x="742950" y="2438400"/>
            <a:ext cx="4401108"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torch.onnx.export 함수로 PyTorch 모델을 ONNX 형식으로 변환</a:t>
            </a:r>
            <a:endParaRPr lang="en-US" sz="975" dirty="0"/>
          </a:p>
        </p:txBody>
      </p:sp>
      <p:sp>
        <p:nvSpPr>
          <p:cNvPr id="52" name="Text 6"/>
          <p:cNvSpPr/>
          <p:nvPr/>
        </p:nvSpPr>
        <p:spPr>
          <a:xfrm>
            <a:off x="564226" y="268605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53" name="Text 7"/>
          <p:cNvSpPr/>
          <p:nvPr/>
        </p:nvSpPr>
        <p:spPr>
          <a:xfrm>
            <a:off x="742951" y="2686050"/>
            <a:ext cx="4244827"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ONNX Runtime 설치하고 InferenceSession을 통해 모델 로드</a:t>
            </a:r>
            <a:endParaRPr lang="en-US" sz="975" dirty="0"/>
          </a:p>
        </p:txBody>
      </p:sp>
      <p:sp>
        <p:nvSpPr>
          <p:cNvPr id="54" name="Text 8"/>
          <p:cNvSpPr/>
          <p:nvPr/>
        </p:nvSpPr>
        <p:spPr>
          <a:xfrm>
            <a:off x="564226" y="293370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4</a:t>
            </a:r>
            <a:endParaRPr lang="en-US" sz="975" dirty="0"/>
          </a:p>
        </p:txBody>
      </p:sp>
      <p:sp>
        <p:nvSpPr>
          <p:cNvPr id="55" name="Text 9"/>
          <p:cNvSpPr/>
          <p:nvPr/>
        </p:nvSpPr>
        <p:spPr>
          <a:xfrm>
            <a:off x="742950" y="2933700"/>
            <a:ext cx="4108427"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원래 PyTorch 모델과 ONNX 모델의 추론 결과 일치 여부 확인</a:t>
            </a:r>
            <a:endParaRPr lang="en-US" sz="975" dirty="0"/>
          </a:p>
        </p:txBody>
      </p:sp>
      <p:sp>
        <p:nvSpPr>
          <p:cNvPr id="56" name="Text 10"/>
          <p:cNvSpPr/>
          <p:nvPr/>
        </p:nvSpPr>
        <p:spPr>
          <a:xfrm>
            <a:off x="676806" y="3289697"/>
            <a:ext cx="3220369" cy="1238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PyTorch에서 TensorFlow Lite로의 모델 이동성 테스트</a:t>
            </a:r>
            <a:endParaRPr lang="en-US" sz="853" dirty="0"/>
          </a:p>
        </p:txBody>
      </p:sp>
      <p:sp>
        <p:nvSpPr>
          <p:cNvPr id="57" name="Text 11"/>
          <p:cNvSpPr/>
          <p:nvPr/>
        </p:nvSpPr>
        <p:spPr>
          <a:xfrm>
            <a:off x="5618560" y="1788319"/>
            <a:ext cx="1879721"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2. 텍스트 임베딩 생성</a:t>
            </a:r>
            <a:endParaRPr lang="en-US" sz="1219" dirty="0"/>
          </a:p>
        </p:txBody>
      </p:sp>
      <p:sp>
        <p:nvSpPr>
          <p:cNvPr id="58" name="Text 12"/>
          <p:cNvSpPr/>
          <p:nvPr/>
        </p:nvSpPr>
        <p:spPr>
          <a:xfrm>
            <a:off x="5300532" y="219075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59" name="Text 13"/>
          <p:cNvSpPr/>
          <p:nvPr/>
        </p:nvSpPr>
        <p:spPr>
          <a:xfrm>
            <a:off x="5479257" y="2190750"/>
            <a:ext cx="295787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gensim 라이브러리의 Word2Vec 모델 활용</a:t>
            </a:r>
            <a:endParaRPr lang="en-US" sz="975" dirty="0"/>
          </a:p>
        </p:txBody>
      </p:sp>
      <p:sp>
        <p:nvSpPr>
          <p:cNvPr id="60" name="Text 14"/>
          <p:cNvSpPr/>
          <p:nvPr/>
        </p:nvSpPr>
        <p:spPr>
          <a:xfrm>
            <a:off x="5300532" y="243840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61" name="Text 15"/>
          <p:cNvSpPr/>
          <p:nvPr/>
        </p:nvSpPr>
        <p:spPr>
          <a:xfrm>
            <a:off x="5479256" y="2438400"/>
            <a:ext cx="468015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기상 정보 보고서, 안전 지침과 같은 텍스트 데이터로 단어 임베딩 학습</a:t>
            </a:r>
            <a:endParaRPr lang="en-US" sz="975" dirty="0"/>
          </a:p>
        </p:txBody>
      </p:sp>
      <p:sp>
        <p:nvSpPr>
          <p:cNvPr id="62" name="Text 16"/>
          <p:cNvSpPr/>
          <p:nvPr/>
        </p:nvSpPr>
        <p:spPr>
          <a:xfrm>
            <a:off x="5300532" y="2686050"/>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63" name="Text 17"/>
          <p:cNvSpPr/>
          <p:nvPr/>
        </p:nvSpPr>
        <p:spPr>
          <a:xfrm>
            <a:off x="5479256" y="2686050"/>
            <a:ext cx="42412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특정 단어들 간의 유사도 계산하여 임베딩의 의미론적 특성 확인</a:t>
            </a:r>
            <a:endParaRPr lang="en-US" sz="975" dirty="0"/>
          </a:p>
        </p:txBody>
      </p:sp>
      <p:sp>
        <p:nvSpPr>
          <p:cNvPr id="64" name="Text 18"/>
          <p:cNvSpPr/>
          <p:nvPr/>
        </p:nvSpPr>
        <p:spPr>
          <a:xfrm>
            <a:off x="5413111" y="3042047"/>
            <a:ext cx="3587636" cy="1238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Word2Vec, GloVe, BERT 등 다양한 텍스트 임베딩 모델 비교</a:t>
            </a:r>
            <a:endParaRPr lang="en-US" sz="853" dirty="0"/>
          </a:p>
        </p:txBody>
      </p:sp>
      <p:sp>
        <p:nvSpPr>
          <p:cNvPr id="65" name="Text 19"/>
          <p:cNvSpPr/>
          <p:nvPr/>
        </p:nvSpPr>
        <p:spPr>
          <a:xfrm>
            <a:off x="897732" y="4202906"/>
            <a:ext cx="1879721"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3. 이미지 임베딩 생성</a:t>
            </a:r>
            <a:endParaRPr lang="en-US" sz="1219" dirty="0"/>
          </a:p>
        </p:txBody>
      </p:sp>
      <p:sp>
        <p:nvSpPr>
          <p:cNvPr id="66" name="Text 20"/>
          <p:cNvSpPr/>
          <p:nvPr/>
        </p:nvSpPr>
        <p:spPr>
          <a:xfrm>
            <a:off x="564226" y="460533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67" name="Text 21"/>
          <p:cNvSpPr/>
          <p:nvPr/>
        </p:nvSpPr>
        <p:spPr>
          <a:xfrm>
            <a:off x="742950" y="4605337"/>
            <a:ext cx="3064233"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torchvision의 사전 학습된 ResNet 모델 로드</a:t>
            </a:r>
            <a:endParaRPr lang="en-US" sz="975" dirty="0"/>
          </a:p>
        </p:txBody>
      </p:sp>
      <p:sp>
        <p:nvSpPr>
          <p:cNvPr id="68" name="Text 22"/>
          <p:cNvSpPr/>
          <p:nvPr/>
        </p:nvSpPr>
        <p:spPr>
          <a:xfrm>
            <a:off x="564226" y="485298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69" name="Text 23"/>
          <p:cNvSpPr/>
          <p:nvPr/>
        </p:nvSpPr>
        <p:spPr>
          <a:xfrm>
            <a:off x="742950" y="4852987"/>
            <a:ext cx="325519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모델의 중간 계층 출력을 이미지 임베딩으로 추출</a:t>
            </a:r>
            <a:endParaRPr lang="en-US" sz="975" dirty="0"/>
          </a:p>
        </p:txBody>
      </p:sp>
      <p:sp>
        <p:nvSpPr>
          <p:cNvPr id="70" name="Text 24"/>
          <p:cNvSpPr/>
          <p:nvPr/>
        </p:nvSpPr>
        <p:spPr>
          <a:xfrm>
            <a:off x="564226" y="510063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71" name="Text 25"/>
          <p:cNvSpPr/>
          <p:nvPr/>
        </p:nvSpPr>
        <p:spPr>
          <a:xfrm>
            <a:off x="742950" y="5100637"/>
            <a:ext cx="389686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교통사고 이미지나 노후 시설물 사진으로 임베딩 벡터 생성</a:t>
            </a:r>
            <a:endParaRPr lang="en-US" sz="975" dirty="0"/>
          </a:p>
        </p:txBody>
      </p:sp>
      <p:sp>
        <p:nvSpPr>
          <p:cNvPr id="72" name="Text 26"/>
          <p:cNvSpPr/>
          <p:nvPr/>
        </p:nvSpPr>
        <p:spPr>
          <a:xfrm>
            <a:off x="564226" y="534828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4</a:t>
            </a:r>
            <a:endParaRPr lang="en-US" sz="975" dirty="0"/>
          </a:p>
        </p:txBody>
      </p:sp>
      <p:sp>
        <p:nvSpPr>
          <p:cNvPr id="73" name="Text 27"/>
          <p:cNvSpPr/>
          <p:nvPr/>
        </p:nvSpPr>
        <p:spPr>
          <a:xfrm>
            <a:off x="742950" y="5348287"/>
            <a:ext cx="359968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추출된 임베딩 벡터를 사용해 유사한 이미지 검색 실습</a:t>
            </a:r>
            <a:endParaRPr lang="en-US" sz="975" dirty="0"/>
          </a:p>
        </p:txBody>
      </p:sp>
      <p:sp>
        <p:nvSpPr>
          <p:cNvPr id="74" name="Text 28"/>
          <p:cNvSpPr/>
          <p:nvPr/>
        </p:nvSpPr>
        <p:spPr>
          <a:xfrm>
            <a:off x="676805" y="5704284"/>
            <a:ext cx="3907743" cy="1238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CNN의 마지막 완전 연결 계층 이전 출력을 이미지 임베딩으로 활용</a:t>
            </a:r>
            <a:endParaRPr lang="en-US" sz="853" dirty="0"/>
          </a:p>
        </p:txBody>
      </p:sp>
      <p:sp>
        <p:nvSpPr>
          <p:cNvPr id="75" name="Text 29"/>
          <p:cNvSpPr/>
          <p:nvPr/>
        </p:nvSpPr>
        <p:spPr>
          <a:xfrm>
            <a:off x="5672733" y="4202906"/>
            <a:ext cx="1693984" cy="216694"/>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4. 임베딩 비교 분석</a:t>
            </a:r>
            <a:endParaRPr lang="en-US" sz="1219" dirty="0"/>
          </a:p>
        </p:txBody>
      </p:sp>
      <p:sp>
        <p:nvSpPr>
          <p:cNvPr id="76" name="Text 30"/>
          <p:cNvSpPr/>
          <p:nvPr/>
        </p:nvSpPr>
        <p:spPr>
          <a:xfrm>
            <a:off x="5300532" y="460533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1</a:t>
            </a:r>
            <a:endParaRPr lang="en-US" sz="975" dirty="0"/>
          </a:p>
        </p:txBody>
      </p:sp>
      <p:sp>
        <p:nvSpPr>
          <p:cNvPr id="77" name="Text 31"/>
          <p:cNvSpPr/>
          <p:nvPr/>
        </p:nvSpPr>
        <p:spPr>
          <a:xfrm>
            <a:off x="5479256" y="4605337"/>
            <a:ext cx="295801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동일한 데이터에 대해 여러 임베딩 기법 적용</a:t>
            </a:r>
            <a:endParaRPr lang="en-US" sz="975" dirty="0"/>
          </a:p>
        </p:txBody>
      </p:sp>
      <p:sp>
        <p:nvSpPr>
          <p:cNvPr id="78" name="Text 32"/>
          <p:cNvSpPr/>
          <p:nvPr/>
        </p:nvSpPr>
        <p:spPr>
          <a:xfrm>
            <a:off x="5300532" y="485298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2</a:t>
            </a:r>
            <a:endParaRPr lang="en-US" sz="975" dirty="0"/>
          </a:p>
        </p:txBody>
      </p:sp>
      <p:sp>
        <p:nvSpPr>
          <p:cNvPr id="79" name="Text 33"/>
          <p:cNvSpPr/>
          <p:nvPr/>
        </p:nvSpPr>
        <p:spPr>
          <a:xfrm>
            <a:off x="5479257" y="4852987"/>
            <a:ext cx="216790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벡터 간 거리와 유사도 비교 분석</a:t>
            </a:r>
            <a:endParaRPr lang="en-US" sz="975" dirty="0"/>
          </a:p>
        </p:txBody>
      </p:sp>
      <p:sp>
        <p:nvSpPr>
          <p:cNvPr id="80" name="Text 34"/>
          <p:cNvSpPr/>
          <p:nvPr/>
        </p:nvSpPr>
        <p:spPr>
          <a:xfrm>
            <a:off x="5300532" y="510063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3</a:t>
            </a:r>
            <a:endParaRPr lang="en-US" sz="975" dirty="0"/>
          </a:p>
        </p:txBody>
      </p:sp>
      <p:sp>
        <p:nvSpPr>
          <p:cNvPr id="81" name="Text 35"/>
          <p:cNvSpPr/>
          <p:nvPr/>
        </p:nvSpPr>
        <p:spPr>
          <a:xfrm>
            <a:off x="5479257" y="5100637"/>
            <a:ext cx="345109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임베딩 차원과 학습 데이터의 크기에 따른 결과 분석</a:t>
            </a:r>
            <a:endParaRPr lang="en-US" sz="975" dirty="0"/>
          </a:p>
        </p:txBody>
      </p:sp>
      <p:sp>
        <p:nvSpPr>
          <p:cNvPr id="82" name="Text 36"/>
          <p:cNvSpPr/>
          <p:nvPr/>
        </p:nvSpPr>
        <p:spPr>
          <a:xfrm>
            <a:off x="5300532" y="5348288"/>
            <a:ext cx="185738" cy="154781"/>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4</a:t>
            </a:r>
            <a:endParaRPr lang="en-US" sz="975" dirty="0"/>
          </a:p>
        </p:txBody>
      </p:sp>
      <p:sp>
        <p:nvSpPr>
          <p:cNvPr id="83" name="Text 37"/>
          <p:cNvSpPr/>
          <p:nvPr/>
        </p:nvSpPr>
        <p:spPr>
          <a:xfrm>
            <a:off x="5479257" y="5348287"/>
            <a:ext cx="197201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각 임베딩 기법의 장단점 파악</a:t>
            </a:r>
            <a:endParaRPr lang="en-US" sz="975" dirty="0"/>
          </a:p>
        </p:txBody>
      </p:sp>
      <p:sp>
        <p:nvSpPr>
          <p:cNvPr id="84" name="Text 38"/>
          <p:cNvSpPr/>
          <p:nvPr/>
        </p:nvSpPr>
        <p:spPr>
          <a:xfrm>
            <a:off x="5413112" y="5704284"/>
            <a:ext cx="3533801" cy="1238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코사인 유사도, 유클리드 거리 등 다양한 거리 측정 방법 비교</a:t>
            </a:r>
            <a:endParaRPr lang="en-US" sz="853" dirty="0"/>
          </a:p>
        </p:txBody>
      </p:sp>
      <p:sp>
        <p:nvSpPr>
          <p:cNvPr id="85" name="Text 39"/>
          <p:cNvSpPr/>
          <p:nvPr/>
        </p:nvSpPr>
        <p:spPr>
          <a:xfrm>
            <a:off x="773906" y="6262891"/>
            <a:ext cx="4426986"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실습 팁</a:t>
            </a:r>
            <a:endParaRPr lang="en-US" sz="975" dirty="0"/>
          </a:p>
        </p:txBody>
      </p:sp>
      <p:sp>
        <p:nvSpPr>
          <p:cNvPr id="86" name="Text 40"/>
          <p:cNvSpPr/>
          <p:nvPr/>
        </p:nvSpPr>
        <p:spPr>
          <a:xfrm>
            <a:off x="773906" y="6448629"/>
            <a:ext cx="4426986"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실습 과정에서 발생할 수 있는 문제점과 대응 방안:</a:t>
            </a:r>
            <a:endParaRPr lang="en-US" sz="975" dirty="0"/>
          </a:p>
        </p:txBody>
      </p:sp>
      <p:sp>
        <p:nvSpPr>
          <p:cNvPr id="87" name="Text 41"/>
          <p:cNvSpPr/>
          <p:nvPr/>
        </p:nvSpPr>
        <p:spPr>
          <a:xfrm>
            <a:off x="959644" y="6696279"/>
            <a:ext cx="2359012"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ONNX 변환 시 연산 지원 여부 확인</a:t>
            </a:r>
            <a:endParaRPr lang="en-US" sz="975" dirty="0"/>
          </a:p>
        </p:txBody>
      </p:sp>
      <p:sp>
        <p:nvSpPr>
          <p:cNvPr id="88" name="Text 42"/>
          <p:cNvSpPr/>
          <p:nvPr/>
        </p:nvSpPr>
        <p:spPr>
          <a:xfrm>
            <a:off x="3235050" y="6696279"/>
            <a:ext cx="212060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임베딩 차원에 따른 성능 극대화</a:t>
            </a:r>
            <a:endParaRPr lang="en-US" sz="975"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81037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85906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9286875" cy="897731"/>
          </a:xfrm>
          <a:prstGeom prst="rect">
            <a:avLst/>
          </a:prstGeom>
        </p:spPr>
      </p:pic>
      <p:pic>
        <p:nvPicPr>
          <p:cNvPr id="7" name="Image 5" descr="preencoded.png"/>
          <p:cNvPicPr>
            <a:picLocks noChangeAspect="1"/>
          </p:cNvPicPr>
          <p:nvPr/>
        </p:nvPicPr>
        <p:blipFill>
          <a:blip r:embed="rId8"/>
          <a:stretch>
            <a:fillRect/>
          </a:stretch>
        </p:blipFill>
        <p:spPr>
          <a:xfrm>
            <a:off x="464344" y="1772840"/>
            <a:ext cx="417909" cy="433388"/>
          </a:xfrm>
          <a:prstGeom prst="rect">
            <a:avLst/>
          </a:prstGeom>
        </p:spPr>
      </p:pic>
      <p:pic>
        <p:nvPicPr>
          <p:cNvPr id="8" name="Image 6" descr="preencoded.png"/>
          <p:cNvPicPr>
            <a:picLocks noChangeAspect="1"/>
          </p:cNvPicPr>
          <p:nvPr/>
        </p:nvPicPr>
        <p:blipFill>
          <a:blip r:embed="rId9"/>
          <a:stretch>
            <a:fillRect/>
          </a:stretch>
        </p:blipFill>
        <p:spPr>
          <a:xfrm>
            <a:off x="557212" y="1865709"/>
            <a:ext cx="232172" cy="247650"/>
          </a:xfrm>
          <a:prstGeom prst="rect">
            <a:avLst/>
          </a:prstGeom>
        </p:spPr>
      </p:pic>
      <p:pic>
        <p:nvPicPr>
          <p:cNvPr id="9" name="Image 7" descr="preencoded.png"/>
          <p:cNvPicPr>
            <a:picLocks noChangeAspect="1"/>
          </p:cNvPicPr>
          <p:nvPr/>
        </p:nvPicPr>
        <p:blipFill>
          <a:blip r:embed="rId10"/>
          <a:stretch>
            <a:fillRect/>
          </a:stretch>
        </p:blipFill>
        <p:spPr>
          <a:xfrm>
            <a:off x="1083469" y="2686050"/>
            <a:ext cx="7739063" cy="1547813"/>
          </a:xfrm>
          <a:prstGeom prst="rect">
            <a:avLst/>
          </a:prstGeom>
        </p:spPr>
      </p:pic>
      <p:pic>
        <p:nvPicPr>
          <p:cNvPr id="10" name="Image 8" descr="preencoded.png"/>
          <p:cNvPicPr>
            <a:picLocks noChangeAspect="1"/>
          </p:cNvPicPr>
          <p:nvPr/>
        </p:nvPicPr>
        <p:blipFill>
          <a:blip r:embed="rId11"/>
          <a:stretch>
            <a:fillRect/>
          </a:stretch>
        </p:blipFill>
        <p:spPr>
          <a:xfrm>
            <a:off x="309562" y="4357687"/>
            <a:ext cx="4550569" cy="1300163"/>
          </a:xfrm>
          <a:prstGeom prst="rect">
            <a:avLst/>
          </a:prstGeom>
        </p:spPr>
      </p:pic>
      <p:pic>
        <p:nvPicPr>
          <p:cNvPr id="11" name="Image 9" descr="preencoded.png"/>
          <p:cNvPicPr>
            <a:picLocks noChangeAspect="1"/>
          </p:cNvPicPr>
          <p:nvPr/>
        </p:nvPicPr>
        <p:blipFill>
          <a:blip r:embed="rId12"/>
          <a:stretch>
            <a:fillRect/>
          </a:stretch>
        </p:blipFill>
        <p:spPr>
          <a:xfrm>
            <a:off x="464344" y="4512469"/>
            <a:ext cx="301823" cy="340519"/>
          </a:xfrm>
          <a:prstGeom prst="rect">
            <a:avLst/>
          </a:prstGeom>
        </p:spPr>
      </p:pic>
      <p:pic>
        <p:nvPicPr>
          <p:cNvPr id="12" name="Image 10" descr="preencoded.png"/>
          <p:cNvPicPr>
            <a:picLocks noChangeAspect="1"/>
          </p:cNvPicPr>
          <p:nvPr/>
        </p:nvPicPr>
        <p:blipFill>
          <a:blip r:embed="rId13"/>
          <a:stretch>
            <a:fillRect/>
          </a:stretch>
        </p:blipFill>
        <p:spPr>
          <a:xfrm>
            <a:off x="526257" y="4574381"/>
            <a:ext cx="177998" cy="216694"/>
          </a:xfrm>
          <a:prstGeom prst="rect">
            <a:avLst/>
          </a:prstGeom>
        </p:spPr>
      </p:pic>
      <p:pic>
        <p:nvPicPr>
          <p:cNvPr id="13" name="Image 11" descr="preencoded.png"/>
          <p:cNvPicPr>
            <a:picLocks noChangeAspect="1"/>
          </p:cNvPicPr>
          <p:nvPr/>
        </p:nvPicPr>
        <p:blipFill>
          <a:blip r:embed="rId14"/>
          <a:stretch>
            <a:fillRect/>
          </a:stretch>
        </p:blipFill>
        <p:spPr>
          <a:xfrm>
            <a:off x="5045869" y="4357687"/>
            <a:ext cx="4550569" cy="1300163"/>
          </a:xfrm>
          <a:prstGeom prst="rect">
            <a:avLst/>
          </a:prstGeom>
        </p:spPr>
      </p:pic>
      <p:pic>
        <p:nvPicPr>
          <p:cNvPr id="14" name="Image 12" descr="preencoded.png"/>
          <p:cNvPicPr>
            <a:picLocks noChangeAspect="1"/>
          </p:cNvPicPr>
          <p:nvPr/>
        </p:nvPicPr>
        <p:blipFill>
          <a:blip r:embed="rId15"/>
          <a:stretch>
            <a:fillRect/>
          </a:stretch>
        </p:blipFill>
        <p:spPr>
          <a:xfrm>
            <a:off x="5200650" y="4512469"/>
            <a:ext cx="278606" cy="340519"/>
          </a:xfrm>
          <a:prstGeom prst="rect">
            <a:avLst/>
          </a:prstGeom>
        </p:spPr>
      </p:pic>
      <p:pic>
        <p:nvPicPr>
          <p:cNvPr id="15" name="Image 13" descr="preencoded.png"/>
          <p:cNvPicPr>
            <a:picLocks noChangeAspect="1"/>
          </p:cNvPicPr>
          <p:nvPr/>
        </p:nvPicPr>
        <p:blipFill>
          <a:blip r:embed="rId16"/>
          <a:stretch>
            <a:fillRect/>
          </a:stretch>
        </p:blipFill>
        <p:spPr>
          <a:xfrm>
            <a:off x="5262563" y="4574381"/>
            <a:ext cx="154781" cy="216694"/>
          </a:xfrm>
          <a:prstGeom prst="rect">
            <a:avLst/>
          </a:prstGeom>
        </p:spPr>
      </p:pic>
      <p:pic>
        <p:nvPicPr>
          <p:cNvPr id="16" name="Image 14" descr="preencoded.png"/>
          <p:cNvPicPr>
            <a:picLocks noChangeAspect="1"/>
          </p:cNvPicPr>
          <p:nvPr/>
        </p:nvPicPr>
        <p:blipFill>
          <a:blip r:embed="rId17"/>
          <a:stretch>
            <a:fillRect/>
          </a:stretch>
        </p:blipFill>
        <p:spPr>
          <a:xfrm>
            <a:off x="309562" y="5843587"/>
            <a:ext cx="4550569" cy="1300163"/>
          </a:xfrm>
          <a:prstGeom prst="rect">
            <a:avLst/>
          </a:prstGeom>
        </p:spPr>
      </p:pic>
      <p:pic>
        <p:nvPicPr>
          <p:cNvPr id="17" name="Image 15" descr="preencoded.png"/>
          <p:cNvPicPr>
            <a:picLocks noChangeAspect="1"/>
          </p:cNvPicPr>
          <p:nvPr/>
        </p:nvPicPr>
        <p:blipFill>
          <a:blip r:embed="rId18"/>
          <a:stretch>
            <a:fillRect/>
          </a:stretch>
        </p:blipFill>
        <p:spPr>
          <a:xfrm>
            <a:off x="464344" y="5998369"/>
            <a:ext cx="317302" cy="340519"/>
          </a:xfrm>
          <a:prstGeom prst="rect">
            <a:avLst/>
          </a:prstGeom>
        </p:spPr>
      </p:pic>
      <p:pic>
        <p:nvPicPr>
          <p:cNvPr id="18" name="Image 16" descr="preencoded.png"/>
          <p:cNvPicPr>
            <a:picLocks noChangeAspect="1"/>
          </p:cNvPicPr>
          <p:nvPr/>
        </p:nvPicPr>
        <p:blipFill>
          <a:blip r:embed="rId19"/>
          <a:stretch>
            <a:fillRect/>
          </a:stretch>
        </p:blipFill>
        <p:spPr>
          <a:xfrm>
            <a:off x="526256" y="6060281"/>
            <a:ext cx="193477" cy="216694"/>
          </a:xfrm>
          <a:prstGeom prst="rect">
            <a:avLst/>
          </a:prstGeom>
        </p:spPr>
      </p:pic>
      <p:pic>
        <p:nvPicPr>
          <p:cNvPr id="19" name="Image 17" descr="preencoded.png"/>
          <p:cNvPicPr>
            <a:picLocks noChangeAspect="1"/>
          </p:cNvPicPr>
          <p:nvPr/>
        </p:nvPicPr>
        <p:blipFill>
          <a:blip r:embed="rId20"/>
          <a:stretch>
            <a:fillRect/>
          </a:stretch>
        </p:blipFill>
        <p:spPr>
          <a:xfrm>
            <a:off x="5045869" y="5843587"/>
            <a:ext cx="4550569" cy="1300163"/>
          </a:xfrm>
          <a:prstGeom prst="rect">
            <a:avLst/>
          </a:prstGeom>
        </p:spPr>
      </p:pic>
      <p:pic>
        <p:nvPicPr>
          <p:cNvPr id="20" name="Image 18" descr="preencoded.png"/>
          <p:cNvPicPr>
            <a:picLocks noChangeAspect="1"/>
          </p:cNvPicPr>
          <p:nvPr/>
        </p:nvPicPr>
        <p:blipFill>
          <a:blip r:embed="rId21"/>
          <a:stretch>
            <a:fillRect/>
          </a:stretch>
        </p:blipFill>
        <p:spPr>
          <a:xfrm>
            <a:off x="5200650" y="5998369"/>
            <a:ext cx="278606" cy="340519"/>
          </a:xfrm>
          <a:prstGeom prst="rect">
            <a:avLst/>
          </a:prstGeom>
        </p:spPr>
      </p:pic>
      <p:pic>
        <p:nvPicPr>
          <p:cNvPr id="21" name="Image 19" descr="preencoded.png"/>
          <p:cNvPicPr>
            <a:picLocks noChangeAspect="1"/>
          </p:cNvPicPr>
          <p:nvPr/>
        </p:nvPicPr>
        <p:blipFill>
          <a:blip r:embed="rId22"/>
          <a:stretch>
            <a:fillRect/>
          </a:stretch>
        </p:blipFill>
        <p:spPr>
          <a:xfrm>
            <a:off x="5262563" y="6060281"/>
            <a:ext cx="154781" cy="216694"/>
          </a:xfrm>
          <a:prstGeom prst="rect">
            <a:avLst/>
          </a:prstGeom>
        </p:spPr>
      </p:pic>
      <p:sp>
        <p:nvSpPr>
          <p:cNvPr id="22"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AI 에이전트의 개념</a:t>
            </a:r>
            <a:endParaRPr lang="en-US" sz="2194" dirty="0"/>
          </a:p>
        </p:txBody>
      </p:sp>
      <p:sp>
        <p:nvSpPr>
          <p:cNvPr id="23" name="Text 1"/>
          <p:cNvSpPr/>
          <p:nvPr/>
        </p:nvSpPr>
        <p:spPr>
          <a:xfrm>
            <a:off x="1006078" y="1695450"/>
            <a:ext cx="8435578"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정의</a:t>
            </a:r>
            <a:endParaRPr lang="en-US" sz="1219" dirty="0"/>
          </a:p>
        </p:txBody>
      </p:sp>
      <p:sp>
        <p:nvSpPr>
          <p:cNvPr id="24" name="Text 2"/>
          <p:cNvSpPr/>
          <p:nvPr/>
        </p:nvSpPr>
        <p:spPr>
          <a:xfrm>
            <a:off x="1006078" y="1912144"/>
            <a:ext cx="8435578"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에이전트는 </a:t>
            </a:r>
            <a:r>
              <a:rPr lang="en-US" sz="975" b="1" dirty="0">
                <a:solidFill>
                  <a:srgbClr val="374151"/>
                </a:solidFill>
                <a:latin typeface="ui-sans-serif" pitchFamily="34" charset="0"/>
                <a:ea typeface="ui-sans-serif" pitchFamily="34" charset="-122"/>
                <a:cs typeface="ui-sans-serif" pitchFamily="34" charset="-120"/>
              </a:rPr>
              <a:t>환경을 감지하고 자율적으로 행동하여 목표를 달성하는 소프트웨어 프로그램</a:t>
            </a:r>
            <a:r>
              <a:rPr lang="en-US" sz="975" dirty="0">
                <a:solidFill>
                  <a:srgbClr val="374151"/>
                </a:solidFill>
                <a:latin typeface="ui-sans-serif" pitchFamily="34" charset="0"/>
                <a:ea typeface="ui-sans-serif" pitchFamily="34" charset="-122"/>
                <a:cs typeface="ui-sans-serif" pitchFamily="34" charset="-120"/>
              </a:rPr>
              <a:t>입니다. 인공지능 연구에서는 이를 "환경을 인지하고 자율적으로 행동하며, 기계 학습이나 지식 습득을 통해 성능을 향상시키는 존재"로 정의합니다.</a:t>
            </a:r>
            <a:endParaRPr lang="en-US" sz="975" dirty="0"/>
          </a:p>
        </p:txBody>
      </p:sp>
      <p:sp>
        <p:nvSpPr>
          <p:cNvPr id="25" name="Text 3"/>
          <p:cNvSpPr/>
          <p:nvPr/>
        </p:nvSpPr>
        <p:spPr>
          <a:xfrm>
            <a:off x="859036" y="4574381"/>
            <a:ext cx="334328"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감지</a:t>
            </a:r>
            <a:endParaRPr lang="en-US" sz="1097" dirty="0"/>
          </a:p>
        </p:txBody>
      </p:sp>
      <p:sp>
        <p:nvSpPr>
          <p:cNvPr id="26" name="Text 4"/>
          <p:cNvSpPr/>
          <p:nvPr/>
        </p:nvSpPr>
        <p:spPr>
          <a:xfrm>
            <a:off x="464344" y="4945856"/>
            <a:ext cx="4241006"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에이전트는 센서나 소프트웨어 인터페이스를 통해 환경의 상태를 파악합니다. 예를 들어, 안전 모니터링 에이전트는 CCTV 영상, IoT 센서, 기상 데이터를 수집하여 환경을 인식합니다.</a:t>
            </a:r>
            <a:endParaRPr lang="en-US" sz="975" dirty="0"/>
          </a:p>
        </p:txBody>
      </p:sp>
      <p:sp>
        <p:nvSpPr>
          <p:cNvPr id="27" name="Text 5"/>
          <p:cNvSpPr/>
          <p:nvPr/>
        </p:nvSpPr>
        <p:spPr>
          <a:xfrm>
            <a:off x="5572125" y="4574381"/>
            <a:ext cx="1344856"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목표 및 보상 함수</a:t>
            </a:r>
            <a:endParaRPr lang="en-US" sz="1097" dirty="0"/>
          </a:p>
        </p:txBody>
      </p:sp>
      <p:sp>
        <p:nvSpPr>
          <p:cNvPr id="28" name="Text 6"/>
          <p:cNvSpPr/>
          <p:nvPr/>
        </p:nvSpPr>
        <p:spPr>
          <a:xfrm>
            <a:off x="5200650" y="4945856"/>
            <a:ext cx="4241006"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에이전트가 달성해야 할 목표를 수치로 정의합니다. 예를 들어, 교통사고를 최소화하는 에이전트는 사고 발생 확률을 낮추는 방향으로 행동하며, 목표를 수치화함으로써 성능을 객관적으로 평가할 수 있습니다.</a:t>
            </a:r>
            <a:endParaRPr lang="en-US" sz="975" dirty="0"/>
          </a:p>
        </p:txBody>
      </p:sp>
      <p:sp>
        <p:nvSpPr>
          <p:cNvPr id="29" name="Text 7"/>
          <p:cNvSpPr/>
          <p:nvPr/>
        </p:nvSpPr>
        <p:spPr>
          <a:xfrm>
            <a:off x="874515" y="6060281"/>
            <a:ext cx="726988" cy="216694"/>
          </a:xfrm>
          <a:prstGeom prst="rect">
            <a:avLst/>
          </a:prstGeom>
          <a:noFill/>
          <a:ln/>
        </p:spPr>
        <p:txBody>
          <a:bodyPr wrap="square" lIns="0" tIns="0" rIns="0" bIns="0" rtlCol="0" anchor="t"/>
          <a:lstStyle/>
          <a:p>
            <a:pPr>
              <a:lnSpc>
                <a:spcPts val="1706"/>
              </a:lnSpc>
            </a:pPr>
            <a:r>
              <a:rPr lang="en-US" sz="1097" b="1" dirty="0">
                <a:solidFill>
                  <a:srgbClr val="EA580C"/>
                </a:solidFill>
                <a:latin typeface="ui-sans-serif" pitchFamily="34" charset="0"/>
                <a:ea typeface="ui-sans-serif" pitchFamily="34" charset="-122"/>
                <a:cs typeface="ui-sans-serif" pitchFamily="34" charset="-120"/>
              </a:rPr>
              <a:t>행동 정책</a:t>
            </a:r>
            <a:endParaRPr lang="en-US" sz="1097" dirty="0"/>
          </a:p>
        </p:txBody>
      </p:sp>
      <p:sp>
        <p:nvSpPr>
          <p:cNvPr id="30" name="Text 8"/>
          <p:cNvSpPr/>
          <p:nvPr/>
        </p:nvSpPr>
        <p:spPr>
          <a:xfrm>
            <a:off x="464344" y="6400800"/>
            <a:ext cx="4241006"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에이전트는 인식한 상태와 목표를 바탕으로 행동을 결정합니다. 이러한 행동은 규칙 기반, 강화 학습, 기계 학습 모델 등을 통해 생성될 수 있습니다.</a:t>
            </a:r>
            <a:endParaRPr lang="en-US" sz="975" dirty="0"/>
          </a:p>
        </p:txBody>
      </p:sp>
      <p:sp>
        <p:nvSpPr>
          <p:cNvPr id="31" name="Text 9"/>
          <p:cNvSpPr/>
          <p:nvPr/>
        </p:nvSpPr>
        <p:spPr>
          <a:xfrm>
            <a:off x="5572126" y="6060281"/>
            <a:ext cx="894152" cy="216694"/>
          </a:xfrm>
          <a:prstGeom prst="rect">
            <a:avLst/>
          </a:prstGeom>
          <a:noFill/>
          <a:ln/>
        </p:spPr>
        <p:txBody>
          <a:bodyPr wrap="square" lIns="0" tIns="0" rIns="0" bIns="0" rtlCol="0" anchor="t"/>
          <a:lstStyle/>
          <a:p>
            <a:pPr>
              <a:lnSpc>
                <a:spcPts val="1706"/>
              </a:lnSpc>
            </a:pPr>
            <a:r>
              <a:rPr lang="en-US" sz="1097" b="1" dirty="0">
                <a:solidFill>
                  <a:srgbClr val="0F766E"/>
                </a:solidFill>
                <a:latin typeface="ui-sans-serif" pitchFamily="34" charset="0"/>
                <a:ea typeface="ui-sans-serif" pitchFamily="34" charset="-122"/>
                <a:cs typeface="ui-sans-serif" pitchFamily="34" charset="-120"/>
              </a:rPr>
              <a:t>학습과 적응</a:t>
            </a:r>
            <a:endParaRPr lang="en-US" sz="1097" dirty="0"/>
          </a:p>
        </p:txBody>
      </p:sp>
      <p:sp>
        <p:nvSpPr>
          <p:cNvPr id="32" name="Text 10"/>
          <p:cNvSpPr/>
          <p:nvPr/>
        </p:nvSpPr>
        <p:spPr>
          <a:xfrm>
            <a:off x="5200650" y="6400800"/>
            <a:ext cx="4241006"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에이전트는 실시간 데이터를 통해 성능을 개선하거나 새로운 환경 변화에 적응합니다. 이는 강화 학습의 보상 함수나 온라인 학습을 통해 지속적으로 업데이트됩니다.</a:t>
            </a:r>
            <a:endParaRPr lang="en-US" sz="975"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757863"/>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06553"/>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71800" cy="3436144"/>
          </a:xfrm>
          <a:prstGeom prst="rect">
            <a:avLst/>
          </a:prstGeom>
        </p:spPr>
      </p:pic>
      <p:pic>
        <p:nvPicPr>
          <p:cNvPr id="7" name="Image 5" descr="preencoded.png"/>
          <p:cNvPicPr>
            <a:picLocks noChangeAspect="1"/>
          </p:cNvPicPr>
          <p:nvPr/>
        </p:nvPicPr>
        <p:blipFill>
          <a:blip r:embed="rId8"/>
          <a:stretch>
            <a:fillRect/>
          </a:stretch>
        </p:blipFill>
        <p:spPr>
          <a:xfrm>
            <a:off x="309563" y="1540669"/>
            <a:ext cx="2971800" cy="588169"/>
          </a:xfrm>
          <a:prstGeom prst="rect">
            <a:avLst/>
          </a:prstGeom>
        </p:spPr>
      </p:pic>
      <p:pic>
        <p:nvPicPr>
          <p:cNvPr id="8" name="Image 6" descr="preencoded.png"/>
          <p:cNvPicPr>
            <a:picLocks noChangeAspect="1"/>
          </p:cNvPicPr>
          <p:nvPr/>
        </p:nvPicPr>
        <p:blipFill>
          <a:blip r:embed="rId9"/>
          <a:stretch>
            <a:fillRect/>
          </a:stretch>
        </p:blipFill>
        <p:spPr>
          <a:xfrm>
            <a:off x="433388" y="1664494"/>
            <a:ext cx="278606" cy="340519"/>
          </a:xfrm>
          <a:prstGeom prst="rect">
            <a:avLst/>
          </a:prstGeom>
        </p:spPr>
      </p:pic>
      <p:pic>
        <p:nvPicPr>
          <p:cNvPr id="9" name="Image 7" descr="preencoded.png"/>
          <p:cNvPicPr>
            <a:picLocks noChangeAspect="1"/>
          </p:cNvPicPr>
          <p:nvPr/>
        </p:nvPicPr>
        <p:blipFill>
          <a:blip r:embed="rId10"/>
          <a:stretch>
            <a:fillRect/>
          </a:stretch>
        </p:blipFill>
        <p:spPr>
          <a:xfrm>
            <a:off x="495300" y="1726406"/>
            <a:ext cx="154781" cy="216694"/>
          </a:xfrm>
          <a:prstGeom prst="rect">
            <a:avLst/>
          </a:prstGeom>
        </p:spPr>
      </p:pic>
      <p:pic>
        <p:nvPicPr>
          <p:cNvPr id="10" name="Image 8" descr="preencoded.png"/>
          <p:cNvPicPr>
            <a:picLocks noChangeAspect="1"/>
          </p:cNvPicPr>
          <p:nvPr/>
        </p:nvPicPr>
        <p:blipFill>
          <a:blip r:embed="rId11"/>
          <a:stretch>
            <a:fillRect/>
          </a:stretch>
        </p:blipFill>
        <p:spPr>
          <a:xfrm>
            <a:off x="464344" y="2314575"/>
            <a:ext cx="123825" cy="123825"/>
          </a:xfrm>
          <a:prstGeom prst="rect">
            <a:avLst/>
          </a:prstGeom>
        </p:spPr>
      </p:pic>
      <p:pic>
        <p:nvPicPr>
          <p:cNvPr id="11" name="Image 9" descr="preencoded.png"/>
          <p:cNvPicPr>
            <a:picLocks noChangeAspect="1"/>
          </p:cNvPicPr>
          <p:nvPr/>
        </p:nvPicPr>
        <p:blipFill>
          <a:blip r:embed="rId11"/>
          <a:stretch>
            <a:fillRect/>
          </a:stretch>
        </p:blipFill>
        <p:spPr>
          <a:xfrm>
            <a:off x="464344" y="2778919"/>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464344" y="3243263"/>
            <a:ext cx="123825" cy="123825"/>
          </a:xfrm>
          <a:prstGeom prst="rect">
            <a:avLst/>
          </a:prstGeom>
        </p:spPr>
      </p:pic>
      <p:pic>
        <p:nvPicPr>
          <p:cNvPr id="13" name="Image 11" descr="preencoded.png"/>
          <p:cNvPicPr>
            <a:picLocks noChangeAspect="1"/>
          </p:cNvPicPr>
          <p:nvPr/>
        </p:nvPicPr>
        <p:blipFill>
          <a:blip r:embed="rId12"/>
          <a:stretch>
            <a:fillRect/>
          </a:stretch>
        </p:blipFill>
        <p:spPr>
          <a:xfrm>
            <a:off x="464344" y="3521869"/>
            <a:ext cx="2662238" cy="742950"/>
          </a:xfrm>
          <a:prstGeom prst="rect">
            <a:avLst/>
          </a:prstGeom>
        </p:spPr>
      </p:pic>
      <p:pic>
        <p:nvPicPr>
          <p:cNvPr id="14" name="Image 12" descr="preencoded.png"/>
          <p:cNvPicPr>
            <a:picLocks noChangeAspect="1"/>
          </p:cNvPicPr>
          <p:nvPr/>
        </p:nvPicPr>
        <p:blipFill>
          <a:blip r:embed="rId13"/>
          <a:stretch>
            <a:fillRect/>
          </a:stretch>
        </p:blipFill>
        <p:spPr>
          <a:xfrm>
            <a:off x="557212" y="3637955"/>
            <a:ext cx="92869" cy="123825"/>
          </a:xfrm>
          <a:prstGeom prst="rect">
            <a:avLst/>
          </a:prstGeom>
        </p:spPr>
      </p:pic>
      <p:pic>
        <p:nvPicPr>
          <p:cNvPr id="15" name="Image 13" descr="preencoded.png"/>
          <p:cNvPicPr>
            <a:picLocks noChangeAspect="1"/>
          </p:cNvPicPr>
          <p:nvPr/>
        </p:nvPicPr>
        <p:blipFill>
          <a:blip r:embed="rId7"/>
          <a:stretch>
            <a:fillRect/>
          </a:stretch>
        </p:blipFill>
        <p:spPr>
          <a:xfrm>
            <a:off x="3467100" y="1540669"/>
            <a:ext cx="2971800" cy="3436144"/>
          </a:xfrm>
          <a:prstGeom prst="rect">
            <a:avLst/>
          </a:prstGeom>
        </p:spPr>
      </p:pic>
      <p:pic>
        <p:nvPicPr>
          <p:cNvPr id="16" name="Image 14" descr="preencoded.png"/>
          <p:cNvPicPr>
            <a:picLocks noChangeAspect="1"/>
          </p:cNvPicPr>
          <p:nvPr/>
        </p:nvPicPr>
        <p:blipFill>
          <a:blip r:embed="rId14"/>
          <a:stretch>
            <a:fillRect/>
          </a:stretch>
        </p:blipFill>
        <p:spPr>
          <a:xfrm>
            <a:off x="3467100" y="1540669"/>
            <a:ext cx="2971800" cy="588169"/>
          </a:xfrm>
          <a:prstGeom prst="rect">
            <a:avLst/>
          </a:prstGeom>
        </p:spPr>
      </p:pic>
      <p:pic>
        <p:nvPicPr>
          <p:cNvPr id="17" name="Image 15" descr="preencoded.png"/>
          <p:cNvPicPr>
            <a:picLocks noChangeAspect="1"/>
          </p:cNvPicPr>
          <p:nvPr/>
        </p:nvPicPr>
        <p:blipFill>
          <a:blip r:embed="rId15"/>
          <a:stretch>
            <a:fillRect/>
          </a:stretch>
        </p:blipFill>
        <p:spPr>
          <a:xfrm>
            <a:off x="3590925" y="1664494"/>
            <a:ext cx="224433" cy="340519"/>
          </a:xfrm>
          <a:prstGeom prst="rect">
            <a:avLst/>
          </a:prstGeom>
        </p:spPr>
      </p:pic>
      <p:pic>
        <p:nvPicPr>
          <p:cNvPr id="18" name="Image 16" descr="preencoded.png"/>
          <p:cNvPicPr>
            <a:picLocks noChangeAspect="1"/>
          </p:cNvPicPr>
          <p:nvPr/>
        </p:nvPicPr>
        <p:blipFill>
          <a:blip r:embed="rId16"/>
          <a:stretch>
            <a:fillRect/>
          </a:stretch>
        </p:blipFill>
        <p:spPr>
          <a:xfrm>
            <a:off x="3652838" y="1726406"/>
            <a:ext cx="100608" cy="216694"/>
          </a:xfrm>
          <a:prstGeom prst="rect">
            <a:avLst/>
          </a:prstGeom>
        </p:spPr>
      </p:pic>
      <p:pic>
        <p:nvPicPr>
          <p:cNvPr id="19" name="Image 17" descr="preencoded.png"/>
          <p:cNvPicPr>
            <a:picLocks noChangeAspect="1"/>
          </p:cNvPicPr>
          <p:nvPr/>
        </p:nvPicPr>
        <p:blipFill>
          <a:blip r:embed="rId17"/>
          <a:stretch>
            <a:fillRect/>
          </a:stretch>
        </p:blipFill>
        <p:spPr>
          <a:xfrm>
            <a:off x="3621881" y="2314575"/>
            <a:ext cx="123825" cy="123825"/>
          </a:xfrm>
          <a:prstGeom prst="rect">
            <a:avLst/>
          </a:prstGeom>
        </p:spPr>
      </p:pic>
      <p:pic>
        <p:nvPicPr>
          <p:cNvPr id="20" name="Image 18" descr="preencoded.png"/>
          <p:cNvPicPr>
            <a:picLocks noChangeAspect="1"/>
          </p:cNvPicPr>
          <p:nvPr/>
        </p:nvPicPr>
        <p:blipFill>
          <a:blip r:embed="rId17"/>
          <a:stretch>
            <a:fillRect/>
          </a:stretch>
        </p:blipFill>
        <p:spPr>
          <a:xfrm>
            <a:off x="3621881" y="2778919"/>
            <a:ext cx="123825" cy="123825"/>
          </a:xfrm>
          <a:prstGeom prst="rect">
            <a:avLst/>
          </a:prstGeom>
        </p:spPr>
      </p:pic>
      <p:pic>
        <p:nvPicPr>
          <p:cNvPr id="21" name="Image 19" descr="preencoded.png"/>
          <p:cNvPicPr>
            <a:picLocks noChangeAspect="1"/>
          </p:cNvPicPr>
          <p:nvPr/>
        </p:nvPicPr>
        <p:blipFill>
          <a:blip r:embed="rId17"/>
          <a:stretch>
            <a:fillRect/>
          </a:stretch>
        </p:blipFill>
        <p:spPr>
          <a:xfrm>
            <a:off x="3621881" y="3243263"/>
            <a:ext cx="123825" cy="123825"/>
          </a:xfrm>
          <a:prstGeom prst="rect">
            <a:avLst/>
          </a:prstGeom>
        </p:spPr>
      </p:pic>
      <p:pic>
        <p:nvPicPr>
          <p:cNvPr id="22" name="Image 20" descr="preencoded.png"/>
          <p:cNvPicPr>
            <a:picLocks noChangeAspect="1"/>
          </p:cNvPicPr>
          <p:nvPr/>
        </p:nvPicPr>
        <p:blipFill>
          <a:blip r:embed="rId18"/>
          <a:stretch>
            <a:fillRect/>
          </a:stretch>
        </p:blipFill>
        <p:spPr>
          <a:xfrm>
            <a:off x="3621881" y="3707606"/>
            <a:ext cx="2662238" cy="1114425"/>
          </a:xfrm>
          <a:prstGeom prst="rect">
            <a:avLst/>
          </a:prstGeom>
        </p:spPr>
      </p:pic>
      <p:pic>
        <p:nvPicPr>
          <p:cNvPr id="23" name="Image 21" descr="preencoded.png"/>
          <p:cNvPicPr>
            <a:picLocks noChangeAspect="1"/>
          </p:cNvPicPr>
          <p:nvPr/>
        </p:nvPicPr>
        <p:blipFill>
          <a:blip r:embed="rId19"/>
          <a:stretch>
            <a:fillRect/>
          </a:stretch>
        </p:blipFill>
        <p:spPr>
          <a:xfrm>
            <a:off x="3714750" y="3955256"/>
            <a:ext cx="619125" cy="619125"/>
          </a:xfrm>
          <a:prstGeom prst="rect">
            <a:avLst/>
          </a:prstGeom>
        </p:spPr>
      </p:pic>
      <p:pic>
        <p:nvPicPr>
          <p:cNvPr id="24" name="Image 22" descr="preencoded.png"/>
          <p:cNvPicPr>
            <a:picLocks noChangeAspect="1"/>
          </p:cNvPicPr>
          <p:nvPr/>
        </p:nvPicPr>
        <p:blipFill>
          <a:blip r:embed="rId20"/>
          <a:stretch>
            <a:fillRect/>
          </a:stretch>
        </p:blipFill>
        <p:spPr>
          <a:xfrm>
            <a:off x="4395787" y="3833999"/>
            <a:ext cx="139303" cy="123825"/>
          </a:xfrm>
          <a:prstGeom prst="rect">
            <a:avLst/>
          </a:prstGeom>
        </p:spPr>
      </p:pic>
      <p:pic>
        <p:nvPicPr>
          <p:cNvPr id="25" name="Image 23" descr="preencoded.png"/>
          <p:cNvPicPr>
            <a:picLocks noChangeAspect="1"/>
          </p:cNvPicPr>
          <p:nvPr/>
        </p:nvPicPr>
        <p:blipFill>
          <a:blip r:embed="rId7"/>
          <a:stretch>
            <a:fillRect/>
          </a:stretch>
        </p:blipFill>
        <p:spPr>
          <a:xfrm>
            <a:off x="6624638" y="1540669"/>
            <a:ext cx="2971800" cy="3436144"/>
          </a:xfrm>
          <a:prstGeom prst="rect">
            <a:avLst/>
          </a:prstGeom>
        </p:spPr>
      </p:pic>
      <p:pic>
        <p:nvPicPr>
          <p:cNvPr id="26" name="Image 24" descr="preencoded.png"/>
          <p:cNvPicPr>
            <a:picLocks noChangeAspect="1"/>
          </p:cNvPicPr>
          <p:nvPr/>
        </p:nvPicPr>
        <p:blipFill>
          <a:blip r:embed="rId8"/>
          <a:stretch>
            <a:fillRect/>
          </a:stretch>
        </p:blipFill>
        <p:spPr>
          <a:xfrm>
            <a:off x="6624638" y="1540669"/>
            <a:ext cx="2971800" cy="588169"/>
          </a:xfrm>
          <a:prstGeom prst="rect">
            <a:avLst/>
          </a:prstGeom>
        </p:spPr>
      </p:pic>
      <p:pic>
        <p:nvPicPr>
          <p:cNvPr id="27" name="Image 25" descr="preencoded.png"/>
          <p:cNvPicPr>
            <a:picLocks noChangeAspect="1"/>
          </p:cNvPicPr>
          <p:nvPr/>
        </p:nvPicPr>
        <p:blipFill>
          <a:blip r:embed="rId21"/>
          <a:stretch>
            <a:fillRect/>
          </a:stretch>
        </p:blipFill>
        <p:spPr>
          <a:xfrm>
            <a:off x="6748463" y="1664494"/>
            <a:ext cx="317302" cy="340519"/>
          </a:xfrm>
          <a:prstGeom prst="rect">
            <a:avLst/>
          </a:prstGeom>
        </p:spPr>
      </p:pic>
      <p:pic>
        <p:nvPicPr>
          <p:cNvPr id="28" name="Image 26" descr="preencoded.png"/>
          <p:cNvPicPr>
            <a:picLocks noChangeAspect="1"/>
          </p:cNvPicPr>
          <p:nvPr/>
        </p:nvPicPr>
        <p:blipFill>
          <a:blip r:embed="rId22"/>
          <a:stretch>
            <a:fillRect/>
          </a:stretch>
        </p:blipFill>
        <p:spPr>
          <a:xfrm>
            <a:off x="6810375" y="1726406"/>
            <a:ext cx="193477" cy="216694"/>
          </a:xfrm>
          <a:prstGeom prst="rect">
            <a:avLst/>
          </a:prstGeom>
        </p:spPr>
      </p:pic>
      <p:pic>
        <p:nvPicPr>
          <p:cNvPr id="29" name="Image 27" descr="preencoded.png"/>
          <p:cNvPicPr>
            <a:picLocks noChangeAspect="1"/>
          </p:cNvPicPr>
          <p:nvPr/>
        </p:nvPicPr>
        <p:blipFill>
          <a:blip r:embed="rId11"/>
          <a:stretch>
            <a:fillRect/>
          </a:stretch>
        </p:blipFill>
        <p:spPr>
          <a:xfrm>
            <a:off x="6779419" y="2314575"/>
            <a:ext cx="123825" cy="123825"/>
          </a:xfrm>
          <a:prstGeom prst="rect">
            <a:avLst/>
          </a:prstGeom>
        </p:spPr>
      </p:pic>
      <p:pic>
        <p:nvPicPr>
          <p:cNvPr id="30" name="Image 28" descr="preencoded.png"/>
          <p:cNvPicPr>
            <a:picLocks noChangeAspect="1"/>
          </p:cNvPicPr>
          <p:nvPr/>
        </p:nvPicPr>
        <p:blipFill>
          <a:blip r:embed="rId11"/>
          <a:stretch>
            <a:fillRect/>
          </a:stretch>
        </p:blipFill>
        <p:spPr>
          <a:xfrm>
            <a:off x="6779419" y="2778919"/>
            <a:ext cx="123825" cy="123825"/>
          </a:xfrm>
          <a:prstGeom prst="rect">
            <a:avLst/>
          </a:prstGeom>
        </p:spPr>
      </p:pic>
      <p:pic>
        <p:nvPicPr>
          <p:cNvPr id="31" name="Image 29" descr="preencoded.png"/>
          <p:cNvPicPr>
            <a:picLocks noChangeAspect="1"/>
          </p:cNvPicPr>
          <p:nvPr/>
        </p:nvPicPr>
        <p:blipFill>
          <a:blip r:embed="rId11"/>
          <a:stretch>
            <a:fillRect/>
          </a:stretch>
        </p:blipFill>
        <p:spPr>
          <a:xfrm>
            <a:off x="6779419" y="3057525"/>
            <a:ext cx="123825" cy="123825"/>
          </a:xfrm>
          <a:prstGeom prst="rect">
            <a:avLst/>
          </a:prstGeom>
        </p:spPr>
      </p:pic>
      <p:pic>
        <p:nvPicPr>
          <p:cNvPr id="32" name="Image 30" descr="preencoded.png"/>
          <p:cNvPicPr>
            <a:picLocks noChangeAspect="1"/>
          </p:cNvPicPr>
          <p:nvPr/>
        </p:nvPicPr>
        <p:blipFill>
          <a:blip r:embed="rId12"/>
          <a:stretch>
            <a:fillRect/>
          </a:stretch>
        </p:blipFill>
        <p:spPr>
          <a:xfrm>
            <a:off x="6779419" y="3336131"/>
            <a:ext cx="2662238" cy="928688"/>
          </a:xfrm>
          <a:prstGeom prst="rect">
            <a:avLst/>
          </a:prstGeom>
        </p:spPr>
      </p:pic>
      <p:pic>
        <p:nvPicPr>
          <p:cNvPr id="33" name="Image 31" descr="preencoded.png"/>
          <p:cNvPicPr>
            <a:picLocks noChangeAspect="1"/>
          </p:cNvPicPr>
          <p:nvPr/>
        </p:nvPicPr>
        <p:blipFill>
          <a:blip r:embed="rId23"/>
          <a:stretch>
            <a:fillRect/>
          </a:stretch>
        </p:blipFill>
        <p:spPr>
          <a:xfrm>
            <a:off x="6872288" y="3452217"/>
            <a:ext cx="123825" cy="123825"/>
          </a:xfrm>
          <a:prstGeom prst="rect">
            <a:avLst/>
          </a:prstGeom>
        </p:spPr>
      </p:pic>
      <p:pic>
        <p:nvPicPr>
          <p:cNvPr id="34" name="Image 32" descr="preencoded.png"/>
          <p:cNvPicPr>
            <a:picLocks noChangeAspect="1"/>
          </p:cNvPicPr>
          <p:nvPr/>
        </p:nvPicPr>
        <p:blipFill>
          <a:blip r:embed="rId24"/>
          <a:stretch>
            <a:fillRect/>
          </a:stretch>
        </p:blipFill>
        <p:spPr>
          <a:xfrm>
            <a:off x="309563" y="5162550"/>
            <a:ext cx="9286875" cy="928688"/>
          </a:xfrm>
          <a:prstGeom prst="rect">
            <a:avLst/>
          </a:prstGeom>
        </p:spPr>
      </p:pic>
      <p:pic>
        <p:nvPicPr>
          <p:cNvPr id="35" name="Image 33" descr="preencoded.png"/>
          <p:cNvPicPr>
            <a:picLocks noChangeAspect="1"/>
          </p:cNvPicPr>
          <p:nvPr/>
        </p:nvPicPr>
        <p:blipFill>
          <a:blip r:embed="rId25"/>
          <a:stretch>
            <a:fillRect/>
          </a:stretch>
        </p:blipFill>
        <p:spPr>
          <a:xfrm>
            <a:off x="464344" y="5348288"/>
            <a:ext cx="154781" cy="154781"/>
          </a:xfrm>
          <a:prstGeom prst="rect">
            <a:avLst/>
          </a:prstGeom>
        </p:spPr>
      </p:pic>
      <p:pic>
        <p:nvPicPr>
          <p:cNvPr id="36" name="Image 34" descr="preencoded.png"/>
          <p:cNvPicPr>
            <a:picLocks noChangeAspect="1"/>
          </p:cNvPicPr>
          <p:nvPr/>
        </p:nvPicPr>
        <p:blipFill>
          <a:blip r:embed="rId26"/>
          <a:stretch>
            <a:fillRect/>
          </a:stretch>
        </p:blipFill>
        <p:spPr>
          <a:xfrm>
            <a:off x="464344" y="5626894"/>
            <a:ext cx="247650" cy="309563"/>
          </a:xfrm>
          <a:prstGeom prst="rect">
            <a:avLst/>
          </a:prstGeom>
        </p:spPr>
      </p:pic>
      <p:pic>
        <p:nvPicPr>
          <p:cNvPr id="37" name="Image 35" descr="preencoded.png"/>
          <p:cNvPicPr>
            <a:picLocks noChangeAspect="1"/>
          </p:cNvPicPr>
          <p:nvPr/>
        </p:nvPicPr>
        <p:blipFill>
          <a:blip r:embed="rId27"/>
          <a:stretch>
            <a:fillRect/>
          </a:stretch>
        </p:blipFill>
        <p:spPr>
          <a:xfrm>
            <a:off x="526256" y="5712023"/>
            <a:ext cx="123825" cy="123825"/>
          </a:xfrm>
          <a:prstGeom prst="rect">
            <a:avLst/>
          </a:prstGeom>
        </p:spPr>
      </p:pic>
      <p:pic>
        <p:nvPicPr>
          <p:cNvPr id="38" name="Image 36" descr="preencoded.png"/>
          <p:cNvPicPr>
            <a:picLocks noChangeAspect="1"/>
          </p:cNvPicPr>
          <p:nvPr/>
        </p:nvPicPr>
        <p:blipFill>
          <a:blip r:embed="rId28"/>
          <a:stretch>
            <a:fillRect/>
          </a:stretch>
        </p:blipFill>
        <p:spPr>
          <a:xfrm>
            <a:off x="3498056" y="5626894"/>
            <a:ext cx="247650" cy="309563"/>
          </a:xfrm>
          <a:prstGeom prst="rect">
            <a:avLst/>
          </a:prstGeom>
        </p:spPr>
      </p:pic>
      <p:pic>
        <p:nvPicPr>
          <p:cNvPr id="39" name="Image 37" descr="preencoded.png"/>
          <p:cNvPicPr>
            <a:picLocks noChangeAspect="1"/>
          </p:cNvPicPr>
          <p:nvPr/>
        </p:nvPicPr>
        <p:blipFill>
          <a:blip r:embed="rId29"/>
          <a:stretch>
            <a:fillRect/>
          </a:stretch>
        </p:blipFill>
        <p:spPr>
          <a:xfrm>
            <a:off x="3559969" y="5712023"/>
            <a:ext cx="123825" cy="123825"/>
          </a:xfrm>
          <a:prstGeom prst="rect">
            <a:avLst/>
          </a:prstGeom>
        </p:spPr>
      </p:pic>
      <p:pic>
        <p:nvPicPr>
          <p:cNvPr id="40" name="Image 38" descr="preencoded.png"/>
          <p:cNvPicPr>
            <a:picLocks noChangeAspect="1"/>
          </p:cNvPicPr>
          <p:nvPr/>
        </p:nvPicPr>
        <p:blipFill>
          <a:blip r:embed="rId30"/>
          <a:stretch>
            <a:fillRect/>
          </a:stretch>
        </p:blipFill>
        <p:spPr>
          <a:xfrm>
            <a:off x="6531769" y="5626894"/>
            <a:ext cx="247650" cy="309563"/>
          </a:xfrm>
          <a:prstGeom prst="rect">
            <a:avLst/>
          </a:prstGeom>
        </p:spPr>
      </p:pic>
      <p:pic>
        <p:nvPicPr>
          <p:cNvPr id="41" name="Image 39" descr="preencoded.png"/>
          <p:cNvPicPr>
            <a:picLocks noChangeAspect="1"/>
          </p:cNvPicPr>
          <p:nvPr/>
        </p:nvPicPr>
        <p:blipFill>
          <a:blip r:embed="rId31"/>
          <a:stretch>
            <a:fillRect/>
          </a:stretch>
        </p:blipFill>
        <p:spPr>
          <a:xfrm>
            <a:off x="6593681" y="5712023"/>
            <a:ext cx="123825" cy="123825"/>
          </a:xfrm>
          <a:prstGeom prst="rect">
            <a:avLst/>
          </a:prstGeom>
        </p:spPr>
      </p:pic>
      <p:sp>
        <p:nvSpPr>
          <p:cNvPr id="42"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ko-KR" altLang="en-US" sz="2194" b="1" dirty="0">
                <a:solidFill>
                  <a:srgbClr val="115E59"/>
                </a:solidFill>
                <a:latin typeface="ui-sans-serif" pitchFamily="34" charset="0"/>
                <a:ea typeface="ui-sans-serif" pitchFamily="34" charset="-122"/>
                <a:cs typeface="ui-sans-serif" pitchFamily="34" charset="-120"/>
              </a:rPr>
              <a:t>스마트시티</a:t>
            </a:r>
            <a:r>
              <a:rPr lang="en-US" sz="2194" b="1" dirty="0">
                <a:solidFill>
                  <a:srgbClr val="115E59"/>
                </a:solidFill>
                <a:latin typeface="ui-sans-serif" pitchFamily="34" charset="0"/>
                <a:ea typeface="ui-sans-serif" pitchFamily="34" charset="-122"/>
                <a:cs typeface="ui-sans-serif" pitchFamily="34" charset="-120"/>
              </a:rPr>
              <a:t> 분야 AI 에이전트 사례</a:t>
            </a:r>
            <a:endParaRPr lang="en-US" sz="2194" dirty="0"/>
          </a:p>
        </p:txBody>
      </p:sp>
      <p:sp>
        <p:nvSpPr>
          <p:cNvPr id="43" name="Text 1"/>
          <p:cNvSpPr/>
          <p:nvPr/>
        </p:nvSpPr>
        <p:spPr>
          <a:xfrm>
            <a:off x="804863" y="1726406"/>
            <a:ext cx="161533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예측 분석 에이전트</a:t>
            </a:r>
            <a:endParaRPr lang="en-US" sz="1219" dirty="0"/>
          </a:p>
        </p:txBody>
      </p:sp>
      <p:sp>
        <p:nvSpPr>
          <p:cNvPr id="44" name="Text 2"/>
          <p:cNvSpPr/>
          <p:nvPr/>
        </p:nvSpPr>
        <p:spPr>
          <a:xfrm>
            <a:off x="650081"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기상 정보, 교통 데이터, 도시 센서 데이터를 통합하여 위험 요인 사전 식별</a:t>
            </a:r>
            <a:endParaRPr lang="en-US" sz="975" dirty="0"/>
          </a:p>
        </p:txBody>
      </p:sp>
      <p:sp>
        <p:nvSpPr>
          <p:cNvPr id="45" name="Text 3"/>
          <p:cNvSpPr/>
          <p:nvPr/>
        </p:nvSpPr>
        <p:spPr>
          <a:xfrm>
            <a:off x="650081" y="2747963"/>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실시간 데이터와 자연어 처리(NLP)를 활용하여 위험 조기 발견</a:t>
            </a:r>
            <a:endParaRPr lang="en-US" sz="975" dirty="0"/>
          </a:p>
        </p:txBody>
      </p:sp>
      <p:sp>
        <p:nvSpPr>
          <p:cNvPr id="46" name="Text 4"/>
          <p:cNvSpPr/>
          <p:nvPr/>
        </p:nvSpPr>
        <p:spPr>
          <a:xfrm>
            <a:off x="650081" y="3212306"/>
            <a:ext cx="295801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공공 안전팀의 대응 시간 단축으로 업무 혁신</a:t>
            </a:r>
            <a:endParaRPr lang="en-US" sz="975" dirty="0"/>
          </a:p>
        </p:txBody>
      </p:sp>
      <p:sp>
        <p:nvSpPr>
          <p:cNvPr id="47" name="Text 5"/>
          <p:cNvSpPr/>
          <p:nvPr/>
        </p:nvSpPr>
        <p:spPr>
          <a:xfrm>
            <a:off x="711994" y="3614737"/>
            <a:ext cx="2476500" cy="557213"/>
          </a:xfrm>
          <a:prstGeom prst="rect">
            <a:avLst/>
          </a:prstGeom>
          <a:noFill/>
          <a:ln/>
        </p:spPr>
        <p:txBody>
          <a:bodyPr wrap="square" lIns="0" tIns="0" rIns="0" bIns="0" rtlCol="0" anchor="t"/>
          <a:lstStyle/>
          <a:p>
            <a:pPr>
              <a:lnSpc>
                <a:spcPts val="1463"/>
              </a:lnSpc>
            </a:pPr>
            <a:r>
              <a:rPr lang="en-US" sz="975" dirty="0">
                <a:solidFill>
                  <a:srgbClr val="0F766E"/>
                </a:solidFill>
                <a:latin typeface="ui-sans-serif" pitchFamily="34" charset="0"/>
                <a:ea typeface="ui-sans-serif" pitchFamily="34" charset="-122"/>
                <a:cs typeface="ui-sans-serif" pitchFamily="34" charset="-120"/>
              </a:rPr>
              <a:t> 미국 보고서에 따르면, AI는 위험을 조기 발견하고 대응 시간을 단축함으로써 공공 안전팀의 업무를 혁신하고 있습니다.</a:t>
            </a:r>
            <a:endParaRPr lang="en-US" sz="975" dirty="0"/>
          </a:p>
        </p:txBody>
      </p:sp>
      <p:sp>
        <p:nvSpPr>
          <p:cNvPr id="48" name="Text 6"/>
          <p:cNvSpPr/>
          <p:nvPr/>
        </p:nvSpPr>
        <p:spPr>
          <a:xfrm>
            <a:off x="3908226" y="1726406"/>
            <a:ext cx="1801074"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응답 최적화 에이전트</a:t>
            </a:r>
            <a:endParaRPr lang="en-US" sz="1219" dirty="0"/>
          </a:p>
        </p:txBody>
      </p:sp>
      <p:sp>
        <p:nvSpPr>
          <p:cNvPr id="49" name="Text 7"/>
          <p:cNvSpPr/>
          <p:nvPr/>
        </p:nvSpPr>
        <p:spPr>
          <a:xfrm>
            <a:off x="3807619"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스마트 교통 시스템과 연계된 AI 에이전트로 긴급 차량 우선 통과</a:t>
            </a:r>
            <a:endParaRPr lang="en-US" sz="975" dirty="0"/>
          </a:p>
        </p:txBody>
      </p:sp>
      <p:sp>
        <p:nvSpPr>
          <p:cNvPr id="50" name="Text 8"/>
          <p:cNvSpPr/>
          <p:nvPr/>
        </p:nvSpPr>
        <p:spPr>
          <a:xfrm>
            <a:off x="3807619" y="2747963"/>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기반 예방 경찰 시스템은 범죄 발생 가능 지역 예측</a:t>
            </a:r>
            <a:endParaRPr lang="en-US" sz="975" dirty="0"/>
          </a:p>
        </p:txBody>
      </p:sp>
      <p:sp>
        <p:nvSpPr>
          <p:cNvPr id="51" name="Text 9"/>
          <p:cNvSpPr/>
          <p:nvPr/>
        </p:nvSpPr>
        <p:spPr>
          <a:xfrm>
            <a:off x="3807619" y="3212306"/>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자원을 최적 배치하여 안전 이벤트에 빠르게 대응</a:t>
            </a:r>
            <a:endParaRPr lang="en-US" sz="975" dirty="0"/>
          </a:p>
        </p:txBody>
      </p:sp>
      <p:sp>
        <p:nvSpPr>
          <p:cNvPr id="52" name="Text 10"/>
          <p:cNvSpPr/>
          <p:nvPr/>
        </p:nvSpPr>
        <p:spPr>
          <a:xfrm>
            <a:off x="4597003" y="3810782"/>
            <a:ext cx="1558091" cy="928688"/>
          </a:xfrm>
          <a:prstGeom prst="rect">
            <a:avLst/>
          </a:prstGeom>
          <a:noFill/>
          <a:ln/>
        </p:spPr>
        <p:txBody>
          <a:bodyPr wrap="square" lIns="0" tIns="0" rIns="0" bIns="0" rtlCol="0" anchor="t"/>
          <a:lstStyle/>
          <a:p>
            <a:pPr>
              <a:lnSpc>
                <a:spcPts val="1463"/>
              </a:lnSpc>
            </a:pPr>
            <a:r>
              <a:rPr lang="en-US" sz="975" dirty="0">
                <a:solidFill>
                  <a:srgbClr val="C2410C"/>
                </a:solidFill>
                <a:latin typeface="ui-sans-serif" pitchFamily="34" charset="0"/>
                <a:ea typeface="ui-sans-serif" pitchFamily="34" charset="-122"/>
                <a:cs typeface="ui-sans-serif" pitchFamily="34" charset="-120"/>
              </a:rPr>
              <a:t> AI 기반 예방 경찰 시스템은 범죄 발생 가능 지역을 예측하여 자원을 최적 배치함으로써 </a:t>
            </a:r>
            <a:r>
              <a:rPr lang="en-US" sz="975" b="1" dirty="0">
                <a:solidFill>
                  <a:srgbClr val="C2410C"/>
                </a:solidFill>
                <a:latin typeface="ui-sans-serif" pitchFamily="34" charset="0"/>
                <a:ea typeface="ui-sans-serif" pitchFamily="34" charset="-122"/>
                <a:cs typeface="ui-sans-serif" pitchFamily="34" charset="-120"/>
              </a:rPr>
              <a:t>범죄를 최대 40%까지 감소</a:t>
            </a:r>
            <a:r>
              <a:rPr lang="en-US" sz="975" dirty="0">
                <a:solidFill>
                  <a:srgbClr val="C2410C"/>
                </a:solidFill>
                <a:latin typeface="ui-sans-serif" pitchFamily="34" charset="0"/>
                <a:ea typeface="ui-sans-serif" pitchFamily="34" charset="-122"/>
                <a:cs typeface="ui-sans-serif" pitchFamily="34" charset="-120"/>
              </a:rPr>
              <a:t>시킬 수 있습니다.</a:t>
            </a:r>
            <a:endParaRPr lang="en-US" sz="975" dirty="0"/>
          </a:p>
        </p:txBody>
      </p:sp>
      <p:sp>
        <p:nvSpPr>
          <p:cNvPr id="53" name="Text 11"/>
          <p:cNvSpPr/>
          <p:nvPr/>
        </p:nvSpPr>
        <p:spPr>
          <a:xfrm>
            <a:off x="7158633" y="1726406"/>
            <a:ext cx="1801074"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피해자 지원 에이전트</a:t>
            </a:r>
            <a:endParaRPr lang="en-US" sz="1219" dirty="0"/>
          </a:p>
        </p:txBody>
      </p:sp>
      <p:sp>
        <p:nvSpPr>
          <p:cNvPr id="54" name="Text 12"/>
          <p:cNvSpPr/>
          <p:nvPr/>
        </p:nvSpPr>
        <p:spPr>
          <a:xfrm>
            <a:off x="6965156" y="2283619"/>
            <a:ext cx="24765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NLP와 챗봇을 활용한 에이전트로 피해 신고 접수</a:t>
            </a:r>
            <a:endParaRPr lang="en-US" sz="975" dirty="0"/>
          </a:p>
        </p:txBody>
      </p:sp>
      <p:sp>
        <p:nvSpPr>
          <p:cNvPr id="55" name="Text 13"/>
          <p:cNvSpPr/>
          <p:nvPr/>
        </p:nvSpPr>
        <p:spPr>
          <a:xfrm>
            <a:off x="6965156" y="2747962"/>
            <a:ext cx="236365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번역 및 사례 관리 등의 서비스 제공</a:t>
            </a:r>
            <a:endParaRPr lang="en-US" sz="975" dirty="0"/>
          </a:p>
        </p:txBody>
      </p:sp>
      <p:sp>
        <p:nvSpPr>
          <p:cNvPr id="56" name="Text 14"/>
          <p:cNvSpPr/>
          <p:nvPr/>
        </p:nvSpPr>
        <p:spPr>
          <a:xfrm>
            <a:off x="6965157" y="3026569"/>
            <a:ext cx="261367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피해자 경험을 개선하고 처리 시간 단축</a:t>
            </a:r>
            <a:endParaRPr lang="en-US" sz="975" dirty="0"/>
          </a:p>
        </p:txBody>
      </p:sp>
      <p:sp>
        <p:nvSpPr>
          <p:cNvPr id="57" name="Text 15"/>
          <p:cNvSpPr/>
          <p:nvPr/>
        </p:nvSpPr>
        <p:spPr>
          <a:xfrm>
            <a:off x="7058025" y="3429000"/>
            <a:ext cx="2476500" cy="557213"/>
          </a:xfrm>
          <a:prstGeom prst="rect">
            <a:avLst/>
          </a:prstGeom>
          <a:noFill/>
          <a:ln/>
        </p:spPr>
        <p:txBody>
          <a:bodyPr wrap="square" lIns="0" tIns="0" rIns="0" bIns="0" rtlCol="0" anchor="t"/>
          <a:lstStyle/>
          <a:p>
            <a:pPr>
              <a:lnSpc>
                <a:spcPts val="1463"/>
              </a:lnSpc>
            </a:pPr>
            <a:r>
              <a:rPr lang="en-US" sz="975" dirty="0">
                <a:solidFill>
                  <a:srgbClr val="0F766E"/>
                </a:solidFill>
                <a:latin typeface="ui-sans-serif" pitchFamily="34" charset="0"/>
                <a:ea typeface="ui-sans-serif" pitchFamily="34" charset="-122"/>
                <a:cs typeface="ui-sans-serif" pitchFamily="34" charset="-120"/>
              </a:rPr>
              <a:t> 알고리즘의 편향 문제와 사생활 </a:t>
            </a:r>
            <a:r>
              <a:rPr lang="en-US" sz="975">
                <a:solidFill>
                  <a:srgbClr val="0F766E"/>
                </a:solidFill>
                <a:latin typeface="ui-sans-serif" pitchFamily="34" charset="0"/>
                <a:ea typeface="ui-sans-serif" pitchFamily="34" charset="-122"/>
                <a:cs typeface="ui-sans-serif" pitchFamily="34" charset="-120"/>
              </a:rPr>
              <a:t>침해 </a:t>
            </a:r>
          </a:p>
          <a:p>
            <a:pPr>
              <a:lnSpc>
                <a:spcPts val="1463"/>
              </a:lnSpc>
            </a:pPr>
            <a:r>
              <a:rPr lang="en-US" sz="975">
                <a:solidFill>
                  <a:srgbClr val="0F766E"/>
                </a:solidFill>
                <a:latin typeface="ui-sans-serif" pitchFamily="34" charset="0"/>
                <a:ea typeface="ui-sans-serif" pitchFamily="34" charset="-122"/>
                <a:cs typeface="ui-sans-serif" pitchFamily="34" charset="-120"/>
              </a:rPr>
              <a:t>우려를 </a:t>
            </a:r>
            <a:r>
              <a:rPr lang="en-US" sz="975" dirty="0">
                <a:solidFill>
                  <a:srgbClr val="0F766E"/>
                </a:solidFill>
                <a:latin typeface="ui-sans-serif" pitchFamily="34" charset="0"/>
                <a:ea typeface="ui-sans-serif" pitchFamily="34" charset="-122"/>
                <a:cs typeface="ui-sans-serif" pitchFamily="34" charset="-120"/>
              </a:rPr>
              <a:t>고려해야 합니다</a:t>
            </a:r>
            <a:r>
              <a:rPr lang="en-US" sz="975">
                <a:solidFill>
                  <a:srgbClr val="0F766E"/>
                </a:solidFill>
                <a:latin typeface="ui-sans-serif" pitchFamily="34" charset="0"/>
                <a:ea typeface="ui-sans-serif" pitchFamily="34" charset="-122"/>
                <a:cs typeface="ui-sans-serif" pitchFamily="34" charset="-120"/>
              </a:rPr>
              <a:t>. </a:t>
            </a:r>
          </a:p>
          <a:p>
            <a:pPr>
              <a:lnSpc>
                <a:spcPts val="1463"/>
              </a:lnSpc>
            </a:pPr>
            <a:r>
              <a:rPr lang="en-US" sz="975">
                <a:solidFill>
                  <a:srgbClr val="0F766E"/>
                </a:solidFill>
                <a:latin typeface="ui-sans-serif" pitchFamily="34" charset="0"/>
                <a:ea typeface="ui-sans-serif" pitchFamily="34" charset="-122"/>
                <a:cs typeface="ui-sans-serif" pitchFamily="34" charset="-120"/>
              </a:rPr>
              <a:t>에이전트 </a:t>
            </a:r>
            <a:r>
              <a:rPr lang="en-US" sz="975" dirty="0">
                <a:solidFill>
                  <a:srgbClr val="0F766E"/>
                </a:solidFill>
                <a:latin typeface="ui-sans-serif" pitchFamily="34" charset="0"/>
                <a:ea typeface="ui-sans-serif" pitchFamily="34" charset="-122"/>
                <a:cs typeface="ui-sans-serif" pitchFamily="34" charset="-120"/>
              </a:rPr>
              <a:t>개발 </a:t>
            </a:r>
            <a:r>
              <a:rPr lang="en-US" sz="975">
                <a:solidFill>
                  <a:srgbClr val="0F766E"/>
                </a:solidFill>
                <a:latin typeface="ui-sans-serif" pitchFamily="34" charset="0"/>
                <a:ea typeface="ui-sans-serif" pitchFamily="34" charset="-122"/>
                <a:cs typeface="ui-sans-serif" pitchFamily="34" charset="-120"/>
              </a:rPr>
              <a:t>시 </a:t>
            </a:r>
            <a:r>
              <a:rPr lang="ko-KR" altLang="en-US" sz="975">
                <a:solidFill>
                  <a:srgbClr val="0F766E"/>
                </a:solidFill>
                <a:latin typeface="ui-sans-serif" pitchFamily="34" charset="0"/>
                <a:ea typeface="ui-sans-serif" pitchFamily="34" charset="-122"/>
                <a:cs typeface="ui-sans-serif" pitchFamily="34" charset="-120"/>
              </a:rPr>
              <a:t>이</a:t>
            </a:r>
            <a:r>
              <a:rPr lang="en-US" sz="975">
                <a:solidFill>
                  <a:srgbClr val="0F766E"/>
                </a:solidFill>
                <a:latin typeface="ui-sans-serif" pitchFamily="34" charset="0"/>
                <a:ea typeface="ui-sans-serif" pitchFamily="34" charset="-122"/>
                <a:cs typeface="ui-sans-serif" pitchFamily="34" charset="-120"/>
              </a:rPr>
              <a:t>슈에 </a:t>
            </a:r>
            <a:r>
              <a:rPr lang="en-US" sz="975" dirty="0">
                <a:solidFill>
                  <a:srgbClr val="0F766E"/>
                </a:solidFill>
                <a:latin typeface="ui-sans-serif" pitchFamily="34" charset="0"/>
                <a:ea typeface="ui-sans-serif" pitchFamily="34" charset="-122"/>
                <a:cs typeface="ui-sans-serif" pitchFamily="34" charset="-120"/>
              </a:rPr>
              <a:t>대한 균형 </a:t>
            </a:r>
            <a:r>
              <a:rPr lang="en-US" sz="975">
                <a:solidFill>
                  <a:srgbClr val="0F766E"/>
                </a:solidFill>
                <a:latin typeface="ui-sans-serif" pitchFamily="34" charset="0"/>
                <a:ea typeface="ui-sans-serif" pitchFamily="34" charset="-122"/>
                <a:cs typeface="ui-sans-serif" pitchFamily="34" charset="-120"/>
              </a:rPr>
              <a:t>잡힌 </a:t>
            </a:r>
          </a:p>
          <a:p>
            <a:pPr>
              <a:lnSpc>
                <a:spcPts val="1463"/>
              </a:lnSpc>
            </a:pPr>
            <a:r>
              <a:rPr lang="en-US" sz="975">
                <a:solidFill>
                  <a:srgbClr val="0F766E"/>
                </a:solidFill>
                <a:latin typeface="ui-sans-serif" pitchFamily="34" charset="0"/>
                <a:ea typeface="ui-sans-serif" pitchFamily="34" charset="-122"/>
                <a:cs typeface="ui-sans-serif" pitchFamily="34" charset="-120"/>
              </a:rPr>
              <a:t>접근이 </a:t>
            </a:r>
            <a:r>
              <a:rPr lang="en-US" sz="975" dirty="0">
                <a:solidFill>
                  <a:srgbClr val="0F766E"/>
                </a:solidFill>
                <a:latin typeface="ui-sans-serif" pitchFamily="34" charset="0"/>
                <a:ea typeface="ui-sans-serif" pitchFamily="34" charset="-122"/>
                <a:cs typeface="ui-sans-serif" pitchFamily="34" charset="-120"/>
              </a:rPr>
              <a:t>필요합니다.</a:t>
            </a:r>
            <a:endParaRPr lang="en-US" sz="975" dirty="0"/>
          </a:p>
        </p:txBody>
      </p:sp>
      <p:sp>
        <p:nvSpPr>
          <p:cNvPr id="58" name="Text 16"/>
          <p:cNvSpPr/>
          <p:nvPr/>
        </p:nvSpPr>
        <p:spPr>
          <a:xfrm>
            <a:off x="681037" y="5317331"/>
            <a:ext cx="8977313" cy="216694"/>
          </a:xfrm>
          <a:prstGeom prst="rect">
            <a:avLst/>
          </a:prstGeom>
          <a:noFill/>
          <a:ln/>
        </p:spPr>
        <p:txBody>
          <a:bodyPr wrap="square" lIns="0" tIns="0" rIns="0" bIns="0" rtlCol="0" anchor="t"/>
          <a:lstStyle/>
          <a:p>
            <a:pPr>
              <a:lnSpc>
                <a:spcPts val="1706"/>
              </a:lnSpc>
            </a:pPr>
            <a:r>
              <a:rPr lang="en-US" sz="1219" b="1" dirty="0">
                <a:solidFill>
                  <a:srgbClr val="374151"/>
                </a:solidFill>
                <a:latin typeface="ui-sans-serif" pitchFamily="34" charset="0"/>
                <a:ea typeface="ui-sans-serif" pitchFamily="34" charset="-122"/>
                <a:cs typeface="ui-sans-serif" pitchFamily="34" charset="-120"/>
              </a:rPr>
              <a:t>안전 분야 AI 에이전트의 공통 특성</a:t>
            </a:r>
            <a:endParaRPr lang="en-US" sz="1219" dirty="0"/>
          </a:p>
        </p:txBody>
      </p:sp>
      <p:sp>
        <p:nvSpPr>
          <p:cNvPr id="59" name="Text 17"/>
          <p:cNvSpPr/>
          <p:nvPr/>
        </p:nvSpPr>
        <p:spPr>
          <a:xfrm>
            <a:off x="804863" y="5688806"/>
            <a:ext cx="2465085"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실시간 데이터 처리와 빠른 의사 결정</a:t>
            </a:r>
            <a:endParaRPr lang="en-US" sz="975" dirty="0"/>
          </a:p>
        </p:txBody>
      </p:sp>
      <p:sp>
        <p:nvSpPr>
          <p:cNvPr id="60" name="Text 18"/>
          <p:cNvSpPr/>
          <p:nvPr/>
        </p:nvSpPr>
        <p:spPr>
          <a:xfrm>
            <a:off x="3838575" y="5688806"/>
            <a:ext cx="207344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인공지능과 인류 전문가의 협업</a:t>
            </a:r>
            <a:endParaRPr lang="en-US" sz="975" dirty="0"/>
          </a:p>
        </p:txBody>
      </p:sp>
      <p:sp>
        <p:nvSpPr>
          <p:cNvPr id="61" name="Text 19"/>
          <p:cNvSpPr/>
          <p:nvPr/>
        </p:nvSpPr>
        <p:spPr>
          <a:xfrm>
            <a:off x="6872288" y="5688806"/>
            <a:ext cx="1972010" cy="185738"/>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공공 안전과 개인 권익의 균형</a:t>
            </a:r>
            <a:endParaRPr lang="en-US" sz="975"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2352675" y="1602581"/>
            <a:ext cx="5200650" cy="619125"/>
          </a:xfrm>
          <a:prstGeom prst="rect">
            <a:avLst/>
          </a:prstGeom>
        </p:spPr>
      </p:pic>
      <p:pic>
        <p:nvPicPr>
          <p:cNvPr id="7" name="Image 5" descr="preencoded.png"/>
          <p:cNvPicPr>
            <a:picLocks noChangeAspect="1"/>
          </p:cNvPicPr>
          <p:nvPr/>
        </p:nvPicPr>
        <p:blipFill>
          <a:blip r:embed="rId8"/>
          <a:stretch>
            <a:fillRect/>
          </a:stretch>
        </p:blipFill>
        <p:spPr>
          <a:xfrm>
            <a:off x="2476500" y="1749623"/>
            <a:ext cx="92869" cy="123825"/>
          </a:xfrm>
          <a:prstGeom prst="rect">
            <a:avLst/>
          </a:prstGeom>
        </p:spPr>
      </p:pic>
      <p:pic>
        <p:nvPicPr>
          <p:cNvPr id="8" name="Image 6" descr="preencoded.png"/>
          <p:cNvPicPr>
            <a:picLocks noChangeAspect="1"/>
          </p:cNvPicPr>
          <p:nvPr/>
        </p:nvPicPr>
        <p:blipFill>
          <a:blip r:embed="rId9"/>
          <a:stretch>
            <a:fillRect/>
          </a:stretch>
        </p:blipFill>
        <p:spPr>
          <a:xfrm>
            <a:off x="309563" y="2407444"/>
            <a:ext cx="1758339" cy="2105025"/>
          </a:xfrm>
          <a:prstGeom prst="rect">
            <a:avLst/>
          </a:prstGeom>
        </p:spPr>
      </p:pic>
      <p:pic>
        <p:nvPicPr>
          <p:cNvPr id="9" name="Image 7" descr="preencoded.png"/>
          <p:cNvPicPr>
            <a:picLocks noChangeAspect="1"/>
          </p:cNvPicPr>
          <p:nvPr/>
        </p:nvPicPr>
        <p:blipFill>
          <a:blip r:embed="rId10"/>
          <a:stretch>
            <a:fillRect/>
          </a:stretch>
        </p:blipFill>
        <p:spPr>
          <a:xfrm>
            <a:off x="464344" y="2686050"/>
            <a:ext cx="340519" cy="402431"/>
          </a:xfrm>
          <a:prstGeom prst="rect">
            <a:avLst/>
          </a:prstGeom>
        </p:spPr>
      </p:pic>
      <p:pic>
        <p:nvPicPr>
          <p:cNvPr id="10" name="Image 8" descr="preencoded.png"/>
          <p:cNvPicPr>
            <a:picLocks noChangeAspect="1"/>
          </p:cNvPicPr>
          <p:nvPr/>
        </p:nvPicPr>
        <p:blipFill>
          <a:blip r:embed="rId11"/>
          <a:stretch>
            <a:fillRect/>
          </a:stretch>
        </p:blipFill>
        <p:spPr>
          <a:xfrm>
            <a:off x="557213" y="2778919"/>
            <a:ext cx="154781" cy="216694"/>
          </a:xfrm>
          <a:prstGeom prst="rect">
            <a:avLst/>
          </a:prstGeom>
        </p:spPr>
      </p:pic>
      <p:pic>
        <p:nvPicPr>
          <p:cNvPr id="11" name="Image 9" descr="preencoded.png"/>
          <p:cNvPicPr>
            <a:picLocks noChangeAspect="1"/>
          </p:cNvPicPr>
          <p:nvPr/>
        </p:nvPicPr>
        <p:blipFill>
          <a:blip r:embed="rId12"/>
          <a:stretch>
            <a:fillRect/>
          </a:stretch>
        </p:blipFill>
        <p:spPr>
          <a:xfrm>
            <a:off x="464344" y="3336131"/>
            <a:ext cx="108347" cy="108347"/>
          </a:xfrm>
          <a:prstGeom prst="rect">
            <a:avLst/>
          </a:prstGeom>
        </p:spPr>
      </p:pic>
      <p:pic>
        <p:nvPicPr>
          <p:cNvPr id="12" name="Image 10" descr="preencoded.png"/>
          <p:cNvPicPr>
            <a:picLocks noChangeAspect="1"/>
          </p:cNvPicPr>
          <p:nvPr/>
        </p:nvPicPr>
        <p:blipFill>
          <a:blip r:embed="rId12"/>
          <a:stretch>
            <a:fillRect/>
          </a:stretch>
        </p:blipFill>
        <p:spPr>
          <a:xfrm>
            <a:off x="464344" y="3707606"/>
            <a:ext cx="108347" cy="108347"/>
          </a:xfrm>
          <a:prstGeom prst="rect">
            <a:avLst/>
          </a:prstGeom>
        </p:spPr>
      </p:pic>
      <p:pic>
        <p:nvPicPr>
          <p:cNvPr id="13" name="Image 11" descr="preencoded.png"/>
          <p:cNvPicPr>
            <a:picLocks noChangeAspect="1"/>
          </p:cNvPicPr>
          <p:nvPr/>
        </p:nvPicPr>
        <p:blipFill>
          <a:blip r:embed="rId12"/>
          <a:stretch>
            <a:fillRect/>
          </a:stretch>
        </p:blipFill>
        <p:spPr>
          <a:xfrm>
            <a:off x="464344" y="4079081"/>
            <a:ext cx="108347" cy="108347"/>
          </a:xfrm>
          <a:prstGeom prst="rect">
            <a:avLst/>
          </a:prstGeom>
        </p:spPr>
      </p:pic>
      <p:pic>
        <p:nvPicPr>
          <p:cNvPr id="14" name="Image 12" descr="preencoded.png"/>
          <p:cNvPicPr>
            <a:picLocks noChangeAspect="1"/>
          </p:cNvPicPr>
          <p:nvPr/>
        </p:nvPicPr>
        <p:blipFill>
          <a:blip r:embed="rId13"/>
          <a:stretch>
            <a:fillRect/>
          </a:stretch>
        </p:blipFill>
        <p:spPr>
          <a:xfrm>
            <a:off x="2075641" y="3421260"/>
            <a:ext cx="116086" cy="185738"/>
          </a:xfrm>
          <a:prstGeom prst="rect">
            <a:avLst/>
          </a:prstGeom>
        </p:spPr>
      </p:pic>
      <p:pic>
        <p:nvPicPr>
          <p:cNvPr id="15" name="Image 13" descr="preencoded.png"/>
          <p:cNvPicPr>
            <a:picLocks noChangeAspect="1"/>
          </p:cNvPicPr>
          <p:nvPr/>
        </p:nvPicPr>
        <p:blipFill>
          <a:blip r:embed="rId14"/>
          <a:stretch>
            <a:fillRect/>
          </a:stretch>
        </p:blipFill>
        <p:spPr>
          <a:xfrm>
            <a:off x="2191727" y="2407444"/>
            <a:ext cx="1758339" cy="2105025"/>
          </a:xfrm>
          <a:prstGeom prst="rect">
            <a:avLst/>
          </a:prstGeom>
        </p:spPr>
      </p:pic>
      <p:pic>
        <p:nvPicPr>
          <p:cNvPr id="16" name="Image 14" descr="preencoded.png"/>
          <p:cNvPicPr>
            <a:picLocks noChangeAspect="1"/>
          </p:cNvPicPr>
          <p:nvPr/>
        </p:nvPicPr>
        <p:blipFill>
          <a:blip r:embed="rId15"/>
          <a:stretch>
            <a:fillRect/>
          </a:stretch>
        </p:blipFill>
        <p:spPr>
          <a:xfrm>
            <a:off x="2346509" y="2686050"/>
            <a:ext cx="363736" cy="402431"/>
          </a:xfrm>
          <a:prstGeom prst="rect">
            <a:avLst/>
          </a:prstGeom>
        </p:spPr>
      </p:pic>
      <p:pic>
        <p:nvPicPr>
          <p:cNvPr id="17" name="Image 15" descr="preencoded.png"/>
          <p:cNvPicPr>
            <a:picLocks noChangeAspect="1"/>
          </p:cNvPicPr>
          <p:nvPr/>
        </p:nvPicPr>
        <p:blipFill>
          <a:blip r:embed="rId16"/>
          <a:stretch>
            <a:fillRect/>
          </a:stretch>
        </p:blipFill>
        <p:spPr>
          <a:xfrm>
            <a:off x="2439378" y="2778919"/>
            <a:ext cx="177998" cy="216694"/>
          </a:xfrm>
          <a:prstGeom prst="rect">
            <a:avLst/>
          </a:prstGeom>
        </p:spPr>
      </p:pic>
      <p:pic>
        <p:nvPicPr>
          <p:cNvPr id="18" name="Image 16" descr="preencoded.png"/>
          <p:cNvPicPr>
            <a:picLocks noChangeAspect="1"/>
          </p:cNvPicPr>
          <p:nvPr/>
        </p:nvPicPr>
        <p:blipFill>
          <a:blip r:embed="rId17"/>
          <a:stretch>
            <a:fillRect/>
          </a:stretch>
        </p:blipFill>
        <p:spPr>
          <a:xfrm>
            <a:off x="2346508" y="3336131"/>
            <a:ext cx="108347" cy="108347"/>
          </a:xfrm>
          <a:prstGeom prst="rect">
            <a:avLst/>
          </a:prstGeom>
        </p:spPr>
      </p:pic>
      <p:pic>
        <p:nvPicPr>
          <p:cNvPr id="19" name="Image 17" descr="preencoded.png"/>
          <p:cNvPicPr>
            <a:picLocks noChangeAspect="1"/>
          </p:cNvPicPr>
          <p:nvPr/>
        </p:nvPicPr>
        <p:blipFill>
          <a:blip r:embed="rId17"/>
          <a:stretch>
            <a:fillRect/>
          </a:stretch>
        </p:blipFill>
        <p:spPr>
          <a:xfrm>
            <a:off x="2346508" y="3707606"/>
            <a:ext cx="108347" cy="108347"/>
          </a:xfrm>
          <a:prstGeom prst="rect">
            <a:avLst/>
          </a:prstGeom>
        </p:spPr>
      </p:pic>
      <p:pic>
        <p:nvPicPr>
          <p:cNvPr id="20" name="Image 18" descr="preencoded.png"/>
          <p:cNvPicPr>
            <a:picLocks noChangeAspect="1"/>
          </p:cNvPicPr>
          <p:nvPr/>
        </p:nvPicPr>
        <p:blipFill>
          <a:blip r:embed="rId17"/>
          <a:stretch>
            <a:fillRect/>
          </a:stretch>
        </p:blipFill>
        <p:spPr>
          <a:xfrm>
            <a:off x="2346508" y="4079081"/>
            <a:ext cx="108347" cy="108347"/>
          </a:xfrm>
          <a:prstGeom prst="rect">
            <a:avLst/>
          </a:prstGeom>
        </p:spPr>
      </p:pic>
      <p:pic>
        <p:nvPicPr>
          <p:cNvPr id="21" name="Image 19" descr="preencoded.png"/>
          <p:cNvPicPr>
            <a:picLocks noChangeAspect="1"/>
          </p:cNvPicPr>
          <p:nvPr/>
        </p:nvPicPr>
        <p:blipFill>
          <a:blip r:embed="rId13"/>
          <a:stretch>
            <a:fillRect/>
          </a:stretch>
        </p:blipFill>
        <p:spPr>
          <a:xfrm>
            <a:off x="3957805" y="3421260"/>
            <a:ext cx="116086" cy="185738"/>
          </a:xfrm>
          <a:prstGeom prst="rect">
            <a:avLst/>
          </a:prstGeom>
        </p:spPr>
      </p:pic>
      <p:pic>
        <p:nvPicPr>
          <p:cNvPr id="22" name="Image 20" descr="preencoded.png"/>
          <p:cNvPicPr>
            <a:picLocks noChangeAspect="1"/>
          </p:cNvPicPr>
          <p:nvPr/>
        </p:nvPicPr>
        <p:blipFill>
          <a:blip r:embed="rId18"/>
          <a:stretch>
            <a:fillRect/>
          </a:stretch>
        </p:blipFill>
        <p:spPr>
          <a:xfrm>
            <a:off x="4073891" y="2407444"/>
            <a:ext cx="1758339" cy="2105025"/>
          </a:xfrm>
          <a:prstGeom prst="rect">
            <a:avLst/>
          </a:prstGeom>
        </p:spPr>
      </p:pic>
      <p:pic>
        <p:nvPicPr>
          <p:cNvPr id="23" name="Image 21" descr="preencoded.png"/>
          <p:cNvPicPr>
            <a:picLocks noChangeAspect="1"/>
          </p:cNvPicPr>
          <p:nvPr/>
        </p:nvPicPr>
        <p:blipFill>
          <a:blip r:embed="rId19"/>
          <a:stretch>
            <a:fillRect/>
          </a:stretch>
        </p:blipFill>
        <p:spPr>
          <a:xfrm>
            <a:off x="4228672" y="2577703"/>
            <a:ext cx="325041" cy="402431"/>
          </a:xfrm>
          <a:prstGeom prst="rect">
            <a:avLst/>
          </a:prstGeom>
        </p:spPr>
      </p:pic>
      <p:pic>
        <p:nvPicPr>
          <p:cNvPr id="24" name="Image 22" descr="preencoded.png"/>
          <p:cNvPicPr>
            <a:picLocks noChangeAspect="1"/>
          </p:cNvPicPr>
          <p:nvPr/>
        </p:nvPicPr>
        <p:blipFill>
          <a:blip r:embed="rId20"/>
          <a:stretch>
            <a:fillRect/>
          </a:stretch>
        </p:blipFill>
        <p:spPr>
          <a:xfrm>
            <a:off x="4321541" y="2670572"/>
            <a:ext cx="139303" cy="216694"/>
          </a:xfrm>
          <a:prstGeom prst="rect">
            <a:avLst/>
          </a:prstGeom>
        </p:spPr>
      </p:pic>
      <p:pic>
        <p:nvPicPr>
          <p:cNvPr id="25" name="Image 23" descr="preencoded.png"/>
          <p:cNvPicPr>
            <a:picLocks noChangeAspect="1"/>
          </p:cNvPicPr>
          <p:nvPr/>
        </p:nvPicPr>
        <p:blipFill>
          <a:blip r:embed="rId12"/>
          <a:stretch>
            <a:fillRect/>
          </a:stretch>
        </p:blipFill>
        <p:spPr>
          <a:xfrm>
            <a:off x="4228672" y="3119437"/>
            <a:ext cx="108347" cy="108347"/>
          </a:xfrm>
          <a:prstGeom prst="rect">
            <a:avLst/>
          </a:prstGeom>
        </p:spPr>
      </p:pic>
      <p:pic>
        <p:nvPicPr>
          <p:cNvPr id="26" name="Image 24" descr="preencoded.png"/>
          <p:cNvPicPr>
            <a:picLocks noChangeAspect="1"/>
          </p:cNvPicPr>
          <p:nvPr/>
        </p:nvPicPr>
        <p:blipFill>
          <a:blip r:embed="rId12"/>
          <a:stretch>
            <a:fillRect/>
          </a:stretch>
        </p:blipFill>
        <p:spPr>
          <a:xfrm>
            <a:off x="4228672" y="3490912"/>
            <a:ext cx="108347" cy="108347"/>
          </a:xfrm>
          <a:prstGeom prst="rect">
            <a:avLst/>
          </a:prstGeom>
        </p:spPr>
      </p:pic>
      <p:pic>
        <p:nvPicPr>
          <p:cNvPr id="27" name="Image 25" descr="preencoded.png"/>
          <p:cNvPicPr>
            <a:picLocks noChangeAspect="1"/>
          </p:cNvPicPr>
          <p:nvPr/>
        </p:nvPicPr>
        <p:blipFill>
          <a:blip r:embed="rId12"/>
          <a:stretch>
            <a:fillRect/>
          </a:stretch>
        </p:blipFill>
        <p:spPr>
          <a:xfrm>
            <a:off x="4228672" y="3862387"/>
            <a:ext cx="108347" cy="108347"/>
          </a:xfrm>
          <a:prstGeom prst="rect">
            <a:avLst/>
          </a:prstGeom>
        </p:spPr>
      </p:pic>
      <p:pic>
        <p:nvPicPr>
          <p:cNvPr id="28" name="Image 26" descr="preencoded.png"/>
          <p:cNvPicPr>
            <a:picLocks noChangeAspect="1"/>
          </p:cNvPicPr>
          <p:nvPr/>
        </p:nvPicPr>
        <p:blipFill>
          <a:blip r:embed="rId13"/>
          <a:stretch>
            <a:fillRect/>
          </a:stretch>
        </p:blipFill>
        <p:spPr>
          <a:xfrm>
            <a:off x="5839969" y="3421260"/>
            <a:ext cx="116086" cy="185738"/>
          </a:xfrm>
          <a:prstGeom prst="rect">
            <a:avLst/>
          </a:prstGeom>
        </p:spPr>
      </p:pic>
      <p:pic>
        <p:nvPicPr>
          <p:cNvPr id="29" name="Image 27" descr="preencoded.png"/>
          <p:cNvPicPr>
            <a:picLocks noChangeAspect="1"/>
          </p:cNvPicPr>
          <p:nvPr/>
        </p:nvPicPr>
        <p:blipFill>
          <a:blip r:embed="rId21"/>
          <a:stretch>
            <a:fillRect/>
          </a:stretch>
        </p:blipFill>
        <p:spPr>
          <a:xfrm>
            <a:off x="5956055" y="2407444"/>
            <a:ext cx="1758339" cy="2105025"/>
          </a:xfrm>
          <a:prstGeom prst="rect">
            <a:avLst/>
          </a:prstGeom>
        </p:spPr>
      </p:pic>
      <p:pic>
        <p:nvPicPr>
          <p:cNvPr id="30" name="Image 28" descr="preencoded.png"/>
          <p:cNvPicPr>
            <a:picLocks noChangeAspect="1"/>
          </p:cNvPicPr>
          <p:nvPr/>
        </p:nvPicPr>
        <p:blipFill>
          <a:blip r:embed="rId22"/>
          <a:stretch>
            <a:fillRect/>
          </a:stretch>
        </p:blipFill>
        <p:spPr>
          <a:xfrm>
            <a:off x="6110836" y="2577703"/>
            <a:ext cx="340519" cy="402431"/>
          </a:xfrm>
          <a:prstGeom prst="rect">
            <a:avLst/>
          </a:prstGeom>
        </p:spPr>
      </p:pic>
      <p:pic>
        <p:nvPicPr>
          <p:cNvPr id="31" name="Image 29" descr="preencoded.png"/>
          <p:cNvPicPr>
            <a:picLocks noChangeAspect="1"/>
          </p:cNvPicPr>
          <p:nvPr/>
        </p:nvPicPr>
        <p:blipFill>
          <a:blip r:embed="rId23"/>
          <a:stretch>
            <a:fillRect/>
          </a:stretch>
        </p:blipFill>
        <p:spPr>
          <a:xfrm>
            <a:off x="6203705" y="2670572"/>
            <a:ext cx="154781" cy="216694"/>
          </a:xfrm>
          <a:prstGeom prst="rect">
            <a:avLst/>
          </a:prstGeom>
        </p:spPr>
      </p:pic>
      <p:pic>
        <p:nvPicPr>
          <p:cNvPr id="32" name="Image 30" descr="preencoded.png"/>
          <p:cNvPicPr>
            <a:picLocks noChangeAspect="1"/>
          </p:cNvPicPr>
          <p:nvPr/>
        </p:nvPicPr>
        <p:blipFill>
          <a:blip r:embed="rId17"/>
          <a:stretch>
            <a:fillRect/>
          </a:stretch>
        </p:blipFill>
        <p:spPr>
          <a:xfrm>
            <a:off x="6110836" y="3119437"/>
            <a:ext cx="108347" cy="108347"/>
          </a:xfrm>
          <a:prstGeom prst="rect">
            <a:avLst/>
          </a:prstGeom>
        </p:spPr>
      </p:pic>
      <p:pic>
        <p:nvPicPr>
          <p:cNvPr id="33" name="Image 31" descr="preencoded.png"/>
          <p:cNvPicPr>
            <a:picLocks noChangeAspect="1"/>
          </p:cNvPicPr>
          <p:nvPr/>
        </p:nvPicPr>
        <p:blipFill>
          <a:blip r:embed="rId17"/>
          <a:stretch>
            <a:fillRect/>
          </a:stretch>
        </p:blipFill>
        <p:spPr>
          <a:xfrm>
            <a:off x="6110836" y="3490912"/>
            <a:ext cx="108347" cy="108347"/>
          </a:xfrm>
          <a:prstGeom prst="rect">
            <a:avLst/>
          </a:prstGeom>
        </p:spPr>
      </p:pic>
      <p:pic>
        <p:nvPicPr>
          <p:cNvPr id="34" name="Image 32" descr="preencoded.png"/>
          <p:cNvPicPr>
            <a:picLocks noChangeAspect="1"/>
          </p:cNvPicPr>
          <p:nvPr/>
        </p:nvPicPr>
        <p:blipFill>
          <a:blip r:embed="rId17"/>
          <a:stretch>
            <a:fillRect/>
          </a:stretch>
        </p:blipFill>
        <p:spPr>
          <a:xfrm>
            <a:off x="6110836" y="3862387"/>
            <a:ext cx="108347" cy="108347"/>
          </a:xfrm>
          <a:prstGeom prst="rect">
            <a:avLst/>
          </a:prstGeom>
        </p:spPr>
      </p:pic>
      <p:pic>
        <p:nvPicPr>
          <p:cNvPr id="35" name="Image 33" descr="preencoded.png"/>
          <p:cNvPicPr>
            <a:picLocks noChangeAspect="1"/>
          </p:cNvPicPr>
          <p:nvPr/>
        </p:nvPicPr>
        <p:blipFill>
          <a:blip r:embed="rId13"/>
          <a:stretch>
            <a:fillRect/>
          </a:stretch>
        </p:blipFill>
        <p:spPr>
          <a:xfrm>
            <a:off x="7722133" y="3421260"/>
            <a:ext cx="116086" cy="185738"/>
          </a:xfrm>
          <a:prstGeom prst="rect">
            <a:avLst/>
          </a:prstGeom>
        </p:spPr>
      </p:pic>
      <p:pic>
        <p:nvPicPr>
          <p:cNvPr id="36" name="Image 34" descr="preencoded.png"/>
          <p:cNvPicPr>
            <a:picLocks noChangeAspect="1"/>
          </p:cNvPicPr>
          <p:nvPr/>
        </p:nvPicPr>
        <p:blipFill>
          <a:blip r:embed="rId24"/>
          <a:stretch>
            <a:fillRect/>
          </a:stretch>
        </p:blipFill>
        <p:spPr>
          <a:xfrm>
            <a:off x="7838219" y="2407444"/>
            <a:ext cx="1758339" cy="2105025"/>
          </a:xfrm>
          <a:prstGeom prst="rect">
            <a:avLst/>
          </a:prstGeom>
        </p:spPr>
      </p:pic>
      <p:pic>
        <p:nvPicPr>
          <p:cNvPr id="37" name="Image 35" descr="preencoded.png"/>
          <p:cNvPicPr>
            <a:picLocks noChangeAspect="1"/>
          </p:cNvPicPr>
          <p:nvPr/>
        </p:nvPicPr>
        <p:blipFill>
          <a:blip r:embed="rId25"/>
          <a:stretch>
            <a:fillRect/>
          </a:stretch>
        </p:blipFill>
        <p:spPr>
          <a:xfrm>
            <a:off x="7993000" y="2577703"/>
            <a:ext cx="340519" cy="402431"/>
          </a:xfrm>
          <a:prstGeom prst="rect">
            <a:avLst/>
          </a:prstGeom>
        </p:spPr>
      </p:pic>
      <p:pic>
        <p:nvPicPr>
          <p:cNvPr id="38" name="Image 36" descr="preencoded.png"/>
          <p:cNvPicPr>
            <a:picLocks noChangeAspect="1"/>
          </p:cNvPicPr>
          <p:nvPr/>
        </p:nvPicPr>
        <p:blipFill>
          <a:blip r:embed="rId26"/>
          <a:stretch>
            <a:fillRect/>
          </a:stretch>
        </p:blipFill>
        <p:spPr>
          <a:xfrm>
            <a:off x="8085869" y="2670572"/>
            <a:ext cx="154781" cy="216694"/>
          </a:xfrm>
          <a:prstGeom prst="rect">
            <a:avLst/>
          </a:prstGeom>
        </p:spPr>
      </p:pic>
      <p:pic>
        <p:nvPicPr>
          <p:cNvPr id="39" name="Image 37" descr="preencoded.png"/>
          <p:cNvPicPr>
            <a:picLocks noChangeAspect="1"/>
          </p:cNvPicPr>
          <p:nvPr/>
        </p:nvPicPr>
        <p:blipFill>
          <a:blip r:embed="rId12"/>
          <a:stretch>
            <a:fillRect/>
          </a:stretch>
        </p:blipFill>
        <p:spPr>
          <a:xfrm>
            <a:off x="7993000" y="3119437"/>
            <a:ext cx="108347" cy="108347"/>
          </a:xfrm>
          <a:prstGeom prst="rect">
            <a:avLst/>
          </a:prstGeom>
        </p:spPr>
      </p:pic>
      <p:pic>
        <p:nvPicPr>
          <p:cNvPr id="40" name="Image 38" descr="preencoded.png"/>
          <p:cNvPicPr>
            <a:picLocks noChangeAspect="1"/>
          </p:cNvPicPr>
          <p:nvPr/>
        </p:nvPicPr>
        <p:blipFill>
          <a:blip r:embed="rId12"/>
          <a:stretch>
            <a:fillRect/>
          </a:stretch>
        </p:blipFill>
        <p:spPr>
          <a:xfrm>
            <a:off x="7993000" y="3336131"/>
            <a:ext cx="108347" cy="108347"/>
          </a:xfrm>
          <a:prstGeom prst="rect">
            <a:avLst/>
          </a:prstGeom>
        </p:spPr>
      </p:pic>
      <p:pic>
        <p:nvPicPr>
          <p:cNvPr id="41" name="Image 39" descr="preencoded.png"/>
          <p:cNvPicPr>
            <a:picLocks noChangeAspect="1"/>
          </p:cNvPicPr>
          <p:nvPr/>
        </p:nvPicPr>
        <p:blipFill>
          <a:blip r:embed="rId12"/>
          <a:stretch>
            <a:fillRect/>
          </a:stretch>
        </p:blipFill>
        <p:spPr>
          <a:xfrm>
            <a:off x="7993000" y="3707606"/>
            <a:ext cx="108347" cy="108347"/>
          </a:xfrm>
          <a:prstGeom prst="rect">
            <a:avLst/>
          </a:prstGeom>
        </p:spPr>
      </p:pic>
      <p:pic>
        <p:nvPicPr>
          <p:cNvPr id="42" name="Image 40" descr="preencoded.png"/>
          <p:cNvPicPr>
            <a:picLocks noChangeAspect="1"/>
          </p:cNvPicPr>
          <p:nvPr/>
        </p:nvPicPr>
        <p:blipFill>
          <a:blip r:embed="rId27"/>
          <a:stretch>
            <a:fillRect/>
          </a:stretch>
        </p:blipFill>
        <p:spPr>
          <a:xfrm>
            <a:off x="309563" y="4760119"/>
            <a:ext cx="9286875" cy="835819"/>
          </a:xfrm>
          <a:prstGeom prst="rect">
            <a:avLst/>
          </a:prstGeom>
        </p:spPr>
      </p:pic>
      <p:pic>
        <p:nvPicPr>
          <p:cNvPr id="43" name="Image 41" descr="preencoded.png"/>
          <p:cNvPicPr>
            <a:picLocks noChangeAspect="1"/>
          </p:cNvPicPr>
          <p:nvPr/>
        </p:nvPicPr>
        <p:blipFill>
          <a:blip r:embed="rId28"/>
          <a:stretch>
            <a:fillRect/>
          </a:stretch>
        </p:blipFill>
        <p:spPr>
          <a:xfrm>
            <a:off x="433388" y="5023247"/>
            <a:ext cx="208955" cy="278606"/>
          </a:xfrm>
          <a:prstGeom prst="rect">
            <a:avLst/>
          </a:prstGeom>
        </p:spPr>
      </p:pic>
      <p:sp>
        <p:nvSpPr>
          <p:cNvPr id="44"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AI 에이전트 개발 절차</a:t>
            </a:r>
            <a:endParaRPr lang="en-US" sz="2194" dirty="0"/>
          </a:p>
        </p:txBody>
      </p:sp>
      <p:sp>
        <p:nvSpPr>
          <p:cNvPr id="45" name="Text 1"/>
          <p:cNvSpPr/>
          <p:nvPr/>
        </p:nvSpPr>
        <p:spPr>
          <a:xfrm>
            <a:off x="2631281" y="1726406"/>
            <a:ext cx="4953000"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 AI 에이전트 개발은 문제 해결을 위한 시스템적 접근법을 필요로 합니다. 아래 5단계 절차를 통해 효과적인 에이전트를 개발할 수 있습니다.</a:t>
            </a:r>
            <a:endParaRPr lang="en-US" sz="975" dirty="0"/>
          </a:p>
        </p:txBody>
      </p:sp>
      <p:sp>
        <p:nvSpPr>
          <p:cNvPr id="46" name="Text 2"/>
          <p:cNvSpPr/>
          <p:nvPr/>
        </p:nvSpPr>
        <p:spPr>
          <a:xfrm>
            <a:off x="897731" y="2562225"/>
            <a:ext cx="1015389" cy="650081"/>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1. 문제 정의 및 요구사항 분석</a:t>
            </a:r>
            <a:endParaRPr lang="en-US" sz="1219" dirty="0"/>
          </a:p>
        </p:txBody>
      </p:sp>
      <p:sp>
        <p:nvSpPr>
          <p:cNvPr id="47" name="Text 3"/>
          <p:cNvSpPr/>
          <p:nvPr/>
        </p:nvSpPr>
        <p:spPr>
          <a:xfrm>
            <a:off x="634603" y="330517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해결해야 할 비즈니스 문제 명확히 정의</a:t>
            </a:r>
            <a:endParaRPr lang="en-US" sz="853" dirty="0"/>
          </a:p>
        </p:txBody>
      </p:sp>
      <p:sp>
        <p:nvSpPr>
          <p:cNvPr id="48" name="Text 4"/>
          <p:cNvSpPr/>
          <p:nvPr/>
        </p:nvSpPr>
        <p:spPr>
          <a:xfrm>
            <a:off x="634603" y="3676650"/>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필요한 데이터, 센서, 성능 지표 설정</a:t>
            </a:r>
            <a:endParaRPr lang="en-US" sz="853" dirty="0"/>
          </a:p>
        </p:txBody>
      </p:sp>
      <p:sp>
        <p:nvSpPr>
          <p:cNvPr id="49" name="Text 5"/>
          <p:cNvSpPr/>
          <p:nvPr/>
        </p:nvSpPr>
        <p:spPr>
          <a:xfrm>
            <a:off x="634603" y="404812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사용자와 이해관계자의 기대 충족</a:t>
            </a:r>
            <a:endParaRPr lang="en-US" sz="853" dirty="0"/>
          </a:p>
        </p:txBody>
      </p:sp>
      <p:sp>
        <p:nvSpPr>
          <p:cNvPr id="50" name="Text 6"/>
          <p:cNvSpPr/>
          <p:nvPr/>
        </p:nvSpPr>
        <p:spPr>
          <a:xfrm>
            <a:off x="2803113" y="2562225"/>
            <a:ext cx="992172" cy="650081"/>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2. 데이터 수집 및 환경 모델링</a:t>
            </a:r>
            <a:endParaRPr lang="en-US" sz="1219" dirty="0"/>
          </a:p>
        </p:txBody>
      </p:sp>
      <p:sp>
        <p:nvSpPr>
          <p:cNvPr id="51" name="Text 7"/>
          <p:cNvSpPr/>
          <p:nvPr/>
        </p:nvSpPr>
        <p:spPr>
          <a:xfrm>
            <a:off x="2516767" y="330517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에이전트가 동작할 환경 모델링</a:t>
            </a:r>
            <a:endParaRPr lang="en-US" sz="853" dirty="0"/>
          </a:p>
        </p:txBody>
      </p:sp>
      <p:sp>
        <p:nvSpPr>
          <p:cNvPr id="52" name="Text 8"/>
          <p:cNvSpPr/>
          <p:nvPr/>
        </p:nvSpPr>
        <p:spPr>
          <a:xfrm>
            <a:off x="2516767" y="3676650"/>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센서 데이터 스트림과 외부 API 연동</a:t>
            </a:r>
            <a:endParaRPr lang="en-US" sz="853" dirty="0"/>
          </a:p>
        </p:txBody>
      </p:sp>
      <p:sp>
        <p:nvSpPr>
          <p:cNvPr id="53" name="Text 9"/>
          <p:cNvSpPr/>
          <p:nvPr/>
        </p:nvSpPr>
        <p:spPr>
          <a:xfrm>
            <a:off x="2516767" y="404812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데이터 품질 확보 (누락치, 이상치 처리)</a:t>
            </a:r>
            <a:endParaRPr lang="en-US" sz="853" dirty="0"/>
          </a:p>
        </p:txBody>
      </p:sp>
      <p:sp>
        <p:nvSpPr>
          <p:cNvPr id="54" name="Text 10"/>
          <p:cNvSpPr/>
          <p:nvPr/>
        </p:nvSpPr>
        <p:spPr>
          <a:xfrm>
            <a:off x="4646582" y="2562225"/>
            <a:ext cx="1030868" cy="433388"/>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3. 행동 정책 설계</a:t>
            </a:r>
            <a:endParaRPr lang="en-US" sz="1219" dirty="0"/>
          </a:p>
        </p:txBody>
      </p:sp>
      <p:sp>
        <p:nvSpPr>
          <p:cNvPr id="55" name="Text 11"/>
          <p:cNvSpPr/>
          <p:nvPr/>
        </p:nvSpPr>
        <p:spPr>
          <a:xfrm>
            <a:off x="4398932" y="3088481"/>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규칙 기반 로직, 머신 러닝 분류기, 강화 학습 선택</a:t>
            </a:r>
            <a:endParaRPr lang="en-US" sz="853" dirty="0"/>
          </a:p>
        </p:txBody>
      </p:sp>
      <p:sp>
        <p:nvSpPr>
          <p:cNvPr id="56" name="Text 12"/>
          <p:cNvSpPr/>
          <p:nvPr/>
        </p:nvSpPr>
        <p:spPr>
          <a:xfrm>
            <a:off x="4398932" y="3459956"/>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상태 공간, 행동 공간, 보상 함수 설계</a:t>
            </a:r>
            <a:endParaRPr lang="en-US" sz="853" dirty="0"/>
          </a:p>
        </p:txBody>
      </p:sp>
      <p:sp>
        <p:nvSpPr>
          <p:cNvPr id="57" name="Text 13"/>
          <p:cNvSpPr/>
          <p:nvPr/>
        </p:nvSpPr>
        <p:spPr>
          <a:xfrm>
            <a:off x="4398932" y="3831431"/>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에피소드 기반 학습으로 에이전트 훈련</a:t>
            </a:r>
            <a:endParaRPr lang="en-US" sz="853" dirty="0"/>
          </a:p>
        </p:txBody>
      </p:sp>
      <p:sp>
        <p:nvSpPr>
          <p:cNvPr id="58" name="Text 14"/>
          <p:cNvSpPr/>
          <p:nvPr/>
        </p:nvSpPr>
        <p:spPr>
          <a:xfrm>
            <a:off x="6544224" y="2562225"/>
            <a:ext cx="1015389" cy="433388"/>
          </a:xfrm>
          <a:prstGeom prst="rect">
            <a:avLst/>
          </a:prstGeom>
          <a:noFill/>
          <a:ln/>
        </p:spPr>
        <p:txBody>
          <a:bodyPr wrap="square" lIns="0" tIns="0" rIns="0" bIns="0" rtlCol="0" anchor="t"/>
          <a:lstStyle/>
          <a:p>
            <a:pPr>
              <a:lnSpc>
                <a:spcPts val="1706"/>
              </a:lnSpc>
            </a:pPr>
            <a:r>
              <a:rPr lang="en-US" sz="1219" b="1" dirty="0">
                <a:solidFill>
                  <a:srgbClr val="EA580C"/>
                </a:solidFill>
                <a:latin typeface="ui-sans-serif" pitchFamily="34" charset="0"/>
                <a:ea typeface="ui-sans-serif" pitchFamily="34" charset="-122"/>
                <a:cs typeface="ui-sans-serif" pitchFamily="34" charset="-120"/>
              </a:rPr>
              <a:t>4. 실험과 평가</a:t>
            </a:r>
            <a:endParaRPr lang="en-US" sz="1219" dirty="0"/>
          </a:p>
        </p:txBody>
      </p:sp>
      <p:sp>
        <p:nvSpPr>
          <p:cNvPr id="59" name="Text 15"/>
          <p:cNvSpPr/>
          <p:nvPr/>
        </p:nvSpPr>
        <p:spPr>
          <a:xfrm>
            <a:off x="6281095" y="3088481"/>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시뮬레이션 환경이나 과거 데이터로 성능 평가</a:t>
            </a:r>
            <a:endParaRPr lang="en-US" sz="853" dirty="0"/>
          </a:p>
        </p:txBody>
      </p:sp>
      <p:sp>
        <p:nvSpPr>
          <p:cNvPr id="60" name="Text 16"/>
          <p:cNvSpPr/>
          <p:nvPr/>
        </p:nvSpPr>
        <p:spPr>
          <a:xfrm>
            <a:off x="6281095" y="3459956"/>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목표 함수(사고 건수 감소 등) 개선 효과 측정</a:t>
            </a:r>
            <a:endParaRPr lang="en-US" sz="853" dirty="0"/>
          </a:p>
        </p:txBody>
      </p:sp>
      <p:sp>
        <p:nvSpPr>
          <p:cNvPr id="61" name="Text 17"/>
          <p:cNvSpPr/>
          <p:nvPr/>
        </p:nvSpPr>
        <p:spPr>
          <a:xfrm>
            <a:off x="6281095" y="3831431"/>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에이전트의 가치와 성능 테스트</a:t>
            </a:r>
            <a:endParaRPr lang="en-US" sz="853" dirty="0"/>
          </a:p>
        </p:txBody>
      </p:sp>
      <p:sp>
        <p:nvSpPr>
          <p:cNvPr id="62" name="Text 18"/>
          <p:cNvSpPr/>
          <p:nvPr/>
        </p:nvSpPr>
        <p:spPr>
          <a:xfrm>
            <a:off x="8426388" y="2562225"/>
            <a:ext cx="1015389" cy="433388"/>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5. 배포와 모니터링</a:t>
            </a:r>
            <a:endParaRPr lang="en-US" sz="1219" dirty="0"/>
          </a:p>
        </p:txBody>
      </p:sp>
      <p:sp>
        <p:nvSpPr>
          <p:cNvPr id="63" name="Text 19"/>
          <p:cNvSpPr/>
          <p:nvPr/>
        </p:nvSpPr>
        <p:spPr>
          <a:xfrm>
            <a:off x="8163260" y="3088481"/>
            <a:ext cx="112284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실제 시스템에 배포</a:t>
            </a:r>
            <a:endParaRPr lang="en-US" sz="853" dirty="0"/>
          </a:p>
        </p:txBody>
      </p:sp>
      <p:sp>
        <p:nvSpPr>
          <p:cNvPr id="64" name="Text 20"/>
          <p:cNvSpPr/>
          <p:nvPr/>
        </p:nvSpPr>
        <p:spPr>
          <a:xfrm>
            <a:off x="8163260" y="3305175"/>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지속적인 모니터링 및 성능 추적</a:t>
            </a:r>
            <a:endParaRPr lang="en-US" sz="853" dirty="0"/>
          </a:p>
        </p:txBody>
      </p:sp>
      <p:sp>
        <p:nvSpPr>
          <p:cNvPr id="65" name="Text 21"/>
          <p:cNvSpPr/>
          <p:nvPr/>
        </p:nvSpPr>
        <p:spPr>
          <a:xfrm>
            <a:off x="8163260" y="3676650"/>
            <a:ext cx="1278518"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환경 변화나 편향 감지 시 모델 업데이트</a:t>
            </a:r>
            <a:endParaRPr lang="en-US" sz="853" dirty="0"/>
          </a:p>
        </p:txBody>
      </p:sp>
      <p:sp>
        <p:nvSpPr>
          <p:cNvPr id="66" name="Text 22"/>
          <p:cNvSpPr/>
          <p:nvPr/>
        </p:nvSpPr>
        <p:spPr>
          <a:xfrm>
            <a:off x="766168" y="4883944"/>
            <a:ext cx="8706445"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성공적인 AI 에이전트 개발의 키 포인트</a:t>
            </a:r>
            <a:endParaRPr lang="en-US" sz="975" dirty="0"/>
          </a:p>
        </p:txBody>
      </p:sp>
      <p:sp>
        <p:nvSpPr>
          <p:cNvPr id="67" name="Text 23"/>
          <p:cNvSpPr/>
          <p:nvPr/>
        </p:nvSpPr>
        <p:spPr>
          <a:xfrm>
            <a:off x="766168" y="5100638"/>
            <a:ext cx="8706445"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각 단계에서 특정 문제에 대한 깊은 이해와 반복적인 피드백이 중요합니다. 특히, 에이전트의 목표 함수와 성능 지표를 정확히 정의하는 것이 성공적인 AI 에이전트 개발의 핵심입니다.</a:t>
            </a:r>
            <a:endParaRPr lang="en-US" sz="975"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20816"/>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92357" cy="3064669"/>
          </a:xfrm>
          <a:prstGeom prst="rect">
            <a:avLst/>
          </a:prstGeom>
        </p:spPr>
      </p:pic>
      <p:pic>
        <p:nvPicPr>
          <p:cNvPr id="7" name="Image 5" descr="preencoded.png"/>
          <p:cNvPicPr>
            <a:picLocks noChangeAspect="1"/>
          </p:cNvPicPr>
          <p:nvPr/>
        </p:nvPicPr>
        <p:blipFill>
          <a:blip r:embed="rId8"/>
          <a:stretch>
            <a:fillRect/>
          </a:stretch>
        </p:blipFill>
        <p:spPr>
          <a:xfrm>
            <a:off x="309563" y="1540669"/>
            <a:ext cx="2992357" cy="526256"/>
          </a:xfrm>
          <a:prstGeom prst="rect">
            <a:avLst/>
          </a:prstGeom>
        </p:spPr>
      </p:pic>
      <p:pic>
        <p:nvPicPr>
          <p:cNvPr id="8" name="Image 6" descr="preencoded.png"/>
          <p:cNvPicPr>
            <a:picLocks noChangeAspect="1"/>
          </p:cNvPicPr>
          <p:nvPr/>
        </p:nvPicPr>
        <p:blipFill>
          <a:blip r:embed="rId9"/>
          <a:stretch>
            <a:fillRect/>
          </a:stretch>
        </p:blipFill>
        <p:spPr>
          <a:xfrm>
            <a:off x="402431" y="1633537"/>
            <a:ext cx="317302" cy="340519"/>
          </a:xfrm>
          <a:prstGeom prst="rect">
            <a:avLst/>
          </a:prstGeom>
        </p:spPr>
      </p:pic>
      <p:pic>
        <p:nvPicPr>
          <p:cNvPr id="9" name="Image 7" descr="preencoded.png"/>
          <p:cNvPicPr>
            <a:picLocks noChangeAspect="1"/>
          </p:cNvPicPr>
          <p:nvPr/>
        </p:nvPicPr>
        <p:blipFill>
          <a:blip r:embed="rId10"/>
          <a:stretch>
            <a:fillRect/>
          </a:stretch>
        </p:blipFill>
        <p:spPr>
          <a:xfrm>
            <a:off x="464344" y="1695450"/>
            <a:ext cx="193477" cy="216694"/>
          </a:xfrm>
          <a:prstGeom prst="rect">
            <a:avLst/>
          </a:prstGeom>
        </p:spPr>
      </p:pic>
      <p:pic>
        <p:nvPicPr>
          <p:cNvPr id="10" name="Image 8" descr="preencoded.png"/>
          <p:cNvPicPr>
            <a:picLocks noChangeAspect="1"/>
          </p:cNvPicPr>
          <p:nvPr/>
        </p:nvPicPr>
        <p:blipFill>
          <a:blip r:embed="rId11"/>
          <a:stretch>
            <a:fillRect/>
          </a:stretch>
        </p:blipFill>
        <p:spPr>
          <a:xfrm>
            <a:off x="433387" y="2438400"/>
            <a:ext cx="92869" cy="108347"/>
          </a:xfrm>
          <a:prstGeom prst="rect">
            <a:avLst/>
          </a:prstGeom>
        </p:spPr>
      </p:pic>
      <p:pic>
        <p:nvPicPr>
          <p:cNvPr id="11" name="Image 9" descr="preencoded.png"/>
          <p:cNvPicPr>
            <a:picLocks noChangeAspect="1"/>
          </p:cNvPicPr>
          <p:nvPr/>
        </p:nvPicPr>
        <p:blipFill>
          <a:blip r:embed="rId11"/>
          <a:stretch>
            <a:fillRect/>
          </a:stretch>
        </p:blipFill>
        <p:spPr>
          <a:xfrm>
            <a:off x="433387" y="2624137"/>
            <a:ext cx="92869" cy="108347"/>
          </a:xfrm>
          <a:prstGeom prst="rect">
            <a:avLst/>
          </a:prstGeom>
        </p:spPr>
      </p:pic>
      <p:pic>
        <p:nvPicPr>
          <p:cNvPr id="12" name="Image 10" descr="preencoded.png"/>
          <p:cNvPicPr>
            <a:picLocks noChangeAspect="1"/>
          </p:cNvPicPr>
          <p:nvPr/>
        </p:nvPicPr>
        <p:blipFill>
          <a:blip r:embed="rId11"/>
          <a:stretch>
            <a:fillRect/>
          </a:stretch>
        </p:blipFill>
        <p:spPr>
          <a:xfrm>
            <a:off x="433387" y="2809875"/>
            <a:ext cx="92869" cy="108347"/>
          </a:xfrm>
          <a:prstGeom prst="rect">
            <a:avLst/>
          </a:prstGeom>
        </p:spPr>
      </p:pic>
      <p:pic>
        <p:nvPicPr>
          <p:cNvPr id="13" name="Image 11" descr="preencoded.png"/>
          <p:cNvPicPr>
            <a:picLocks noChangeAspect="1"/>
          </p:cNvPicPr>
          <p:nvPr/>
        </p:nvPicPr>
        <p:blipFill>
          <a:blip r:embed="rId12"/>
          <a:stretch>
            <a:fillRect/>
          </a:stretch>
        </p:blipFill>
        <p:spPr>
          <a:xfrm>
            <a:off x="433388" y="3243263"/>
            <a:ext cx="2744707" cy="1238250"/>
          </a:xfrm>
          <a:prstGeom prst="rect">
            <a:avLst/>
          </a:prstGeom>
        </p:spPr>
      </p:pic>
      <p:pic>
        <p:nvPicPr>
          <p:cNvPr id="14" name="Image 12" descr="preencoded.png"/>
          <p:cNvPicPr>
            <a:picLocks noChangeAspect="1"/>
          </p:cNvPicPr>
          <p:nvPr/>
        </p:nvPicPr>
        <p:blipFill>
          <a:blip r:embed="rId13"/>
          <a:stretch>
            <a:fillRect/>
          </a:stretch>
        </p:blipFill>
        <p:spPr>
          <a:xfrm>
            <a:off x="3456701" y="1540669"/>
            <a:ext cx="2992478" cy="3064669"/>
          </a:xfrm>
          <a:prstGeom prst="rect">
            <a:avLst/>
          </a:prstGeom>
        </p:spPr>
      </p:pic>
      <p:pic>
        <p:nvPicPr>
          <p:cNvPr id="15" name="Image 13" descr="preencoded.png"/>
          <p:cNvPicPr>
            <a:picLocks noChangeAspect="1"/>
          </p:cNvPicPr>
          <p:nvPr/>
        </p:nvPicPr>
        <p:blipFill>
          <a:blip r:embed="rId14"/>
          <a:stretch>
            <a:fillRect/>
          </a:stretch>
        </p:blipFill>
        <p:spPr>
          <a:xfrm>
            <a:off x="3456701" y="1540669"/>
            <a:ext cx="2992478" cy="526256"/>
          </a:xfrm>
          <a:prstGeom prst="rect">
            <a:avLst/>
          </a:prstGeom>
        </p:spPr>
      </p:pic>
      <p:pic>
        <p:nvPicPr>
          <p:cNvPr id="16" name="Image 14" descr="preencoded.png"/>
          <p:cNvPicPr>
            <a:picLocks noChangeAspect="1"/>
          </p:cNvPicPr>
          <p:nvPr/>
        </p:nvPicPr>
        <p:blipFill>
          <a:blip r:embed="rId15"/>
          <a:stretch>
            <a:fillRect/>
          </a:stretch>
        </p:blipFill>
        <p:spPr>
          <a:xfrm>
            <a:off x="3549570" y="1633537"/>
            <a:ext cx="317302" cy="340519"/>
          </a:xfrm>
          <a:prstGeom prst="rect">
            <a:avLst/>
          </a:prstGeom>
        </p:spPr>
      </p:pic>
      <p:pic>
        <p:nvPicPr>
          <p:cNvPr id="17" name="Image 15" descr="preencoded.png"/>
          <p:cNvPicPr>
            <a:picLocks noChangeAspect="1"/>
          </p:cNvPicPr>
          <p:nvPr/>
        </p:nvPicPr>
        <p:blipFill>
          <a:blip r:embed="rId16"/>
          <a:stretch>
            <a:fillRect/>
          </a:stretch>
        </p:blipFill>
        <p:spPr>
          <a:xfrm>
            <a:off x="3611482" y="1695450"/>
            <a:ext cx="193477" cy="216694"/>
          </a:xfrm>
          <a:prstGeom prst="rect">
            <a:avLst/>
          </a:prstGeom>
        </p:spPr>
      </p:pic>
      <p:pic>
        <p:nvPicPr>
          <p:cNvPr id="18" name="Image 16" descr="preencoded.png"/>
          <p:cNvPicPr>
            <a:picLocks noChangeAspect="1"/>
          </p:cNvPicPr>
          <p:nvPr/>
        </p:nvPicPr>
        <p:blipFill>
          <a:blip r:embed="rId17"/>
          <a:stretch>
            <a:fillRect/>
          </a:stretch>
        </p:blipFill>
        <p:spPr>
          <a:xfrm>
            <a:off x="3580526" y="2438400"/>
            <a:ext cx="92869" cy="108347"/>
          </a:xfrm>
          <a:prstGeom prst="rect">
            <a:avLst/>
          </a:prstGeom>
        </p:spPr>
      </p:pic>
      <p:pic>
        <p:nvPicPr>
          <p:cNvPr id="19" name="Image 17" descr="preencoded.png"/>
          <p:cNvPicPr>
            <a:picLocks noChangeAspect="1"/>
          </p:cNvPicPr>
          <p:nvPr/>
        </p:nvPicPr>
        <p:blipFill>
          <a:blip r:embed="rId17"/>
          <a:stretch>
            <a:fillRect/>
          </a:stretch>
        </p:blipFill>
        <p:spPr>
          <a:xfrm>
            <a:off x="3580526" y="2624137"/>
            <a:ext cx="92869" cy="108347"/>
          </a:xfrm>
          <a:prstGeom prst="rect">
            <a:avLst/>
          </a:prstGeom>
        </p:spPr>
      </p:pic>
      <p:pic>
        <p:nvPicPr>
          <p:cNvPr id="20" name="Image 18" descr="preencoded.png"/>
          <p:cNvPicPr>
            <a:picLocks noChangeAspect="1"/>
          </p:cNvPicPr>
          <p:nvPr/>
        </p:nvPicPr>
        <p:blipFill>
          <a:blip r:embed="rId17"/>
          <a:stretch>
            <a:fillRect/>
          </a:stretch>
        </p:blipFill>
        <p:spPr>
          <a:xfrm>
            <a:off x="3580526" y="2809875"/>
            <a:ext cx="92869" cy="108347"/>
          </a:xfrm>
          <a:prstGeom prst="rect">
            <a:avLst/>
          </a:prstGeom>
        </p:spPr>
      </p:pic>
      <p:pic>
        <p:nvPicPr>
          <p:cNvPr id="21" name="Image 19" descr="preencoded.png"/>
          <p:cNvPicPr>
            <a:picLocks noChangeAspect="1"/>
          </p:cNvPicPr>
          <p:nvPr/>
        </p:nvPicPr>
        <p:blipFill>
          <a:blip r:embed="rId18"/>
          <a:stretch>
            <a:fillRect/>
          </a:stretch>
        </p:blipFill>
        <p:spPr>
          <a:xfrm>
            <a:off x="3580526" y="3243263"/>
            <a:ext cx="2744828" cy="1168598"/>
          </a:xfrm>
          <a:prstGeom prst="rect">
            <a:avLst/>
          </a:prstGeom>
        </p:spPr>
      </p:pic>
      <p:pic>
        <p:nvPicPr>
          <p:cNvPr id="22" name="Image 20" descr="preencoded.png"/>
          <p:cNvPicPr>
            <a:picLocks noChangeAspect="1"/>
          </p:cNvPicPr>
          <p:nvPr/>
        </p:nvPicPr>
        <p:blipFill>
          <a:blip r:embed="rId19"/>
          <a:stretch>
            <a:fillRect/>
          </a:stretch>
        </p:blipFill>
        <p:spPr>
          <a:xfrm>
            <a:off x="6603960" y="1540669"/>
            <a:ext cx="2992357" cy="3064669"/>
          </a:xfrm>
          <a:prstGeom prst="rect">
            <a:avLst/>
          </a:prstGeom>
        </p:spPr>
      </p:pic>
      <p:pic>
        <p:nvPicPr>
          <p:cNvPr id="23" name="Image 21" descr="preencoded.png"/>
          <p:cNvPicPr>
            <a:picLocks noChangeAspect="1"/>
          </p:cNvPicPr>
          <p:nvPr/>
        </p:nvPicPr>
        <p:blipFill>
          <a:blip r:embed="rId8"/>
          <a:stretch>
            <a:fillRect/>
          </a:stretch>
        </p:blipFill>
        <p:spPr>
          <a:xfrm>
            <a:off x="6603960" y="1540669"/>
            <a:ext cx="2992357" cy="526256"/>
          </a:xfrm>
          <a:prstGeom prst="rect">
            <a:avLst/>
          </a:prstGeom>
        </p:spPr>
      </p:pic>
      <p:pic>
        <p:nvPicPr>
          <p:cNvPr id="24" name="Image 22" descr="preencoded.png"/>
          <p:cNvPicPr>
            <a:picLocks noChangeAspect="1"/>
          </p:cNvPicPr>
          <p:nvPr/>
        </p:nvPicPr>
        <p:blipFill>
          <a:blip r:embed="rId20"/>
          <a:stretch>
            <a:fillRect/>
          </a:stretch>
        </p:blipFill>
        <p:spPr>
          <a:xfrm>
            <a:off x="6696828" y="1633537"/>
            <a:ext cx="278606" cy="340519"/>
          </a:xfrm>
          <a:prstGeom prst="rect">
            <a:avLst/>
          </a:prstGeom>
        </p:spPr>
      </p:pic>
      <p:pic>
        <p:nvPicPr>
          <p:cNvPr id="25" name="Image 23" descr="preencoded.png"/>
          <p:cNvPicPr>
            <a:picLocks noChangeAspect="1"/>
          </p:cNvPicPr>
          <p:nvPr/>
        </p:nvPicPr>
        <p:blipFill>
          <a:blip r:embed="rId21"/>
          <a:stretch>
            <a:fillRect/>
          </a:stretch>
        </p:blipFill>
        <p:spPr>
          <a:xfrm>
            <a:off x="6758741" y="1695450"/>
            <a:ext cx="154781" cy="216694"/>
          </a:xfrm>
          <a:prstGeom prst="rect">
            <a:avLst/>
          </a:prstGeom>
        </p:spPr>
      </p:pic>
      <p:pic>
        <p:nvPicPr>
          <p:cNvPr id="26" name="Image 24" descr="preencoded.png"/>
          <p:cNvPicPr>
            <a:picLocks noChangeAspect="1"/>
          </p:cNvPicPr>
          <p:nvPr/>
        </p:nvPicPr>
        <p:blipFill>
          <a:blip r:embed="rId11"/>
          <a:stretch>
            <a:fillRect/>
          </a:stretch>
        </p:blipFill>
        <p:spPr>
          <a:xfrm>
            <a:off x="6727784" y="2438400"/>
            <a:ext cx="92869" cy="108347"/>
          </a:xfrm>
          <a:prstGeom prst="rect">
            <a:avLst/>
          </a:prstGeom>
        </p:spPr>
      </p:pic>
      <p:pic>
        <p:nvPicPr>
          <p:cNvPr id="27" name="Image 25" descr="preencoded.png"/>
          <p:cNvPicPr>
            <a:picLocks noChangeAspect="1"/>
          </p:cNvPicPr>
          <p:nvPr/>
        </p:nvPicPr>
        <p:blipFill>
          <a:blip r:embed="rId11"/>
          <a:stretch>
            <a:fillRect/>
          </a:stretch>
        </p:blipFill>
        <p:spPr>
          <a:xfrm>
            <a:off x="6727784" y="2624137"/>
            <a:ext cx="92869" cy="108347"/>
          </a:xfrm>
          <a:prstGeom prst="rect">
            <a:avLst/>
          </a:prstGeom>
        </p:spPr>
      </p:pic>
      <p:pic>
        <p:nvPicPr>
          <p:cNvPr id="28" name="Image 26" descr="preencoded.png"/>
          <p:cNvPicPr>
            <a:picLocks noChangeAspect="1"/>
          </p:cNvPicPr>
          <p:nvPr/>
        </p:nvPicPr>
        <p:blipFill>
          <a:blip r:embed="rId11"/>
          <a:stretch>
            <a:fillRect/>
          </a:stretch>
        </p:blipFill>
        <p:spPr>
          <a:xfrm>
            <a:off x="6727784" y="2809875"/>
            <a:ext cx="92869" cy="108347"/>
          </a:xfrm>
          <a:prstGeom prst="rect">
            <a:avLst/>
          </a:prstGeom>
        </p:spPr>
      </p:pic>
      <p:pic>
        <p:nvPicPr>
          <p:cNvPr id="29" name="Image 27" descr="preencoded.png"/>
          <p:cNvPicPr>
            <a:picLocks noChangeAspect="1"/>
          </p:cNvPicPr>
          <p:nvPr/>
        </p:nvPicPr>
        <p:blipFill>
          <a:blip r:embed="rId22"/>
          <a:stretch>
            <a:fillRect/>
          </a:stretch>
        </p:blipFill>
        <p:spPr>
          <a:xfrm>
            <a:off x="6727785" y="3243263"/>
            <a:ext cx="2744707" cy="742950"/>
          </a:xfrm>
          <a:prstGeom prst="rect">
            <a:avLst/>
          </a:prstGeom>
        </p:spPr>
      </p:pic>
      <p:pic>
        <p:nvPicPr>
          <p:cNvPr id="30" name="Image 28" descr="preencoded.png"/>
          <p:cNvPicPr>
            <a:picLocks noChangeAspect="1"/>
          </p:cNvPicPr>
          <p:nvPr/>
        </p:nvPicPr>
        <p:blipFill>
          <a:blip r:embed="rId23"/>
          <a:stretch>
            <a:fillRect/>
          </a:stretch>
        </p:blipFill>
        <p:spPr>
          <a:xfrm>
            <a:off x="6789697" y="3320653"/>
            <a:ext cx="85130" cy="108347"/>
          </a:xfrm>
          <a:prstGeom prst="rect">
            <a:avLst/>
          </a:prstGeom>
        </p:spPr>
      </p:pic>
      <p:pic>
        <p:nvPicPr>
          <p:cNvPr id="31" name="Image 29" descr="preencoded.png"/>
          <p:cNvPicPr>
            <a:picLocks noChangeAspect="1"/>
          </p:cNvPicPr>
          <p:nvPr/>
        </p:nvPicPr>
        <p:blipFill>
          <a:blip r:embed="rId24"/>
          <a:stretch>
            <a:fillRect/>
          </a:stretch>
        </p:blipFill>
        <p:spPr>
          <a:xfrm>
            <a:off x="309563" y="4791075"/>
            <a:ext cx="9286875" cy="990600"/>
          </a:xfrm>
          <a:prstGeom prst="rect">
            <a:avLst/>
          </a:prstGeom>
        </p:spPr>
      </p:pic>
      <p:pic>
        <p:nvPicPr>
          <p:cNvPr id="32" name="Image 30" descr="preencoded.png"/>
          <p:cNvPicPr>
            <a:picLocks noChangeAspect="1"/>
          </p:cNvPicPr>
          <p:nvPr/>
        </p:nvPicPr>
        <p:blipFill>
          <a:blip r:embed="rId25"/>
          <a:stretch>
            <a:fillRect/>
          </a:stretch>
        </p:blipFill>
        <p:spPr>
          <a:xfrm>
            <a:off x="433388" y="5193506"/>
            <a:ext cx="278606" cy="309563"/>
          </a:xfrm>
          <a:prstGeom prst="rect">
            <a:avLst/>
          </a:prstGeom>
        </p:spPr>
      </p:pic>
      <p:pic>
        <p:nvPicPr>
          <p:cNvPr id="33" name="Image 31" descr="preencoded.png"/>
          <p:cNvPicPr>
            <a:picLocks noChangeAspect="1"/>
          </p:cNvPicPr>
          <p:nvPr/>
        </p:nvPicPr>
        <p:blipFill>
          <a:blip r:embed="rId26"/>
          <a:stretch>
            <a:fillRect/>
          </a:stretch>
        </p:blipFill>
        <p:spPr>
          <a:xfrm>
            <a:off x="495300" y="5278636"/>
            <a:ext cx="154781" cy="123825"/>
          </a:xfrm>
          <a:prstGeom prst="rect">
            <a:avLst/>
          </a:prstGeom>
        </p:spPr>
      </p:pic>
      <p:pic>
        <p:nvPicPr>
          <p:cNvPr id="34" name="Image 32" descr="preencoded.png"/>
          <p:cNvPicPr>
            <a:picLocks noChangeAspect="1"/>
          </p:cNvPicPr>
          <p:nvPr/>
        </p:nvPicPr>
        <p:blipFill>
          <a:blip r:embed="rId27"/>
          <a:stretch>
            <a:fillRect/>
          </a:stretch>
        </p:blipFill>
        <p:spPr>
          <a:xfrm>
            <a:off x="3487657" y="5193506"/>
            <a:ext cx="263128" cy="309563"/>
          </a:xfrm>
          <a:prstGeom prst="rect">
            <a:avLst/>
          </a:prstGeom>
        </p:spPr>
      </p:pic>
      <p:pic>
        <p:nvPicPr>
          <p:cNvPr id="35" name="Image 33" descr="preencoded.png"/>
          <p:cNvPicPr>
            <a:picLocks noChangeAspect="1"/>
          </p:cNvPicPr>
          <p:nvPr/>
        </p:nvPicPr>
        <p:blipFill>
          <a:blip r:embed="rId28"/>
          <a:stretch>
            <a:fillRect/>
          </a:stretch>
        </p:blipFill>
        <p:spPr>
          <a:xfrm>
            <a:off x="3549570" y="5278636"/>
            <a:ext cx="139303" cy="123825"/>
          </a:xfrm>
          <a:prstGeom prst="rect">
            <a:avLst/>
          </a:prstGeom>
        </p:spPr>
      </p:pic>
      <p:pic>
        <p:nvPicPr>
          <p:cNvPr id="36" name="Image 34" descr="preencoded.png"/>
          <p:cNvPicPr>
            <a:picLocks noChangeAspect="1"/>
          </p:cNvPicPr>
          <p:nvPr/>
        </p:nvPicPr>
        <p:blipFill>
          <a:blip r:embed="rId29"/>
          <a:stretch>
            <a:fillRect/>
          </a:stretch>
        </p:blipFill>
        <p:spPr>
          <a:xfrm>
            <a:off x="6542047" y="5193506"/>
            <a:ext cx="247650" cy="309563"/>
          </a:xfrm>
          <a:prstGeom prst="rect">
            <a:avLst/>
          </a:prstGeom>
        </p:spPr>
      </p:pic>
      <p:pic>
        <p:nvPicPr>
          <p:cNvPr id="37" name="Image 35" descr="preencoded.png"/>
          <p:cNvPicPr>
            <a:picLocks noChangeAspect="1"/>
          </p:cNvPicPr>
          <p:nvPr/>
        </p:nvPicPr>
        <p:blipFill>
          <a:blip r:embed="rId30"/>
          <a:stretch>
            <a:fillRect/>
          </a:stretch>
        </p:blipFill>
        <p:spPr>
          <a:xfrm>
            <a:off x="6603959" y="5278636"/>
            <a:ext cx="123825" cy="123825"/>
          </a:xfrm>
          <a:prstGeom prst="rect">
            <a:avLst/>
          </a:prstGeom>
        </p:spPr>
      </p:pic>
      <p:sp>
        <p:nvSpPr>
          <p:cNvPr id="38"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간단한 AI 에이전트 구현 실습</a:t>
            </a:r>
            <a:endParaRPr lang="en-US" sz="2194" dirty="0"/>
          </a:p>
        </p:txBody>
      </p:sp>
      <p:sp>
        <p:nvSpPr>
          <p:cNvPr id="39" name="Text 1"/>
          <p:cNvSpPr/>
          <p:nvPr/>
        </p:nvSpPr>
        <p:spPr>
          <a:xfrm>
            <a:off x="812602" y="1695450"/>
            <a:ext cx="161533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강화 학습 에이전트</a:t>
            </a:r>
            <a:endParaRPr lang="en-US" sz="1219" dirty="0"/>
          </a:p>
        </p:txBody>
      </p:sp>
      <p:sp>
        <p:nvSpPr>
          <p:cNvPr id="40" name="Text 2"/>
          <p:cNvSpPr/>
          <p:nvPr/>
        </p:nvSpPr>
        <p:spPr>
          <a:xfrm>
            <a:off x="433388" y="2190750"/>
            <a:ext cx="2744707"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구현 단계</a:t>
            </a:r>
            <a:endParaRPr lang="en-US" sz="975" dirty="0"/>
          </a:p>
        </p:txBody>
      </p:sp>
      <p:sp>
        <p:nvSpPr>
          <p:cNvPr id="41" name="Text 3"/>
          <p:cNvSpPr/>
          <p:nvPr/>
        </p:nvSpPr>
        <p:spPr>
          <a:xfrm>
            <a:off x="588169" y="2407444"/>
            <a:ext cx="2068796"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OpenAI Gym 환경(CartPole) 로드</a:t>
            </a:r>
            <a:endParaRPr lang="en-US" sz="853" dirty="0"/>
          </a:p>
        </p:txBody>
      </p:sp>
      <p:sp>
        <p:nvSpPr>
          <p:cNvPr id="42" name="Text 4"/>
          <p:cNvSpPr/>
          <p:nvPr/>
        </p:nvSpPr>
        <p:spPr>
          <a:xfrm>
            <a:off x="588169" y="2593181"/>
            <a:ext cx="154815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상태, 행동, 보상 함수 정의</a:t>
            </a:r>
            <a:endParaRPr lang="en-US" sz="853" dirty="0"/>
          </a:p>
        </p:txBody>
      </p:sp>
      <p:sp>
        <p:nvSpPr>
          <p:cNvPr id="43" name="Text 5"/>
          <p:cNvSpPr/>
          <p:nvPr/>
        </p:nvSpPr>
        <p:spPr>
          <a:xfrm>
            <a:off x="588169" y="2778919"/>
            <a:ext cx="2188510"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Q-learning 또는 DQN 알고리즘 구현</a:t>
            </a:r>
            <a:endParaRPr lang="en-US" sz="853" dirty="0"/>
          </a:p>
        </p:txBody>
      </p:sp>
      <p:sp>
        <p:nvSpPr>
          <p:cNvPr id="44" name="Text 6"/>
          <p:cNvSpPr/>
          <p:nvPr/>
        </p:nvSpPr>
        <p:spPr>
          <a:xfrm>
            <a:off x="433388" y="3026569"/>
            <a:ext cx="2744707"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코드 예제</a:t>
            </a:r>
            <a:endParaRPr lang="en-US" sz="975" dirty="0"/>
          </a:p>
        </p:txBody>
      </p:sp>
      <p:sp>
        <p:nvSpPr>
          <p:cNvPr id="45" name="Text 7"/>
          <p:cNvSpPr/>
          <p:nvPr/>
        </p:nvSpPr>
        <p:spPr>
          <a:xfrm>
            <a:off x="495300" y="3312914"/>
            <a:ext cx="2675056" cy="1098947"/>
          </a:xfrm>
          <a:prstGeom prst="rect">
            <a:avLst/>
          </a:prstGeom>
          <a:noFill/>
          <a:ln/>
        </p:spPr>
        <p:txBody>
          <a:bodyPr wrap="square" lIns="0" tIns="0" rIns="0" bIns="0" rtlCol="0" anchor="t"/>
          <a:lstStyle/>
          <a:p>
            <a:pPr>
              <a:lnSpc>
                <a:spcPts val="975"/>
              </a:lnSpc>
            </a:pPr>
            <a:r>
              <a:rPr lang="en-US" sz="731" dirty="0">
                <a:solidFill>
                  <a:srgbClr val="1F2937"/>
                </a:solidFill>
                <a:latin typeface="ui-monospace" pitchFamily="34" charset="0"/>
                <a:ea typeface="ui-monospace" pitchFamily="34" charset="-122"/>
                <a:cs typeface="ui-monospace" pitchFamily="34" charset="-120"/>
              </a:rPr>
              <a:t>import gym</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env = gym.make('CartPole-v1')</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state = env.reset()</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done = False</a:t>
            </a:r>
            <a:endParaRPr lang="en-US" sz="731" dirty="0"/>
          </a:p>
          <a:p>
            <a:pPr>
              <a:lnSpc>
                <a:spcPts val="975"/>
              </a:lnSpc>
            </a:pP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while not done:</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action = env.action_space.sample()</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state, reward, done, info = env.step(action)</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env.render()</a:t>
            </a:r>
            <a:endParaRPr lang="en-US" sz="731" dirty="0"/>
          </a:p>
        </p:txBody>
      </p:sp>
      <p:sp>
        <p:nvSpPr>
          <p:cNvPr id="46" name="Text 8"/>
          <p:cNvSpPr/>
          <p:nvPr/>
        </p:nvSpPr>
        <p:spPr>
          <a:xfrm>
            <a:off x="3959740" y="1695450"/>
            <a:ext cx="161533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규칙 기반 에이전트</a:t>
            </a:r>
            <a:endParaRPr lang="en-US" sz="1219" dirty="0"/>
          </a:p>
        </p:txBody>
      </p:sp>
      <p:sp>
        <p:nvSpPr>
          <p:cNvPr id="47" name="Text 9"/>
          <p:cNvSpPr/>
          <p:nvPr/>
        </p:nvSpPr>
        <p:spPr>
          <a:xfrm>
            <a:off x="3580526" y="2190750"/>
            <a:ext cx="2744828"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구현 단계</a:t>
            </a:r>
            <a:endParaRPr lang="en-US" sz="975" dirty="0"/>
          </a:p>
        </p:txBody>
      </p:sp>
      <p:sp>
        <p:nvSpPr>
          <p:cNvPr id="48" name="Text 10"/>
          <p:cNvSpPr/>
          <p:nvPr/>
        </p:nvSpPr>
        <p:spPr>
          <a:xfrm>
            <a:off x="3735307" y="2407444"/>
            <a:ext cx="2299663"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센서 데이터(기온, 강수량, 교통량) 수신</a:t>
            </a:r>
            <a:endParaRPr lang="en-US" sz="853" dirty="0"/>
          </a:p>
        </p:txBody>
      </p:sp>
      <p:sp>
        <p:nvSpPr>
          <p:cNvPr id="49" name="Text 11"/>
          <p:cNvSpPr/>
          <p:nvPr/>
        </p:nvSpPr>
        <p:spPr>
          <a:xfrm>
            <a:off x="3735307" y="2593181"/>
            <a:ext cx="172561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단순한 조건문 기반 로직 구현</a:t>
            </a:r>
            <a:endParaRPr lang="en-US" sz="853" dirty="0"/>
          </a:p>
        </p:txBody>
      </p:sp>
      <p:sp>
        <p:nvSpPr>
          <p:cNvPr id="50" name="Text 12"/>
          <p:cNvSpPr/>
          <p:nvPr/>
        </p:nvSpPr>
        <p:spPr>
          <a:xfrm>
            <a:off x="3735307" y="2778919"/>
            <a:ext cx="116419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사고 위험 경고 발송</a:t>
            </a:r>
            <a:endParaRPr lang="en-US" sz="853" dirty="0"/>
          </a:p>
        </p:txBody>
      </p:sp>
      <p:sp>
        <p:nvSpPr>
          <p:cNvPr id="51" name="Text 13"/>
          <p:cNvSpPr/>
          <p:nvPr/>
        </p:nvSpPr>
        <p:spPr>
          <a:xfrm>
            <a:off x="3580526" y="3026569"/>
            <a:ext cx="2744828"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코드 예제</a:t>
            </a:r>
            <a:endParaRPr lang="en-US" sz="975" dirty="0"/>
          </a:p>
        </p:txBody>
      </p:sp>
      <p:sp>
        <p:nvSpPr>
          <p:cNvPr id="52" name="Text 14"/>
          <p:cNvSpPr/>
          <p:nvPr/>
        </p:nvSpPr>
        <p:spPr>
          <a:xfrm>
            <a:off x="3642439" y="3312914"/>
            <a:ext cx="3789722" cy="1044773"/>
          </a:xfrm>
          <a:prstGeom prst="rect">
            <a:avLst/>
          </a:prstGeom>
          <a:noFill/>
          <a:ln/>
        </p:spPr>
        <p:txBody>
          <a:bodyPr wrap="square" lIns="0" tIns="0" rIns="0" bIns="0" rtlCol="0" anchor="t"/>
          <a:lstStyle/>
          <a:p>
            <a:pPr>
              <a:lnSpc>
                <a:spcPts val="975"/>
              </a:lnSpc>
            </a:pPr>
            <a:r>
              <a:rPr lang="en-US" sz="731" dirty="0">
                <a:solidFill>
                  <a:srgbClr val="1F2937"/>
                </a:solidFill>
                <a:latin typeface="ui-monospace" pitchFamily="34" charset="0"/>
                <a:ea typeface="ui-monospace" pitchFamily="34" charset="-122"/>
                <a:cs typeface="ui-monospace" pitchFamily="34" charset="-120"/>
              </a:rPr>
              <a:t>def check_weather_conditions(temp, rain, speed):</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if rain &gt; 50 and speed &gt; 30:</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return "사고 위험 경고"</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return "상태 정상"</a:t>
            </a:r>
            <a:endParaRPr lang="en-US" sz="731" dirty="0"/>
          </a:p>
          <a:p>
            <a:pPr>
              <a:lnSpc>
                <a:spcPts val="975"/>
              </a:lnSpc>
            </a:pP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 IoT 데이터 수신 시 호출</a:t>
            </a:r>
            <a:endParaRPr lang="en-US" sz="731" dirty="0"/>
          </a:p>
          <a:p>
            <a:pPr>
              <a:lnSpc>
                <a:spcPts val="975"/>
              </a:lnSpc>
            </a:pPr>
            <a:r>
              <a:rPr lang="en-US" sz="731" dirty="0">
                <a:solidFill>
                  <a:srgbClr val="1F2937"/>
                </a:solidFill>
                <a:latin typeface="ui-monospace" pitchFamily="34" charset="0"/>
                <a:ea typeface="ui-monospace" pitchFamily="34" charset="-122"/>
                <a:cs typeface="ui-monospace" pitchFamily="34" charset="-120"/>
              </a:rPr>
              <a:t>weather_alert = check_weather_conditions(temp=15</a:t>
            </a:r>
            <a:r>
              <a:rPr lang="en-US" sz="731">
                <a:solidFill>
                  <a:srgbClr val="1F2937"/>
                </a:solidFill>
                <a:latin typeface="ui-monospace" pitchFamily="34" charset="0"/>
                <a:ea typeface="ui-monospace" pitchFamily="34" charset="-122"/>
                <a:cs typeface="ui-monospace" pitchFamily="34" charset="-120"/>
              </a:rPr>
              <a:t>, </a:t>
            </a:r>
          </a:p>
          <a:p>
            <a:pPr>
              <a:lnSpc>
                <a:spcPts val="975"/>
              </a:lnSpc>
            </a:pPr>
            <a:r>
              <a:rPr lang="en-US" sz="731">
                <a:solidFill>
                  <a:srgbClr val="1F2937"/>
                </a:solidFill>
                <a:latin typeface="ui-monospace" pitchFamily="34" charset="0"/>
                <a:ea typeface="ui-monospace" pitchFamily="34" charset="-122"/>
                <a:cs typeface="ui-monospace" pitchFamily="34" charset="-120"/>
              </a:rPr>
              <a:t>rain=65</a:t>
            </a:r>
            <a:r>
              <a:rPr lang="en-US" sz="731" dirty="0">
                <a:solidFill>
                  <a:srgbClr val="1F2937"/>
                </a:solidFill>
                <a:latin typeface="ui-monospace" pitchFamily="34" charset="0"/>
                <a:ea typeface="ui-monospace" pitchFamily="34" charset="-122"/>
                <a:cs typeface="ui-monospace" pitchFamily="34" charset="-120"/>
              </a:rPr>
              <a:t>, speed=40)</a:t>
            </a:r>
            <a:endParaRPr lang="en-US" sz="731" dirty="0"/>
          </a:p>
        </p:txBody>
      </p:sp>
      <p:sp>
        <p:nvSpPr>
          <p:cNvPr id="53" name="Text 15"/>
          <p:cNvSpPr/>
          <p:nvPr/>
        </p:nvSpPr>
        <p:spPr>
          <a:xfrm>
            <a:off x="7068303" y="1695450"/>
            <a:ext cx="161533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ui-sans-serif" pitchFamily="34" charset="0"/>
                <a:ea typeface="ui-sans-serif" pitchFamily="34" charset="-122"/>
                <a:cs typeface="ui-sans-serif" pitchFamily="34" charset="-120"/>
              </a:rPr>
              <a:t>고급 확장 에이전트</a:t>
            </a:r>
            <a:endParaRPr lang="en-US" sz="1219" dirty="0"/>
          </a:p>
        </p:txBody>
      </p:sp>
      <p:sp>
        <p:nvSpPr>
          <p:cNvPr id="54" name="Text 16"/>
          <p:cNvSpPr/>
          <p:nvPr/>
        </p:nvSpPr>
        <p:spPr>
          <a:xfrm>
            <a:off x="6727785" y="2190750"/>
            <a:ext cx="2744707"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구현 단계</a:t>
            </a:r>
            <a:endParaRPr lang="en-US" sz="975" dirty="0"/>
          </a:p>
        </p:txBody>
      </p:sp>
      <p:sp>
        <p:nvSpPr>
          <p:cNvPr id="55" name="Text 17"/>
          <p:cNvSpPr/>
          <p:nvPr/>
        </p:nvSpPr>
        <p:spPr>
          <a:xfrm>
            <a:off x="6882566" y="2407444"/>
            <a:ext cx="241705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학습된 모델을 사용한 실시간 데이터 처리</a:t>
            </a:r>
            <a:endParaRPr lang="en-US" sz="853" dirty="0"/>
          </a:p>
        </p:txBody>
      </p:sp>
      <p:sp>
        <p:nvSpPr>
          <p:cNvPr id="56" name="Text 18"/>
          <p:cNvSpPr/>
          <p:nvPr/>
        </p:nvSpPr>
        <p:spPr>
          <a:xfrm>
            <a:off x="6882566" y="2593181"/>
            <a:ext cx="159560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동적 조건에 따른 행동 조정</a:t>
            </a:r>
            <a:endParaRPr lang="en-US" sz="853" dirty="0"/>
          </a:p>
        </p:txBody>
      </p:sp>
      <p:sp>
        <p:nvSpPr>
          <p:cNvPr id="57" name="Text 19"/>
          <p:cNvSpPr/>
          <p:nvPr/>
        </p:nvSpPr>
        <p:spPr>
          <a:xfrm>
            <a:off x="6882565" y="2778919"/>
            <a:ext cx="2521677"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Streamlit/Dash를 사용한 시각화 대시보드</a:t>
            </a:r>
            <a:endParaRPr lang="en-US" sz="853" dirty="0"/>
          </a:p>
        </p:txBody>
      </p:sp>
      <p:sp>
        <p:nvSpPr>
          <p:cNvPr id="58" name="Text 20"/>
          <p:cNvSpPr/>
          <p:nvPr/>
        </p:nvSpPr>
        <p:spPr>
          <a:xfrm>
            <a:off x="6727785" y="3026569"/>
            <a:ext cx="2744707"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대시보드 구현</a:t>
            </a:r>
            <a:endParaRPr lang="en-US" sz="975" dirty="0"/>
          </a:p>
        </p:txBody>
      </p:sp>
      <p:sp>
        <p:nvSpPr>
          <p:cNvPr id="59" name="Text 21"/>
          <p:cNvSpPr/>
          <p:nvPr/>
        </p:nvSpPr>
        <p:spPr>
          <a:xfrm>
            <a:off x="6905783" y="3305175"/>
            <a:ext cx="2620882" cy="6191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 Streamlit을 사용하면 데이터 시각화와 사용자 인터페이스를 쉽게 구현할 수 있습니다</a:t>
            </a:r>
            <a:r>
              <a:rPr lang="en-US" sz="853">
                <a:solidFill>
                  <a:srgbClr val="4B5563"/>
                </a:solidFill>
                <a:latin typeface="ui-sans-serif" pitchFamily="34" charset="0"/>
                <a:ea typeface="ui-sans-serif" pitchFamily="34" charset="-122"/>
                <a:cs typeface="ui-sans-serif" pitchFamily="34" charset="-120"/>
              </a:rPr>
              <a:t>. </a:t>
            </a:r>
          </a:p>
          <a:p>
            <a:pPr>
              <a:lnSpc>
                <a:spcPts val="1219"/>
              </a:lnSpc>
            </a:pPr>
            <a:r>
              <a:rPr lang="en-US" sz="853">
                <a:solidFill>
                  <a:srgbClr val="4B5563"/>
                </a:solidFill>
                <a:latin typeface="ui-sans-serif" pitchFamily="34" charset="0"/>
                <a:ea typeface="ui-sans-serif" pitchFamily="34" charset="-122"/>
                <a:cs typeface="ui-sans-serif" pitchFamily="34" charset="-120"/>
              </a:rPr>
              <a:t>대시보드에 </a:t>
            </a:r>
            <a:r>
              <a:rPr lang="en-US" sz="853" dirty="0">
                <a:solidFill>
                  <a:srgbClr val="4B5563"/>
                </a:solidFill>
                <a:latin typeface="ui-sans-serif" pitchFamily="34" charset="0"/>
                <a:ea typeface="ui-sans-serif" pitchFamily="34" charset="-122"/>
                <a:cs typeface="ui-sans-serif" pitchFamily="34" charset="-120"/>
              </a:rPr>
              <a:t>실시간 데이터와 에이전트의 결정 로직을 표시할 수 있습니다.</a:t>
            </a:r>
            <a:endParaRPr lang="en-US" sz="853" dirty="0"/>
          </a:p>
        </p:txBody>
      </p:sp>
      <p:sp>
        <p:nvSpPr>
          <p:cNvPr id="60" name="Text 22"/>
          <p:cNvSpPr/>
          <p:nvPr/>
        </p:nvSpPr>
        <p:spPr>
          <a:xfrm>
            <a:off x="433388" y="4914900"/>
            <a:ext cx="9039225" cy="216694"/>
          </a:xfrm>
          <a:prstGeom prst="rect">
            <a:avLst/>
          </a:prstGeom>
          <a:noFill/>
          <a:ln/>
        </p:spPr>
        <p:txBody>
          <a:bodyPr wrap="square" lIns="0" tIns="0" rIns="0" bIns="0" rtlCol="0" anchor="t"/>
          <a:lstStyle/>
          <a:p>
            <a:pPr>
              <a:lnSpc>
                <a:spcPts val="1706"/>
              </a:lnSpc>
            </a:pPr>
            <a:r>
              <a:rPr lang="en-US" sz="1097" b="1" dirty="0">
                <a:solidFill>
                  <a:srgbClr val="115E59"/>
                </a:solidFill>
                <a:latin typeface="ui-sans-serif" pitchFamily="34" charset="0"/>
                <a:ea typeface="ui-sans-serif" pitchFamily="34" charset="-122"/>
                <a:cs typeface="ui-sans-serif" pitchFamily="34" charset="-120"/>
              </a:rPr>
              <a:t>실습 안내</a:t>
            </a:r>
            <a:endParaRPr lang="en-US" sz="1097" dirty="0"/>
          </a:p>
        </p:txBody>
      </p:sp>
      <p:sp>
        <p:nvSpPr>
          <p:cNvPr id="61" name="Text 23"/>
          <p:cNvSpPr/>
          <p:nvPr/>
        </p:nvSpPr>
        <p:spPr>
          <a:xfrm>
            <a:off x="773907" y="5193506"/>
            <a:ext cx="2589926"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에이전트 유형별로 Python 코드를 작성하고, 로컬 환경에서 실행해보세요. 필요한 라이브러리를 설치하고 가상 환경을 설정하세요.</a:t>
            </a:r>
            <a:endParaRPr lang="en-US" sz="853" dirty="0"/>
          </a:p>
        </p:txBody>
      </p:sp>
      <p:sp>
        <p:nvSpPr>
          <p:cNvPr id="62" name="Text 24"/>
          <p:cNvSpPr/>
          <p:nvPr/>
        </p:nvSpPr>
        <p:spPr>
          <a:xfrm>
            <a:off x="3812698" y="5193506"/>
            <a:ext cx="2605525"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각 에이전트의 성능을 비교하고, 데이터 품질과 규모에 따른 결과를 분석하세요. 특히 임계값 설정에 따른 에이전트의 반응을 조사해보세요.</a:t>
            </a:r>
            <a:endParaRPr lang="en-US" sz="853" dirty="0"/>
          </a:p>
        </p:txBody>
      </p:sp>
      <p:sp>
        <p:nvSpPr>
          <p:cNvPr id="63" name="Text 25"/>
          <p:cNvSpPr/>
          <p:nvPr/>
        </p:nvSpPr>
        <p:spPr>
          <a:xfrm>
            <a:off x="6851610" y="5193506"/>
            <a:ext cx="2620882" cy="464344"/>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에이전트의 성능을 측정하고, 개선 방안을 모색하세요. 로그를 통해 에이전트의 학습 과정과 결정 로직을 분석하세요.</a:t>
            </a:r>
            <a:endParaRPr lang="en-US" sz="853"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51772"/>
            <a:ext cx="1594247" cy="1981200"/>
          </a:xfrm>
          <a:prstGeom prst="rect">
            <a:avLst/>
          </a:prstGeom>
        </p:spPr>
      </p:pic>
      <p:pic>
        <p:nvPicPr>
          <p:cNvPr id="5" name="Image 3" descr="preencoded.png"/>
          <p:cNvPicPr>
            <a:picLocks noChangeAspect="1"/>
          </p:cNvPicPr>
          <p:nvPr/>
        </p:nvPicPr>
        <p:blipFill>
          <a:blip r:embed="rId6"/>
          <a:stretch>
            <a:fillRect/>
          </a:stretch>
        </p:blipFill>
        <p:spPr>
          <a:xfrm>
            <a:off x="309563" y="1323975"/>
            <a:ext cx="99060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78606" cy="309563"/>
          </a:xfrm>
          <a:prstGeom prst="rect">
            <a:avLst/>
          </a:prstGeom>
        </p:spPr>
      </p:pic>
      <p:pic>
        <p:nvPicPr>
          <p:cNvPr id="7" name="Image 5" descr="preencoded.png"/>
          <p:cNvPicPr>
            <a:picLocks noChangeAspect="1"/>
          </p:cNvPicPr>
          <p:nvPr/>
        </p:nvPicPr>
        <p:blipFill>
          <a:blip r:embed="rId8"/>
          <a:stretch>
            <a:fillRect/>
          </a:stretch>
        </p:blipFill>
        <p:spPr>
          <a:xfrm>
            <a:off x="371475" y="1625798"/>
            <a:ext cx="154781" cy="123825"/>
          </a:xfrm>
          <a:prstGeom prst="rect">
            <a:avLst/>
          </a:prstGeom>
        </p:spPr>
      </p:pic>
      <p:pic>
        <p:nvPicPr>
          <p:cNvPr id="8" name="Image 6" descr="preencoded.png"/>
          <p:cNvPicPr>
            <a:picLocks noChangeAspect="1"/>
          </p:cNvPicPr>
          <p:nvPr/>
        </p:nvPicPr>
        <p:blipFill>
          <a:blip r:embed="rId9"/>
          <a:stretch>
            <a:fillRect/>
          </a:stretch>
        </p:blipFill>
        <p:spPr>
          <a:xfrm>
            <a:off x="309562" y="1974056"/>
            <a:ext cx="4550569" cy="1052513"/>
          </a:xfrm>
          <a:prstGeom prst="rect">
            <a:avLst/>
          </a:prstGeom>
        </p:spPr>
      </p:pic>
      <p:pic>
        <p:nvPicPr>
          <p:cNvPr id="9" name="Image 7" descr="preencoded.png"/>
          <p:cNvPicPr>
            <a:picLocks noChangeAspect="1"/>
          </p:cNvPicPr>
          <p:nvPr/>
        </p:nvPicPr>
        <p:blipFill>
          <a:blip r:embed="rId10"/>
          <a:stretch>
            <a:fillRect/>
          </a:stretch>
        </p:blipFill>
        <p:spPr>
          <a:xfrm>
            <a:off x="433388" y="2128838"/>
            <a:ext cx="154781" cy="123825"/>
          </a:xfrm>
          <a:prstGeom prst="rect">
            <a:avLst/>
          </a:prstGeom>
        </p:spPr>
      </p:pic>
      <p:pic>
        <p:nvPicPr>
          <p:cNvPr id="10" name="Image 8" descr="preencoded.png"/>
          <p:cNvPicPr>
            <a:picLocks noChangeAspect="1"/>
          </p:cNvPicPr>
          <p:nvPr/>
        </p:nvPicPr>
        <p:blipFill>
          <a:blip r:embed="rId11"/>
          <a:stretch>
            <a:fillRect/>
          </a:stretch>
        </p:blipFill>
        <p:spPr>
          <a:xfrm>
            <a:off x="309562" y="3150394"/>
            <a:ext cx="4550569" cy="1052513"/>
          </a:xfrm>
          <a:prstGeom prst="rect">
            <a:avLst/>
          </a:prstGeom>
        </p:spPr>
      </p:pic>
      <p:pic>
        <p:nvPicPr>
          <p:cNvPr id="11" name="Image 9" descr="preencoded.png"/>
          <p:cNvPicPr>
            <a:picLocks noChangeAspect="1"/>
          </p:cNvPicPr>
          <p:nvPr/>
        </p:nvPicPr>
        <p:blipFill>
          <a:blip r:embed="rId12"/>
          <a:stretch>
            <a:fillRect/>
          </a:stretch>
        </p:blipFill>
        <p:spPr>
          <a:xfrm>
            <a:off x="433387" y="3305175"/>
            <a:ext cx="92869" cy="123825"/>
          </a:xfrm>
          <a:prstGeom prst="rect">
            <a:avLst/>
          </a:prstGeom>
        </p:spPr>
      </p:pic>
      <p:pic>
        <p:nvPicPr>
          <p:cNvPr id="12" name="Image 10" descr="preencoded.png"/>
          <p:cNvPicPr>
            <a:picLocks noChangeAspect="1"/>
          </p:cNvPicPr>
          <p:nvPr/>
        </p:nvPicPr>
        <p:blipFill>
          <a:blip r:embed="rId13"/>
          <a:stretch>
            <a:fillRect/>
          </a:stretch>
        </p:blipFill>
        <p:spPr>
          <a:xfrm>
            <a:off x="309562" y="4326731"/>
            <a:ext cx="4550569" cy="1238250"/>
          </a:xfrm>
          <a:prstGeom prst="rect">
            <a:avLst/>
          </a:prstGeom>
        </p:spPr>
      </p:pic>
      <p:pic>
        <p:nvPicPr>
          <p:cNvPr id="13" name="Image 11" descr="preencoded.png"/>
          <p:cNvPicPr>
            <a:picLocks noChangeAspect="1"/>
          </p:cNvPicPr>
          <p:nvPr/>
        </p:nvPicPr>
        <p:blipFill>
          <a:blip r:embed="rId14"/>
          <a:stretch>
            <a:fillRect/>
          </a:stretch>
        </p:blipFill>
        <p:spPr>
          <a:xfrm>
            <a:off x="433387" y="4481513"/>
            <a:ext cx="108347" cy="123825"/>
          </a:xfrm>
          <a:prstGeom prst="rect">
            <a:avLst/>
          </a:prstGeom>
        </p:spPr>
      </p:pic>
      <p:pic>
        <p:nvPicPr>
          <p:cNvPr id="14" name="Image 12" descr="preencoded.png"/>
          <p:cNvPicPr>
            <a:picLocks noChangeAspect="1"/>
          </p:cNvPicPr>
          <p:nvPr/>
        </p:nvPicPr>
        <p:blipFill>
          <a:blip r:embed="rId15"/>
          <a:stretch>
            <a:fillRect/>
          </a:stretch>
        </p:blipFill>
        <p:spPr>
          <a:xfrm>
            <a:off x="5045869" y="1540669"/>
            <a:ext cx="232172" cy="309563"/>
          </a:xfrm>
          <a:prstGeom prst="rect">
            <a:avLst/>
          </a:prstGeom>
        </p:spPr>
      </p:pic>
      <p:pic>
        <p:nvPicPr>
          <p:cNvPr id="15" name="Image 13" descr="preencoded.png"/>
          <p:cNvPicPr>
            <a:picLocks noChangeAspect="1"/>
          </p:cNvPicPr>
          <p:nvPr/>
        </p:nvPicPr>
        <p:blipFill>
          <a:blip r:embed="rId16"/>
          <a:stretch>
            <a:fillRect/>
          </a:stretch>
        </p:blipFill>
        <p:spPr>
          <a:xfrm>
            <a:off x="5107781" y="1625798"/>
            <a:ext cx="108347" cy="123825"/>
          </a:xfrm>
          <a:prstGeom prst="rect">
            <a:avLst/>
          </a:prstGeom>
        </p:spPr>
      </p:pic>
      <p:pic>
        <p:nvPicPr>
          <p:cNvPr id="16" name="Image 14" descr="preencoded.png"/>
          <p:cNvPicPr>
            <a:picLocks noChangeAspect="1"/>
          </p:cNvPicPr>
          <p:nvPr/>
        </p:nvPicPr>
        <p:blipFill>
          <a:blip r:embed="rId17"/>
          <a:stretch>
            <a:fillRect/>
          </a:stretch>
        </p:blipFill>
        <p:spPr>
          <a:xfrm>
            <a:off x="5045869" y="1974056"/>
            <a:ext cx="2213372" cy="1609725"/>
          </a:xfrm>
          <a:prstGeom prst="rect">
            <a:avLst/>
          </a:prstGeom>
        </p:spPr>
      </p:pic>
      <p:pic>
        <p:nvPicPr>
          <p:cNvPr id="17" name="Image 15" descr="preencoded.png"/>
          <p:cNvPicPr>
            <a:picLocks noChangeAspect="1"/>
          </p:cNvPicPr>
          <p:nvPr/>
        </p:nvPicPr>
        <p:blipFill>
          <a:blip r:embed="rId18"/>
          <a:stretch>
            <a:fillRect/>
          </a:stretch>
        </p:blipFill>
        <p:spPr>
          <a:xfrm>
            <a:off x="5169694" y="2128838"/>
            <a:ext cx="154781" cy="123825"/>
          </a:xfrm>
          <a:prstGeom prst="rect">
            <a:avLst/>
          </a:prstGeom>
        </p:spPr>
      </p:pic>
      <p:pic>
        <p:nvPicPr>
          <p:cNvPr id="18" name="Image 16" descr="preencoded.png"/>
          <p:cNvPicPr>
            <a:picLocks noChangeAspect="1"/>
          </p:cNvPicPr>
          <p:nvPr/>
        </p:nvPicPr>
        <p:blipFill>
          <a:blip r:embed="rId19"/>
          <a:stretch>
            <a:fillRect/>
          </a:stretch>
        </p:blipFill>
        <p:spPr>
          <a:xfrm>
            <a:off x="5169694" y="2376487"/>
            <a:ext cx="85130" cy="108347"/>
          </a:xfrm>
          <a:prstGeom prst="rect">
            <a:avLst/>
          </a:prstGeom>
        </p:spPr>
      </p:pic>
      <p:pic>
        <p:nvPicPr>
          <p:cNvPr id="19" name="Image 17" descr="preencoded.png"/>
          <p:cNvPicPr>
            <a:picLocks noChangeAspect="1"/>
          </p:cNvPicPr>
          <p:nvPr/>
        </p:nvPicPr>
        <p:blipFill>
          <a:blip r:embed="rId19"/>
          <a:stretch>
            <a:fillRect/>
          </a:stretch>
        </p:blipFill>
        <p:spPr>
          <a:xfrm>
            <a:off x="5169694" y="2747962"/>
            <a:ext cx="85130" cy="108347"/>
          </a:xfrm>
          <a:prstGeom prst="rect">
            <a:avLst/>
          </a:prstGeom>
        </p:spPr>
      </p:pic>
      <p:pic>
        <p:nvPicPr>
          <p:cNvPr id="20" name="Image 18" descr="preencoded.png"/>
          <p:cNvPicPr>
            <a:picLocks noChangeAspect="1"/>
          </p:cNvPicPr>
          <p:nvPr/>
        </p:nvPicPr>
        <p:blipFill>
          <a:blip r:embed="rId19"/>
          <a:stretch>
            <a:fillRect/>
          </a:stretch>
        </p:blipFill>
        <p:spPr>
          <a:xfrm>
            <a:off x="5169694" y="2964656"/>
            <a:ext cx="85130" cy="108347"/>
          </a:xfrm>
          <a:prstGeom prst="rect">
            <a:avLst/>
          </a:prstGeom>
        </p:spPr>
      </p:pic>
      <p:pic>
        <p:nvPicPr>
          <p:cNvPr id="21" name="Image 19" descr="preencoded.png"/>
          <p:cNvPicPr>
            <a:picLocks noChangeAspect="1"/>
          </p:cNvPicPr>
          <p:nvPr/>
        </p:nvPicPr>
        <p:blipFill>
          <a:blip r:embed="rId19"/>
          <a:stretch>
            <a:fillRect/>
          </a:stretch>
        </p:blipFill>
        <p:spPr>
          <a:xfrm>
            <a:off x="5169694" y="3181350"/>
            <a:ext cx="85130" cy="108347"/>
          </a:xfrm>
          <a:prstGeom prst="rect">
            <a:avLst/>
          </a:prstGeom>
        </p:spPr>
      </p:pic>
      <p:pic>
        <p:nvPicPr>
          <p:cNvPr id="22" name="Image 20" descr="preencoded.png"/>
          <p:cNvPicPr>
            <a:picLocks noChangeAspect="1"/>
          </p:cNvPicPr>
          <p:nvPr/>
        </p:nvPicPr>
        <p:blipFill>
          <a:blip r:embed="rId20"/>
          <a:stretch>
            <a:fillRect/>
          </a:stretch>
        </p:blipFill>
        <p:spPr>
          <a:xfrm>
            <a:off x="7383066" y="1974056"/>
            <a:ext cx="2213372" cy="1609725"/>
          </a:xfrm>
          <a:prstGeom prst="rect">
            <a:avLst/>
          </a:prstGeom>
        </p:spPr>
      </p:pic>
      <p:pic>
        <p:nvPicPr>
          <p:cNvPr id="23" name="Image 21" descr="preencoded.png"/>
          <p:cNvPicPr>
            <a:picLocks noChangeAspect="1"/>
          </p:cNvPicPr>
          <p:nvPr/>
        </p:nvPicPr>
        <p:blipFill>
          <a:blip r:embed="rId21"/>
          <a:stretch>
            <a:fillRect/>
          </a:stretch>
        </p:blipFill>
        <p:spPr>
          <a:xfrm>
            <a:off x="7506891" y="2128838"/>
            <a:ext cx="154781" cy="123825"/>
          </a:xfrm>
          <a:prstGeom prst="rect">
            <a:avLst/>
          </a:prstGeom>
        </p:spPr>
      </p:pic>
      <p:pic>
        <p:nvPicPr>
          <p:cNvPr id="24" name="Image 22" descr="preencoded.png"/>
          <p:cNvPicPr>
            <a:picLocks noChangeAspect="1"/>
          </p:cNvPicPr>
          <p:nvPr/>
        </p:nvPicPr>
        <p:blipFill>
          <a:blip r:embed="rId22"/>
          <a:stretch>
            <a:fillRect/>
          </a:stretch>
        </p:blipFill>
        <p:spPr>
          <a:xfrm>
            <a:off x="7506891" y="2376487"/>
            <a:ext cx="92869" cy="108347"/>
          </a:xfrm>
          <a:prstGeom prst="rect">
            <a:avLst/>
          </a:prstGeom>
        </p:spPr>
      </p:pic>
      <p:pic>
        <p:nvPicPr>
          <p:cNvPr id="25" name="Image 23" descr="preencoded.png"/>
          <p:cNvPicPr>
            <a:picLocks noChangeAspect="1"/>
          </p:cNvPicPr>
          <p:nvPr/>
        </p:nvPicPr>
        <p:blipFill>
          <a:blip r:embed="rId22"/>
          <a:stretch>
            <a:fillRect/>
          </a:stretch>
        </p:blipFill>
        <p:spPr>
          <a:xfrm>
            <a:off x="7506891" y="2747962"/>
            <a:ext cx="92869" cy="108347"/>
          </a:xfrm>
          <a:prstGeom prst="rect">
            <a:avLst/>
          </a:prstGeom>
        </p:spPr>
      </p:pic>
      <p:pic>
        <p:nvPicPr>
          <p:cNvPr id="26" name="Image 24" descr="preencoded.png"/>
          <p:cNvPicPr>
            <a:picLocks noChangeAspect="1"/>
          </p:cNvPicPr>
          <p:nvPr/>
        </p:nvPicPr>
        <p:blipFill>
          <a:blip r:embed="rId22"/>
          <a:stretch>
            <a:fillRect/>
          </a:stretch>
        </p:blipFill>
        <p:spPr>
          <a:xfrm>
            <a:off x="7506891" y="3119437"/>
            <a:ext cx="92869" cy="108347"/>
          </a:xfrm>
          <a:prstGeom prst="rect">
            <a:avLst/>
          </a:prstGeom>
        </p:spPr>
      </p:pic>
      <p:pic>
        <p:nvPicPr>
          <p:cNvPr id="27" name="Image 25" descr="preencoded.png"/>
          <p:cNvPicPr>
            <a:picLocks noChangeAspect="1"/>
          </p:cNvPicPr>
          <p:nvPr/>
        </p:nvPicPr>
        <p:blipFill>
          <a:blip r:embed="rId23"/>
          <a:stretch>
            <a:fillRect/>
          </a:stretch>
        </p:blipFill>
        <p:spPr>
          <a:xfrm>
            <a:off x="5045869" y="3707606"/>
            <a:ext cx="2213372" cy="1547813"/>
          </a:xfrm>
          <a:prstGeom prst="rect">
            <a:avLst/>
          </a:prstGeom>
        </p:spPr>
      </p:pic>
      <p:pic>
        <p:nvPicPr>
          <p:cNvPr id="28" name="Image 26" descr="preencoded.png"/>
          <p:cNvPicPr>
            <a:picLocks noChangeAspect="1"/>
          </p:cNvPicPr>
          <p:nvPr/>
        </p:nvPicPr>
        <p:blipFill>
          <a:blip r:embed="rId24"/>
          <a:stretch>
            <a:fillRect/>
          </a:stretch>
        </p:blipFill>
        <p:spPr>
          <a:xfrm>
            <a:off x="5169694" y="3862388"/>
            <a:ext cx="154781" cy="123825"/>
          </a:xfrm>
          <a:prstGeom prst="rect">
            <a:avLst/>
          </a:prstGeom>
        </p:spPr>
      </p:pic>
      <p:pic>
        <p:nvPicPr>
          <p:cNvPr id="29" name="Image 27" descr="preencoded.png"/>
          <p:cNvPicPr>
            <a:picLocks noChangeAspect="1"/>
          </p:cNvPicPr>
          <p:nvPr/>
        </p:nvPicPr>
        <p:blipFill>
          <a:blip r:embed="rId25"/>
          <a:stretch>
            <a:fillRect/>
          </a:stretch>
        </p:blipFill>
        <p:spPr>
          <a:xfrm>
            <a:off x="5169694" y="4110037"/>
            <a:ext cx="139303" cy="108347"/>
          </a:xfrm>
          <a:prstGeom prst="rect">
            <a:avLst/>
          </a:prstGeom>
        </p:spPr>
      </p:pic>
      <p:pic>
        <p:nvPicPr>
          <p:cNvPr id="30" name="Image 28" descr="preencoded.png"/>
          <p:cNvPicPr>
            <a:picLocks noChangeAspect="1"/>
          </p:cNvPicPr>
          <p:nvPr/>
        </p:nvPicPr>
        <p:blipFill>
          <a:blip r:embed="rId25"/>
          <a:stretch>
            <a:fillRect/>
          </a:stretch>
        </p:blipFill>
        <p:spPr>
          <a:xfrm>
            <a:off x="5169694" y="4481512"/>
            <a:ext cx="139303" cy="108347"/>
          </a:xfrm>
          <a:prstGeom prst="rect">
            <a:avLst/>
          </a:prstGeom>
        </p:spPr>
      </p:pic>
      <p:pic>
        <p:nvPicPr>
          <p:cNvPr id="31" name="Image 29" descr="preencoded.png"/>
          <p:cNvPicPr>
            <a:picLocks noChangeAspect="1"/>
          </p:cNvPicPr>
          <p:nvPr/>
        </p:nvPicPr>
        <p:blipFill>
          <a:blip r:embed="rId25"/>
          <a:stretch>
            <a:fillRect/>
          </a:stretch>
        </p:blipFill>
        <p:spPr>
          <a:xfrm>
            <a:off x="5169694" y="4852987"/>
            <a:ext cx="139303" cy="108347"/>
          </a:xfrm>
          <a:prstGeom prst="rect">
            <a:avLst/>
          </a:prstGeom>
        </p:spPr>
      </p:pic>
      <p:pic>
        <p:nvPicPr>
          <p:cNvPr id="32" name="Image 30" descr="preencoded.png"/>
          <p:cNvPicPr>
            <a:picLocks noChangeAspect="1"/>
          </p:cNvPicPr>
          <p:nvPr/>
        </p:nvPicPr>
        <p:blipFill>
          <a:blip r:embed="rId26"/>
          <a:stretch>
            <a:fillRect/>
          </a:stretch>
        </p:blipFill>
        <p:spPr>
          <a:xfrm>
            <a:off x="7383066" y="3707606"/>
            <a:ext cx="2213372" cy="1547813"/>
          </a:xfrm>
          <a:prstGeom prst="rect">
            <a:avLst/>
          </a:prstGeom>
        </p:spPr>
      </p:pic>
      <p:pic>
        <p:nvPicPr>
          <p:cNvPr id="33" name="Image 31" descr="preencoded.png"/>
          <p:cNvPicPr>
            <a:picLocks noChangeAspect="1"/>
          </p:cNvPicPr>
          <p:nvPr/>
        </p:nvPicPr>
        <p:blipFill>
          <a:blip r:embed="rId27"/>
          <a:stretch>
            <a:fillRect/>
          </a:stretch>
        </p:blipFill>
        <p:spPr>
          <a:xfrm>
            <a:off x="7506891" y="3862388"/>
            <a:ext cx="123825" cy="123825"/>
          </a:xfrm>
          <a:prstGeom prst="rect">
            <a:avLst/>
          </a:prstGeom>
        </p:spPr>
      </p:pic>
      <p:pic>
        <p:nvPicPr>
          <p:cNvPr id="34" name="Image 32" descr="preencoded.png"/>
          <p:cNvPicPr>
            <a:picLocks noChangeAspect="1"/>
          </p:cNvPicPr>
          <p:nvPr/>
        </p:nvPicPr>
        <p:blipFill>
          <a:blip r:embed="rId28"/>
          <a:stretch>
            <a:fillRect/>
          </a:stretch>
        </p:blipFill>
        <p:spPr>
          <a:xfrm>
            <a:off x="7506891" y="4110037"/>
            <a:ext cx="139303" cy="108347"/>
          </a:xfrm>
          <a:prstGeom prst="rect">
            <a:avLst/>
          </a:prstGeom>
        </p:spPr>
      </p:pic>
      <p:pic>
        <p:nvPicPr>
          <p:cNvPr id="35" name="Image 33" descr="preencoded.png"/>
          <p:cNvPicPr>
            <a:picLocks noChangeAspect="1"/>
          </p:cNvPicPr>
          <p:nvPr/>
        </p:nvPicPr>
        <p:blipFill>
          <a:blip r:embed="rId28"/>
          <a:stretch>
            <a:fillRect/>
          </a:stretch>
        </p:blipFill>
        <p:spPr>
          <a:xfrm>
            <a:off x="7506891" y="4481512"/>
            <a:ext cx="139303" cy="108347"/>
          </a:xfrm>
          <a:prstGeom prst="rect">
            <a:avLst/>
          </a:prstGeom>
        </p:spPr>
      </p:pic>
      <p:pic>
        <p:nvPicPr>
          <p:cNvPr id="36" name="Image 34" descr="preencoded.png"/>
          <p:cNvPicPr>
            <a:picLocks noChangeAspect="1"/>
          </p:cNvPicPr>
          <p:nvPr/>
        </p:nvPicPr>
        <p:blipFill>
          <a:blip r:embed="rId28"/>
          <a:stretch>
            <a:fillRect/>
          </a:stretch>
        </p:blipFill>
        <p:spPr>
          <a:xfrm>
            <a:off x="7506891" y="4852987"/>
            <a:ext cx="139303" cy="108347"/>
          </a:xfrm>
          <a:prstGeom prst="rect">
            <a:avLst/>
          </a:prstGeom>
        </p:spPr>
      </p:pic>
      <p:pic>
        <p:nvPicPr>
          <p:cNvPr id="37" name="Image 35" descr="preencoded.png"/>
          <p:cNvPicPr>
            <a:picLocks noChangeAspect="1"/>
          </p:cNvPicPr>
          <p:nvPr/>
        </p:nvPicPr>
        <p:blipFill>
          <a:blip r:embed="rId29"/>
          <a:stretch>
            <a:fillRect/>
          </a:stretch>
        </p:blipFill>
        <p:spPr>
          <a:xfrm>
            <a:off x="1754954" y="5773936"/>
            <a:ext cx="92869" cy="123825"/>
          </a:xfrm>
          <a:prstGeom prst="rect">
            <a:avLst/>
          </a:prstGeom>
        </p:spPr>
      </p:pic>
      <p:sp>
        <p:nvSpPr>
          <p:cNvPr id="38" name="Text 0"/>
          <p:cNvSpPr/>
          <p:nvPr/>
        </p:nvSpPr>
        <p:spPr>
          <a:xfrm>
            <a:off x="309563" y="952500"/>
            <a:ext cx="9286875" cy="309563"/>
          </a:xfrm>
          <a:prstGeom prst="rect">
            <a:avLst/>
          </a:prstGeom>
          <a:noFill/>
          <a:ln/>
        </p:spPr>
        <p:txBody>
          <a:bodyPr wrap="square" lIns="0" tIns="0" rIns="0" bIns="0" rtlCol="0" anchor="t"/>
          <a:lstStyle/>
          <a:p>
            <a:pPr>
              <a:lnSpc>
                <a:spcPts val="2438"/>
              </a:lnSpc>
            </a:pPr>
            <a:r>
              <a:rPr lang="en-US" sz="2194" b="1" dirty="0">
                <a:solidFill>
                  <a:srgbClr val="115E59"/>
                </a:solidFill>
                <a:latin typeface="ui-sans-serif" pitchFamily="34" charset="0"/>
                <a:ea typeface="ui-sans-serif" pitchFamily="34" charset="-122"/>
                <a:cs typeface="ui-sans-serif" pitchFamily="34" charset="-120"/>
              </a:rPr>
              <a:t>토의 과제 및 참고 자료</a:t>
            </a:r>
            <a:endParaRPr lang="en-US" sz="2194" dirty="0"/>
          </a:p>
        </p:txBody>
      </p:sp>
      <p:sp>
        <p:nvSpPr>
          <p:cNvPr id="39" name="Text 1"/>
          <p:cNvSpPr/>
          <p:nvPr/>
        </p:nvSpPr>
        <p:spPr>
          <a:xfrm>
            <a:off x="681037" y="1571625"/>
            <a:ext cx="969173"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토의 과제</a:t>
            </a:r>
            <a:endParaRPr lang="en-US" sz="1463" dirty="0"/>
          </a:p>
        </p:txBody>
      </p:sp>
      <p:sp>
        <p:nvSpPr>
          <p:cNvPr id="40" name="Text 2"/>
          <p:cNvSpPr/>
          <p:nvPr/>
        </p:nvSpPr>
        <p:spPr>
          <a:xfrm>
            <a:off x="650081" y="2097881"/>
            <a:ext cx="4302919"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AI 에이전트 윤리적 고려사항</a:t>
            </a:r>
            <a:endParaRPr lang="en-US" sz="975" dirty="0"/>
          </a:p>
        </p:txBody>
      </p:sp>
      <p:sp>
        <p:nvSpPr>
          <p:cNvPr id="41" name="Text 3"/>
          <p:cNvSpPr/>
          <p:nvPr/>
        </p:nvSpPr>
        <p:spPr>
          <a:xfrm>
            <a:off x="433387" y="2345531"/>
            <a:ext cx="4302919"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AI 에이전트를 설계할 때 편향, 프라이버시, 신뢰성과 같은 윤리적 문제를 어떻게 반영할지 논의하세요. 특히 데이터의 품질과 규모가 성능에 어떤 영향을 미치는지에 대한 고려사항도 포함하세요.</a:t>
            </a:r>
            <a:endParaRPr lang="en-US" sz="975" dirty="0"/>
          </a:p>
        </p:txBody>
      </p:sp>
      <p:sp>
        <p:nvSpPr>
          <p:cNvPr id="42" name="Text 4"/>
          <p:cNvSpPr/>
          <p:nvPr/>
        </p:nvSpPr>
        <p:spPr>
          <a:xfrm>
            <a:off x="588169" y="3274219"/>
            <a:ext cx="4302919"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기업 도입 전략</a:t>
            </a:r>
            <a:endParaRPr lang="en-US" sz="975" dirty="0"/>
          </a:p>
        </p:txBody>
      </p:sp>
      <p:sp>
        <p:nvSpPr>
          <p:cNvPr id="43" name="Text 5"/>
          <p:cNvSpPr/>
          <p:nvPr/>
        </p:nvSpPr>
        <p:spPr>
          <a:xfrm>
            <a:off x="433387" y="3521869"/>
            <a:ext cx="4302919" cy="557213"/>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기업에서 AI 에이전트를 도입할 때 기존 업무 프로세스와 어떻게 통합할지, 변화 관리 전략을 토의하세요. 코드 품질을 유지하기 위해 Git flow, 코드 리뷰와 같은 도구와 프로세스를 어떻게 활용할지에 대해서도 논의하세요.</a:t>
            </a:r>
            <a:endParaRPr lang="en-US" sz="975" dirty="0"/>
          </a:p>
        </p:txBody>
      </p:sp>
      <p:sp>
        <p:nvSpPr>
          <p:cNvPr id="44" name="Text 6"/>
          <p:cNvSpPr/>
          <p:nvPr/>
        </p:nvSpPr>
        <p:spPr>
          <a:xfrm>
            <a:off x="603647" y="4450556"/>
            <a:ext cx="4302919" cy="185738"/>
          </a:xfrm>
          <a:prstGeom prst="rect">
            <a:avLst/>
          </a:prstGeom>
          <a:noFill/>
          <a:ln/>
        </p:spPr>
        <p:txBody>
          <a:bodyPr wrap="square" lIns="0" tIns="0" rIns="0" bIns="0" rtlCol="0" anchor="t"/>
          <a:lstStyle/>
          <a:p>
            <a:pPr>
              <a:lnSpc>
                <a:spcPts val="1463"/>
              </a:lnSpc>
            </a:pPr>
            <a:r>
              <a:rPr lang="en-US" sz="975" b="1" dirty="0">
                <a:solidFill>
                  <a:srgbClr val="EA580C"/>
                </a:solidFill>
                <a:latin typeface="ui-sans-serif" pitchFamily="34" charset="0"/>
                <a:ea typeface="ui-sans-serif" pitchFamily="34" charset="-122"/>
                <a:cs typeface="ui-sans-serif" pitchFamily="34" charset="-120"/>
              </a:rPr>
              <a:t>데이터 관리 고려사항</a:t>
            </a:r>
            <a:endParaRPr lang="en-US" sz="975" dirty="0"/>
          </a:p>
        </p:txBody>
      </p:sp>
      <p:sp>
        <p:nvSpPr>
          <p:cNvPr id="45" name="Text 7"/>
          <p:cNvSpPr/>
          <p:nvPr/>
        </p:nvSpPr>
        <p:spPr>
          <a:xfrm>
            <a:off x="433387" y="4698206"/>
            <a:ext cx="4302919"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연구용 데이터와 상업용 데이터의 라이선스 차이를 이해하고, 프로젝트에 적합한 데이터셋을 선택하는 기준을 논의하세요. 여러 공공 데이터를 통합할 때 발생하는 데이터 격차(측정 주기, 단위, 포맷)를 해결하기 위한 방안에 대해서도 토의하세요.</a:t>
            </a:r>
            <a:endParaRPr lang="en-US" sz="975" dirty="0"/>
          </a:p>
        </p:txBody>
      </p:sp>
      <p:sp>
        <p:nvSpPr>
          <p:cNvPr id="46" name="Text 8"/>
          <p:cNvSpPr/>
          <p:nvPr/>
        </p:nvSpPr>
        <p:spPr>
          <a:xfrm>
            <a:off x="5370909" y="1571625"/>
            <a:ext cx="969173" cy="247650"/>
          </a:xfrm>
          <a:prstGeom prst="rect">
            <a:avLst/>
          </a:prstGeom>
          <a:noFill/>
          <a:ln/>
        </p:spPr>
        <p:txBody>
          <a:bodyPr wrap="square" lIns="0" tIns="0" rIns="0" bIns="0" rtlCol="0" anchor="t"/>
          <a:lstStyle/>
          <a:p>
            <a:pPr>
              <a:lnSpc>
                <a:spcPts val="1950"/>
              </a:lnSpc>
            </a:pPr>
            <a:r>
              <a:rPr lang="en-US" sz="1463" b="1" dirty="0">
                <a:solidFill>
                  <a:srgbClr val="EA580C"/>
                </a:solidFill>
                <a:latin typeface="ui-sans-serif" pitchFamily="34" charset="0"/>
                <a:ea typeface="ui-sans-serif" pitchFamily="34" charset="-122"/>
                <a:cs typeface="ui-sans-serif" pitchFamily="34" charset="-120"/>
              </a:rPr>
              <a:t>참고 자료</a:t>
            </a:r>
            <a:endParaRPr lang="en-US" sz="1463" dirty="0"/>
          </a:p>
        </p:txBody>
      </p:sp>
      <p:sp>
        <p:nvSpPr>
          <p:cNvPr id="47" name="Text 9"/>
          <p:cNvSpPr/>
          <p:nvPr/>
        </p:nvSpPr>
        <p:spPr>
          <a:xfrm>
            <a:off x="5386387" y="2097881"/>
            <a:ext cx="196572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기술 문서</a:t>
            </a:r>
            <a:endParaRPr lang="en-US" sz="975" dirty="0"/>
          </a:p>
        </p:txBody>
      </p:sp>
      <p:sp>
        <p:nvSpPr>
          <p:cNvPr id="48" name="Text 10"/>
          <p:cNvSpPr/>
          <p:nvPr/>
        </p:nvSpPr>
        <p:spPr>
          <a:xfrm>
            <a:off x="5316736" y="2345531"/>
            <a:ext cx="181868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Python venv 모듈 문서 (가상 환경 생성)</a:t>
            </a:r>
            <a:endParaRPr lang="en-US" sz="853" dirty="0"/>
          </a:p>
        </p:txBody>
      </p:sp>
      <p:sp>
        <p:nvSpPr>
          <p:cNvPr id="49" name="Text 11"/>
          <p:cNvSpPr/>
          <p:nvPr/>
        </p:nvSpPr>
        <p:spPr>
          <a:xfrm>
            <a:off x="5316736" y="2717006"/>
            <a:ext cx="1927898"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Matplotlib 객체 지향 API 가이드</a:t>
            </a:r>
            <a:endParaRPr lang="en-US" sz="853" dirty="0"/>
          </a:p>
        </p:txBody>
      </p:sp>
      <p:sp>
        <p:nvSpPr>
          <p:cNvPr id="50" name="Text 12"/>
          <p:cNvSpPr/>
          <p:nvPr/>
        </p:nvSpPr>
        <p:spPr>
          <a:xfrm>
            <a:off x="5316737" y="2933700"/>
            <a:ext cx="1892781"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ONNX 표준 및 모델 교환 가이드</a:t>
            </a:r>
            <a:endParaRPr lang="en-US" sz="853" dirty="0"/>
          </a:p>
        </p:txBody>
      </p:sp>
      <p:sp>
        <p:nvSpPr>
          <p:cNvPr id="51" name="Text 13"/>
          <p:cNvSpPr/>
          <p:nvPr/>
        </p:nvSpPr>
        <p:spPr>
          <a:xfrm>
            <a:off x="5316736" y="3150394"/>
            <a:ext cx="1818680"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임베딩 기법에 대한 Wikipedia 설명서</a:t>
            </a:r>
            <a:endParaRPr lang="en-US" sz="853" dirty="0"/>
          </a:p>
        </p:txBody>
      </p:sp>
      <p:sp>
        <p:nvSpPr>
          <p:cNvPr id="52" name="Text 14"/>
          <p:cNvSpPr/>
          <p:nvPr/>
        </p:nvSpPr>
        <p:spPr>
          <a:xfrm>
            <a:off x="7723584" y="2097881"/>
            <a:ext cx="196572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데이터 플랫폼</a:t>
            </a:r>
            <a:endParaRPr lang="en-US" sz="975" dirty="0"/>
          </a:p>
        </p:txBody>
      </p:sp>
      <p:sp>
        <p:nvSpPr>
          <p:cNvPr id="53" name="Text 15"/>
          <p:cNvSpPr/>
          <p:nvPr/>
        </p:nvSpPr>
        <p:spPr>
          <a:xfrm>
            <a:off x="7661672" y="2345531"/>
            <a:ext cx="1810941"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HUB (대한민국 정부 AI 학습용 데이터 플랫폼)</a:t>
            </a:r>
            <a:endParaRPr lang="en-US" sz="853" dirty="0"/>
          </a:p>
        </p:txBody>
      </p:sp>
      <p:sp>
        <p:nvSpPr>
          <p:cNvPr id="54" name="Text 16"/>
          <p:cNvSpPr/>
          <p:nvPr/>
        </p:nvSpPr>
        <p:spPr>
          <a:xfrm>
            <a:off x="7661672" y="2717006"/>
            <a:ext cx="1810941"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공공데이터 포털 (한국 공공 데이터 개방 플랫폼)</a:t>
            </a:r>
            <a:endParaRPr lang="en-US" sz="853" dirty="0"/>
          </a:p>
        </p:txBody>
      </p:sp>
      <p:sp>
        <p:nvSpPr>
          <p:cNvPr id="55" name="Text 17"/>
          <p:cNvSpPr/>
          <p:nvPr/>
        </p:nvSpPr>
        <p:spPr>
          <a:xfrm>
            <a:off x="7661672" y="3088481"/>
            <a:ext cx="2010754"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Kaggle (데이터 과학 경쟁 플랫폼)</a:t>
            </a:r>
            <a:endParaRPr lang="en-US" sz="853" dirty="0"/>
          </a:p>
        </p:txBody>
      </p:sp>
      <p:sp>
        <p:nvSpPr>
          <p:cNvPr id="56" name="Text 18"/>
          <p:cNvSpPr/>
          <p:nvPr/>
        </p:nvSpPr>
        <p:spPr>
          <a:xfrm>
            <a:off x="5386387" y="3831431"/>
            <a:ext cx="196572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AI 에이전트 리소스</a:t>
            </a:r>
            <a:endParaRPr lang="en-US" sz="975" dirty="0"/>
          </a:p>
        </p:txBody>
      </p:sp>
      <p:sp>
        <p:nvSpPr>
          <p:cNvPr id="57" name="Text 19"/>
          <p:cNvSpPr/>
          <p:nvPr/>
        </p:nvSpPr>
        <p:spPr>
          <a:xfrm>
            <a:off x="5370910" y="4079081"/>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지능형 에이전트에 대한 Wikipedia 설명서</a:t>
            </a:r>
            <a:endParaRPr lang="en-US" sz="853" dirty="0"/>
          </a:p>
        </p:txBody>
      </p:sp>
      <p:sp>
        <p:nvSpPr>
          <p:cNvPr id="58" name="Text 20"/>
          <p:cNvSpPr/>
          <p:nvPr/>
        </p:nvSpPr>
        <p:spPr>
          <a:xfrm>
            <a:off x="5370910" y="4450556"/>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OpenAI Gym (강화 학습 에이전트 개발)</a:t>
            </a:r>
            <a:endParaRPr lang="en-US" sz="853" dirty="0"/>
          </a:p>
        </p:txBody>
      </p:sp>
      <p:sp>
        <p:nvSpPr>
          <p:cNvPr id="59" name="Text 21"/>
          <p:cNvSpPr/>
          <p:nvPr/>
        </p:nvSpPr>
        <p:spPr>
          <a:xfrm>
            <a:off x="5370910" y="4822031"/>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Streamlit/Dash (AI 에이전트 대시보드 구축)</a:t>
            </a:r>
            <a:endParaRPr lang="en-US" sz="853" dirty="0"/>
          </a:p>
        </p:txBody>
      </p:sp>
      <p:sp>
        <p:nvSpPr>
          <p:cNvPr id="60" name="Text 22"/>
          <p:cNvSpPr/>
          <p:nvPr/>
        </p:nvSpPr>
        <p:spPr>
          <a:xfrm>
            <a:off x="7692628" y="3831431"/>
            <a:ext cx="1965722" cy="185738"/>
          </a:xfrm>
          <a:prstGeom prst="rect">
            <a:avLst/>
          </a:prstGeom>
          <a:noFill/>
          <a:ln/>
        </p:spPr>
        <p:txBody>
          <a:bodyPr wrap="square" lIns="0" tIns="0" rIns="0" bIns="0" rtlCol="0" anchor="t"/>
          <a:lstStyle/>
          <a:p>
            <a:pPr>
              <a:lnSpc>
                <a:spcPts val="1463"/>
              </a:lnSpc>
            </a:pPr>
            <a:r>
              <a:rPr lang="en-US" sz="975" b="1" dirty="0">
                <a:solidFill>
                  <a:srgbClr val="0F766E"/>
                </a:solidFill>
                <a:latin typeface="ui-sans-serif" pitchFamily="34" charset="0"/>
                <a:ea typeface="ui-sans-serif" pitchFamily="34" charset="-122"/>
                <a:cs typeface="ui-sans-serif" pitchFamily="34" charset="-120"/>
              </a:rPr>
              <a:t>일반 AI 리소스</a:t>
            </a:r>
            <a:endParaRPr lang="en-US" sz="975" dirty="0"/>
          </a:p>
        </p:txBody>
      </p:sp>
      <p:sp>
        <p:nvSpPr>
          <p:cNvPr id="61" name="Text 23"/>
          <p:cNvSpPr/>
          <p:nvPr/>
        </p:nvSpPr>
        <p:spPr>
          <a:xfrm>
            <a:off x="7708106" y="4079081"/>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실시간 데이터와 NLP를 활용한 위험 조기 발견</a:t>
            </a:r>
            <a:endParaRPr lang="en-US" sz="853" dirty="0"/>
          </a:p>
        </p:txBody>
      </p:sp>
      <p:sp>
        <p:nvSpPr>
          <p:cNvPr id="62" name="Text 24"/>
          <p:cNvSpPr/>
          <p:nvPr/>
        </p:nvSpPr>
        <p:spPr>
          <a:xfrm>
            <a:off x="7708106" y="4450556"/>
            <a:ext cx="1764506" cy="309563"/>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기반 예방 경찰 시스템 (범죄 감소 효과)</a:t>
            </a:r>
            <a:endParaRPr lang="en-US" sz="853" dirty="0"/>
          </a:p>
        </p:txBody>
      </p:sp>
      <p:sp>
        <p:nvSpPr>
          <p:cNvPr id="63" name="Text 25"/>
          <p:cNvSpPr/>
          <p:nvPr/>
        </p:nvSpPr>
        <p:spPr>
          <a:xfrm>
            <a:off x="7708106" y="4822031"/>
            <a:ext cx="1332812" cy="154781"/>
          </a:xfrm>
          <a:prstGeom prst="rect">
            <a:avLst/>
          </a:prstGeom>
          <a:noFill/>
          <a:ln/>
        </p:spPr>
        <p:txBody>
          <a:bodyPr wrap="square" lIns="0" tIns="0" rIns="0" bIns="0" rtlCol="0" anchor="t"/>
          <a:lstStyle/>
          <a:p>
            <a:pPr>
              <a:lnSpc>
                <a:spcPts val="1219"/>
              </a:lnSpc>
            </a:pPr>
            <a:r>
              <a:rPr lang="en-US" sz="853" dirty="0">
                <a:solidFill>
                  <a:srgbClr val="374151"/>
                </a:solidFill>
                <a:latin typeface="ui-sans-serif" pitchFamily="34" charset="0"/>
                <a:ea typeface="ui-sans-serif" pitchFamily="34" charset="-122"/>
                <a:cs typeface="ui-sans-serif" pitchFamily="34" charset="-120"/>
              </a:rPr>
              <a:t>AI 공공 안전 사례 연구</a:t>
            </a:r>
            <a:endParaRPr lang="en-US" sz="853" dirty="0"/>
          </a:p>
        </p:txBody>
      </p:sp>
      <p:sp>
        <p:nvSpPr>
          <p:cNvPr id="64" name="Text 26"/>
          <p:cNvSpPr/>
          <p:nvPr/>
        </p:nvSpPr>
        <p:spPr>
          <a:xfrm>
            <a:off x="309563" y="5750719"/>
            <a:ext cx="9286875" cy="185738"/>
          </a:xfrm>
          <a:prstGeom prst="rect">
            <a:avLst/>
          </a:prstGeom>
          <a:noFill/>
          <a:ln/>
        </p:spPr>
        <p:txBody>
          <a:bodyPr wrap="square" lIns="0" tIns="0" rIns="0" bIns="0" rtlCol="0" anchor="t"/>
          <a:lstStyle/>
          <a:p>
            <a:pPr algn="ctr">
              <a:lnSpc>
                <a:spcPts val="1463"/>
              </a:lnSpc>
            </a:pPr>
            <a:r>
              <a:rPr lang="en-US" sz="975" i="1" dirty="0">
                <a:solidFill>
                  <a:srgbClr val="4B5563"/>
                </a:solidFill>
                <a:latin typeface="ui-sans-serif" pitchFamily="34" charset="0"/>
                <a:ea typeface="ui-sans-serif" pitchFamily="34" charset="-122"/>
                <a:cs typeface="ui-sans-serif" pitchFamily="34" charset="-120"/>
              </a:rPr>
              <a:t> 토의 과제를 통해 문제점에 대한 다양한 시각을 이해하고, 참고 자료를 통해 실무에서 필요한 정보를 찾아보세요.</a:t>
            </a:r>
            <a:endParaRPr lang="en-US" sz="975"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1485900" y="3209162"/>
            <a:ext cx="1594247" cy="742950"/>
          </a:xfrm>
          <a:prstGeom prst="rect">
            <a:avLst/>
          </a:prstGeom>
        </p:spPr>
      </p:pic>
      <p:pic>
        <p:nvPicPr>
          <p:cNvPr id="4" name="Image 2" descr="preencoded.png"/>
          <p:cNvPicPr>
            <a:picLocks noChangeAspect="1"/>
          </p:cNvPicPr>
          <p:nvPr/>
        </p:nvPicPr>
        <p:blipFill>
          <a:blip r:embed="rId5"/>
          <a:stretch>
            <a:fillRect/>
          </a:stretch>
        </p:blipFill>
        <p:spPr>
          <a:xfrm>
            <a:off x="2159198" y="3332987"/>
            <a:ext cx="247650" cy="247650"/>
          </a:xfrm>
          <a:prstGeom prst="rect">
            <a:avLst/>
          </a:prstGeom>
        </p:spPr>
      </p:pic>
      <p:pic>
        <p:nvPicPr>
          <p:cNvPr id="5" name="Image 3" descr="preencoded.png"/>
          <p:cNvPicPr>
            <a:picLocks noChangeAspect="1"/>
          </p:cNvPicPr>
          <p:nvPr/>
        </p:nvPicPr>
        <p:blipFill>
          <a:blip r:embed="rId6"/>
          <a:stretch>
            <a:fillRect/>
          </a:stretch>
        </p:blipFill>
        <p:spPr>
          <a:xfrm>
            <a:off x="3265884" y="3209162"/>
            <a:ext cx="1594247" cy="742950"/>
          </a:xfrm>
          <a:prstGeom prst="rect">
            <a:avLst/>
          </a:prstGeom>
        </p:spPr>
      </p:pic>
      <p:pic>
        <p:nvPicPr>
          <p:cNvPr id="6" name="Image 4" descr="preencoded.png"/>
          <p:cNvPicPr>
            <a:picLocks noChangeAspect="1"/>
          </p:cNvPicPr>
          <p:nvPr/>
        </p:nvPicPr>
        <p:blipFill>
          <a:blip r:embed="rId7"/>
          <a:stretch>
            <a:fillRect/>
          </a:stretch>
        </p:blipFill>
        <p:spPr>
          <a:xfrm>
            <a:off x="3908226" y="3332987"/>
            <a:ext cx="309563" cy="247650"/>
          </a:xfrm>
          <a:prstGeom prst="rect">
            <a:avLst/>
          </a:prstGeom>
        </p:spPr>
      </p:pic>
      <p:pic>
        <p:nvPicPr>
          <p:cNvPr id="7" name="Image 5" descr="preencoded.png"/>
          <p:cNvPicPr>
            <a:picLocks noChangeAspect="1"/>
          </p:cNvPicPr>
          <p:nvPr/>
        </p:nvPicPr>
        <p:blipFill>
          <a:blip r:embed="rId8"/>
          <a:stretch>
            <a:fillRect/>
          </a:stretch>
        </p:blipFill>
        <p:spPr>
          <a:xfrm>
            <a:off x="5045869" y="3209162"/>
            <a:ext cx="1594247" cy="742950"/>
          </a:xfrm>
          <a:prstGeom prst="rect">
            <a:avLst/>
          </a:prstGeom>
        </p:spPr>
      </p:pic>
      <p:pic>
        <p:nvPicPr>
          <p:cNvPr id="8" name="Image 6" descr="preencoded.png"/>
          <p:cNvPicPr>
            <a:picLocks noChangeAspect="1"/>
          </p:cNvPicPr>
          <p:nvPr/>
        </p:nvPicPr>
        <p:blipFill>
          <a:blip r:embed="rId9"/>
          <a:stretch>
            <a:fillRect/>
          </a:stretch>
        </p:blipFill>
        <p:spPr>
          <a:xfrm>
            <a:off x="5688211" y="3332987"/>
            <a:ext cx="309563" cy="247650"/>
          </a:xfrm>
          <a:prstGeom prst="rect">
            <a:avLst/>
          </a:prstGeom>
        </p:spPr>
      </p:pic>
      <p:pic>
        <p:nvPicPr>
          <p:cNvPr id="9" name="Image 7" descr="preencoded.png"/>
          <p:cNvPicPr>
            <a:picLocks noChangeAspect="1"/>
          </p:cNvPicPr>
          <p:nvPr/>
        </p:nvPicPr>
        <p:blipFill>
          <a:blip r:embed="rId4"/>
          <a:stretch>
            <a:fillRect/>
          </a:stretch>
        </p:blipFill>
        <p:spPr>
          <a:xfrm>
            <a:off x="6825853" y="3209162"/>
            <a:ext cx="1594247" cy="742950"/>
          </a:xfrm>
          <a:prstGeom prst="rect">
            <a:avLst/>
          </a:prstGeom>
        </p:spPr>
      </p:pic>
      <p:pic>
        <p:nvPicPr>
          <p:cNvPr id="10" name="Image 8" descr="preencoded.png"/>
          <p:cNvPicPr>
            <a:picLocks noChangeAspect="1"/>
          </p:cNvPicPr>
          <p:nvPr/>
        </p:nvPicPr>
        <p:blipFill>
          <a:blip r:embed="rId10"/>
          <a:stretch>
            <a:fillRect/>
          </a:stretch>
        </p:blipFill>
        <p:spPr>
          <a:xfrm>
            <a:off x="7499152" y="3332987"/>
            <a:ext cx="247650" cy="247650"/>
          </a:xfrm>
          <a:prstGeom prst="rect">
            <a:avLst/>
          </a:prstGeom>
        </p:spPr>
      </p:pic>
      <p:pic>
        <p:nvPicPr>
          <p:cNvPr id="11" name="Image 9" descr="preencoded.png"/>
          <p:cNvPicPr>
            <a:picLocks noChangeAspect="1"/>
          </p:cNvPicPr>
          <p:nvPr/>
        </p:nvPicPr>
        <p:blipFill>
          <a:blip r:embed="rId11"/>
          <a:stretch>
            <a:fillRect/>
          </a:stretch>
        </p:blipFill>
        <p:spPr>
          <a:xfrm>
            <a:off x="1485900" y="4137849"/>
            <a:ext cx="1594247" cy="742950"/>
          </a:xfrm>
          <a:prstGeom prst="rect">
            <a:avLst/>
          </a:prstGeom>
        </p:spPr>
      </p:pic>
      <p:pic>
        <p:nvPicPr>
          <p:cNvPr id="12" name="Image 10" descr="preencoded.png"/>
          <p:cNvPicPr>
            <a:picLocks noChangeAspect="1"/>
          </p:cNvPicPr>
          <p:nvPr/>
        </p:nvPicPr>
        <p:blipFill>
          <a:blip r:embed="rId12"/>
          <a:stretch>
            <a:fillRect/>
          </a:stretch>
        </p:blipFill>
        <p:spPr>
          <a:xfrm>
            <a:off x="2174676" y="4261674"/>
            <a:ext cx="216694" cy="247650"/>
          </a:xfrm>
          <a:prstGeom prst="rect">
            <a:avLst/>
          </a:prstGeom>
        </p:spPr>
      </p:pic>
      <p:pic>
        <p:nvPicPr>
          <p:cNvPr id="13" name="Image 11" descr="preencoded.png"/>
          <p:cNvPicPr>
            <a:picLocks noChangeAspect="1"/>
          </p:cNvPicPr>
          <p:nvPr/>
        </p:nvPicPr>
        <p:blipFill>
          <a:blip r:embed="rId13"/>
          <a:stretch>
            <a:fillRect/>
          </a:stretch>
        </p:blipFill>
        <p:spPr>
          <a:xfrm>
            <a:off x="3265884" y="4137849"/>
            <a:ext cx="1594247" cy="742950"/>
          </a:xfrm>
          <a:prstGeom prst="rect">
            <a:avLst/>
          </a:prstGeom>
        </p:spPr>
      </p:pic>
      <p:pic>
        <p:nvPicPr>
          <p:cNvPr id="14" name="Image 12" descr="preencoded.png"/>
          <p:cNvPicPr>
            <a:picLocks noChangeAspect="1"/>
          </p:cNvPicPr>
          <p:nvPr/>
        </p:nvPicPr>
        <p:blipFill>
          <a:blip r:embed="rId14"/>
          <a:stretch>
            <a:fillRect/>
          </a:stretch>
        </p:blipFill>
        <p:spPr>
          <a:xfrm>
            <a:off x="3939183" y="4261674"/>
            <a:ext cx="247650" cy="247650"/>
          </a:xfrm>
          <a:prstGeom prst="rect">
            <a:avLst/>
          </a:prstGeom>
        </p:spPr>
      </p:pic>
      <p:pic>
        <p:nvPicPr>
          <p:cNvPr id="15" name="Image 13" descr="preencoded.png"/>
          <p:cNvPicPr>
            <a:picLocks noChangeAspect="1"/>
          </p:cNvPicPr>
          <p:nvPr/>
        </p:nvPicPr>
        <p:blipFill>
          <a:blip r:embed="rId15"/>
          <a:stretch>
            <a:fillRect/>
          </a:stretch>
        </p:blipFill>
        <p:spPr>
          <a:xfrm>
            <a:off x="5045869" y="4137849"/>
            <a:ext cx="1594247" cy="742950"/>
          </a:xfrm>
          <a:prstGeom prst="rect">
            <a:avLst/>
          </a:prstGeom>
        </p:spPr>
      </p:pic>
      <p:pic>
        <p:nvPicPr>
          <p:cNvPr id="16" name="Image 14" descr="preencoded.png"/>
          <p:cNvPicPr>
            <a:picLocks noChangeAspect="1"/>
          </p:cNvPicPr>
          <p:nvPr/>
        </p:nvPicPr>
        <p:blipFill>
          <a:blip r:embed="rId16"/>
          <a:stretch>
            <a:fillRect/>
          </a:stretch>
        </p:blipFill>
        <p:spPr>
          <a:xfrm>
            <a:off x="5703689" y="4261674"/>
            <a:ext cx="278606" cy="247650"/>
          </a:xfrm>
          <a:prstGeom prst="rect">
            <a:avLst/>
          </a:prstGeom>
        </p:spPr>
      </p:pic>
      <p:pic>
        <p:nvPicPr>
          <p:cNvPr id="17" name="Image 15" descr="preencoded.png"/>
          <p:cNvPicPr>
            <a:picLocks noChangeAspect="1"/>
          </p:cNvPicPr>
          <p:nvPr/>
        </p:nvPicPr>
        <p:blipFill>
          <a:blip r:embed="rId11"/>
          <a:stretch>
            <a:fillRect/>
          </a:stretch>
        </p:blipFill>
        <p:spPr>
          <a:xfrm>
            <a:off x="6825853" y="4137849"/>
            <a:ext cx="1594247" cy="742950"/>
          </a:xfrm>
          <a:prstGeom prst="rect">
            <a:avLst/>
          </a:prstGeom>
        </p:spPr>
      </p:pic>
      <p:pic>
        <p:nvPicPr>
          <p:cNvPr id="18" name="Image 16" descr="preencoded.png"/>
          <p:cNvPicPr>
            <a:picLocks noChangeAspect="1"/>
          </p:cNvPicPr>
          <p:nvPr/>
        </p:nvPicPr>
        <p:blipFill>
          <a:blip r:embed="rId17"/>
          <a:stretch>
            <a:fillRect/>
          </a:stretch>
        </p:blipFill>
        <p:spPr>
          <a:xfrm>
            <a:off x="7499152" y="4261674"/>
            <a:ext cx="247650" cy="247650"/>
          </a:xfrm>
          <a:prstGeom prst="rect">
            <a:avLst/>
          </a:prstGeom>
        </p:spPr>
      </p:pic>
      <p:sp>
        <p:nvSpPr>
          <p:cNvPr id="19" name="Text 0"/>
          <p:cNvSpPr/>
          <p:nvPr/>
        </p:nvSpPr>
        <p:spPr>
          <a:xfrm>
            <a:off x="897731" y="1729551"/>
            <a:ext cx="8306594" cy="650081"/>
          </a:xfrm>
          <a:prstGeom prst="rect">
            <a:avLst/>
          </a:prstGeom>
          <a:noFill/>
          <a:ln/>
        </p:spPr>
        <p:txBody>
          <a:bodyPr wrap="square" lIns="0" tIns="0" rIns="0" bIns="0" rtlCol="0" anchor="t"/>
          <a:lstStyle/>
          <a:p>
            <a:pPr algn="ctr">
              <a:lnSpc>
                <a:spcPts val="5119"/>
              </a:lnSpc>
            </a:pPr>
            <a:r>
              <a:rPr lang="ko-KR" altLang="en-US" sz="3413" b="1" dirty="0">
                <a:solidFill>
                  <a:srgbClr val="FFFFFF"/>
                </a:solidFill>
                <a:latin typeface="ui-sans-serif" pitchFamily="34" charset="0"/>
                <a:ea typeface="ui-sans-serif" pitchFamily="34" charset="-122"/>
                <a:cs typeface="ui-sans-serif" pitchFamily="34" charset="-120"/>
              </a:rPr>
              <a:t>스마트시티 구축 프로젝트 시연 및 평가</a:t>
            </a:r>
            <a:endParaRPr lang="en-US" sz="3413" dirty="0"/>
          </a:p>
        </p:txBody>
      </p:sp>
      <p:sp>
        <p:nvSpPr>
          <p:cNvPr id="20" name="Text 1"/>
          <p:cNvSpPr/>
          <p:nvPr/>
        </p:nvSpPr>
        <p:spPr>
          <a:xfrm>
            <a:off x="1813456" y="2503457"/>
            <a:ext cx="6279089" cy="334231"/>
          </a:xfrm>
          <a:prstGeom prst="rect">
            <a:avLst/>
          </a:prstGeom>
          <a:noFill/>
          <a:ln/>
        </p:spPr>
        <p:txBody>
          <a:bodyPr wrap="square" lIns="0" tIns="0" rIns="0" bIns="0" rtlCol="0" anchor="t"/>
          <a:lstStyle/>
          <a:p>
            <a:pPr algn="ctr">
              <a:lnSpc>
                <a:spcPts val="2633"/>
              </a:lnSpc>
            </a:pPr>
            <a:r>
              <a:rPr lang="en-US" sz="1755" dirty="0">
                <a:solidFill>
                  <a:srgbClr val="FFFFFF"/>
                </a:solidFill>
                <a:latin typeface="ui-sans-serif" pitchFamily="34" charset="0"/>
                <a:ea typeface="ui-sans-serif" pitchFamily="34" charset="-122"/>
                <a:cs typeface="ui-sans-serif" pitchFamily="34" charset="-120"/>
              </a:rPr>
              <a:t>App·Web 환경에서의 데이터 시각화 및 시스템 구현</a:t>
            </a:r>
            <a:endParaRPr lang="en-US" sz="1755" dirty="0"/>
          </a:p>
        </p:txBody>
      </p:sp>
      <p:sp>
        <p:nvSpPr>
          <p:cNvPr id="21" name="Text 2"/>
          <p:cNvSpPr/>
          <p:nvPr/>
        </p:nvSpPr>
        <p:spPr>
          <a:xfrm>
            <a:off x="1891838" y="3642549"/>
            <a:ext cx="938845"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데이터 시각화</a:t>
            </a:r>
            <a:endParaRPr lang="en-US" sz="975" dirty="0"/>
          </a:p>
        </p:txBody>
      </p:sp>
      <p:sp>
        <p:nvSpPr>
          <p:cNvPr id="22" name="Text 3"/>
          <p:cNvSpPr/>
          <p:nvPr/>
        </p:nvSpPr>
        <p:spPr>
          <a:xfrm>
            <a:off x="3519097" y="3642549"/>
            <a:ext cx="1305241"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Python 라이브러리</a:t>
            </a:r>
            <a:endParaRPr lang="en-US" sz="975" dirty="0"/>
          </a:p>
        </p:txBody>
      </p:sp>
      <p:sp>
        <p:nvSpPr>
          <p:cNvPr id="23" name="Text 4"/>
          <p:cNvSpPr/>
          <p:nvPr/>
        </p:nvSpPr>
        <p:spPr>
          <a:xfrm>
            <a:off x="5389894" y="3642549"/>
            <a:ext cx="1087435"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웹 애플리케이션</a:t>
            </a:r>
            <a:endParaRPr lang="en-US" sz="975" dirty="0"/>
          </a:p>
        </p:txBody>
      </p:sp>
      <p:sp>
        <p:nvSpPr>
          <p:cNvPr id="24" name="Text 5"/>
          <p:cNvSpPr/>
          <p:nvPr/>
        </p:nvSpPr>
        <p:spPr>
          <a:xfrm>
            <a:off x="7437239" y="3642549"/>
            <a:ext cx="445770"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디버깅</a:t>
            </a:r>
            <a:endParaRPr lang="en-US" sz="975" dirty="0"/>
          </a:p>
        </p:txBody>
      </p:sp>
      <p:sp>
        <p:nvSpPr>
          <p:cNvPr id="25" name="Text 6"/>
          <p:cNvSpPr/>
          <p:nvPr/>
        </p:nvSpPr>
        <p:spPr>
          <a:xfrm>
            <a:off x="1891838" y="4571237"/>
            <a:ext cx="938845"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데이터 전처리</a:t>
            </a:r>
            <a:endParaRPr lang="en-US" sz="975" dirty="0"/>
          </a:p>
        </p:txBody>
      </p:sp>
      <p:sp>
        <p:nvSpPr>
          <p:cNvPr id="26" name="Text 7"/>
          <p:cNvSpPr/>
          <p:nvPr/>
        </p:nvSpPr>
        <p:spPr>
          <a:xfrm>
            <a:off x="3815358" y="4571237"/>
            <a:ext cx="594360"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머신러닝</a:t>
            </a:r>
            <a:endParaRPr lang="en-US" sz="975" dirty="0"/>
          </a:p>
        </p:txBody>
      </p:sp>
      <p:sp>
        <p:nvSpPr>
          <p:cNvPr id="27" name="Text 8"/>
          <p:cNvSpPr/>
          <p:nvPr/>
        </p:nvSpPr>
        <p:spPr>
          <a:xfrm>
            <a:off x="5389894" y="4571237"/>
            <a:ext cx="1087435"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프레임워크 비교</a:t>
            </a:r>
            <a:endParaRPr lang="en-US" sz="975" dirty="0"/>
          </a:p>
        </p:txBody>
      </p:sp>
      <p:sp>
        <p:nvSpPr>
          <p:cNvPr id="28" name="Text 9"/>
          <p:cNvSpPr/>
          <p:nvPr/>
        </p:nvSpPr>
        <p:spPr>
          <a:xfrm>
            <a:off x="7295638" y="4571237"/>
            <a:ext cx="785467" cy="185738"/>
          </a:xfrm>
          <a:prstGeom prst="rect">
            <a:avLst/>
          </a:prstGeom>
          <a:noFill/>
          <a:ln/>
        </p:spPr>
        <p:txBody>
          <a:bodyPr wrap="square" lIns="0" tIns="0" rIns="0" bIns="0" rtlCol="0" anchor="t"/>
          <a:lstStyle/>
          <a:p>
            <a:pPr>
              <a:lnSpc>
                <a:spcPts val="1463"/>
              </a:lnSpc>
            </a:pPr>
            <a:r>
              <a:rPr lang="en-US" sz="975" dirty="0">
                <a:solidFill>
                  <a:srgbClr val="FFFFFF"/>
                </a:solidFill>
                <a:latin typeface="ui-sans-serif" pitchFamily="34" charset="0"/>
                <a:ea typeface="ui-sans-serif" pitchFamily="34" charset="-122"/>
                <a:cs typeface="ui-sans-serif" pitchFamily="34" charset="-120"/>
              </a:rPr>
              <a:t>ONNX 구현</a:t>
            </a:r>
            <a:endParaRPr lang="en-US" sz="975" dirty="0"/>
          </a:p>
        </p:txBody>
      </p:sp>
      <p:sp>
        <p:nvSpPr>
          <p:cNvPr id="29" name="Text 10"/>
          <p:cNvSpPr/>
          <p:nvPr/>
        </p:nvSpPr>
        <p:spPr>
          <a:xfrm>
            <a:off x="8857236" y="5806464"/>
            <a:ext cx="1035632" cy="222861"/>
          </a:xfrm>
          <a:prstGeom prst="rect">
            <a:avLst/>
          </a:prstGeom>
          <a:noFill/>
          <a:ln/>
        </p:spPr>
        <p:txBody>
          <a:bodyPr wrap="square" lIns="0" tIns="0" rIns="0" bIns="0" rtlCol="0" anchor="t"/>
          <a:lstStyle/>
          <a:p>
            <a:pPr>
              <a:lnSpc>
                <a:spcPts val="1755"/>
              </a:lnSpc>
            </a:pPr>
            <a:r>
              <a:rPr lang="en-US" sz="1170" dirty="0">
                <a:solidFill>
                  <a:srgbClr val="FFFFFF"/>
                </a:solidFill>
                <a:latin typeface="ui-sans-serif" pitchFamily="34" charset="0"/>
                <a:ea typeface="ui-sans-serif" pitchFamily="34" charset="-122"/>
                <a:cs typeface="ui-sans-serif" pitchFamily="34" charset="-120"/>
              </a:rPr>
              <a:t>2025-10-01</a:t>
            </a:r>
            <a:endParaRPr lang="en-US" sz="117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2263787"/>
            <a:ext cx="3013034" cy="965811"/>
          </a:xfrm>
          <a:prstGeom prst="rect">
            <a:avLst/>
          </a:prstGeom>
        </p:spPr>
      </p:pic>
      <p:pic>
        <p:nvPicPr>
          <p:cNvPr id="4" name="Image 2" descr="preencoded.png"/>
          <p:cNvPicPr>
            <a:picLocks noChangeAspect="1"/>
          </p:cNvPicPr>
          <p:nvPr/>
        </p:nvPicPr>
        <p:blipFill>
          <a:blip r:embed="rId5"/>
          <a:stretch>
            <a:fillRect/>
          </a:stretch>
        </p:blipFill>
        <p:spPr>
          <a:xfrm>
            <a:off x="433388" y="2387612"/>
            <a:ext cx="247650" cy="222861"/>
          </a:xfrm>
          <a:prstGeom prst="rect">
            <a:avLst/>
          </a:prstGeom>
        </p:spPr>
      </p:pic>
      <p:pic>
        <p:nvPicPr>
          <p:cNvPr id="5" name="Image 3" descr="preencoded.png"/>
          <p:cNvPicPr>
            <a:picLocks noChangeAspect="1"/>
          </p:cNvPicPr>
          <p:nvPr/>
        </p:nvPicPr>
        <p:blipFill>
          <a:blip r:embed="rId6"/>
          <a:stretch>
            <a:fillRect/>
          </a:stretch>
        </p:blipFill>
        <p:spPr>
          <a:xfrm>
            <a:off x="3446422" y="2263787"/>
            <a:ext cx="3013034" cy="965811"/>
          </a:xfrm>
          <a:prstGeom prst="rect">
            <a:avLst/>
          </a:prstGeom>
        </p:spPr>
      </p:pic>
      <p:pic>
        <p:nvPicPr>
          <p:cNvPr id="6" name="Image 4" descr="preencoded.png"/>
          <p:cNvPicPr>
            <a:picLocks noChangeAspect="1"/>
          </p:cNvPicPr>
          <p:nvPr/>
        </p:nvPicPr>
        <p:blipFill>
          <a:blip r:embed="rId7"/>
          <a:stretch>
            <a:fillRect/>
          </a:stretch>
        </p:blipFill>
        <p:spPr>
          <a:xfrm>
            <a:off x="3570247" y="2387612"/>
            <a:ext cx="170259" cy="222861"/>
          </a:xfrm>
          <a:prstGeom prst="rect">
            <a:avLst/>
          </a:prstGeom>
        </p:spPr>
      </p:pic>
      <p:pic>
        <p:nvPicPr>
          <p:cNvPr id="7" name="Image 5" descr="preencoded.png"/>
          <p:cNvPicPr>
            <a:picLocks noChangeAspect="1"/>
          </p:cNvPicPr>
          <p:nvPr/>
        </p:nvPicPr>
        <p:blipFill>
          <a:blip r:embed="rId8"/>
          <a:stretch>
            <a:fillRect/>
          </a:stretch>
        </p:blipFill>
        <p:spPr>
          <a:xfrm>
            <a:off x="6583283" y="2263787"/>
            <a:ext cx="3013155" cy="965811"/>
          </a:xfrm>
          <a:prstGeom prst="rect">
            <a:avLst/>
          </a:prstGeom>
        </p:spPr>
      </p:pic>
      <p:pic>
        <p:nvPicPr>
          <p:cNvPr id="8" name="Image 6" descr="preencoded.png"/>
          <p:cNvPicPr>
            <a:picLocks noChangeAspect="1"/>
          </p:cNvPicPr>
          <p:nvPr/>
        </p:nvPicPr>
        <p:blipFill>
          <a:blip r:embed="rId9"/>
          <a:stretch>
            <a:fillRect/>
          </a:stretch>
        </p:blipFill>
        <p:spPr>
          <a:xfrm>
            <a:off x="6707107" y="2387612"/>
            <a:ext cx="278606" cy="222861"/>
          </a:xfrm>
          <a:prstGeom prst="rect">
            <a:avLst/>
          </a:prstGeom>
        </p:spPr>
      </p:pic>
      <p:pic>
        <p:nvPicPr>
          <p:cNvPr id="9" name="Image 7" descr="preencoded.png"/>
          <p:cNvPicPr>
            <a:picLocks noChangeAspect="1"/>
          </p:cNvPicPr>
          <p:nvPr/>
        </p:nvPicPr>
        <p:blipFill>
          <a:blip r:embed="rId10"/>
          <a:stretch>
            <a:fillRect/>
          </a:stretch>
        </p:blipFill>
        <p:spPr>
          <a:xfrm>
            <a:off x="309563" y="3724898"/>
            <a:ext cx="3013034" cy="1151548"/>
          </a:xfrm>
          <a:prstGeom prst="rect">
            <a:avLst/>
          </a:prstGeom>
        </p:spPr>
      </p:pic>
      <p:pic>
        <p:nvPicPr>
          <p:cNvPr id="10" name="Image 8" descr="preencoded.png"/>
          <p:cNvPicPr>
            <a:picLocks noChangeAspect="1"/>
          </p:cNvPicPr>
          <p:nvPr/>
        </p:nvPicPr>
        <p:blipFill>
          <a:blip r:embed="rId11"/>
          <a:stretch>
            <a:fillRect/>
          </a:stretch>
        </p:blipFill>
        <p:spPr>
          <a:xfrm>
            <a:off x="433388" y="3848723"/>
            <a:ext cx="247650" cy="222861"/>
          </a:xfrm>
          <a:prstGeom prst="rect">
            <a:avLst/>
          </a:prstGeom>
        </p:spPr>
      </p:pic>
      <p:pic>
        <p:nvPicPr>
          <p:cNvPr id="11" name="Image 9" descr="preencoded.png"/>
          <p:cNvPicPr>
            <a:picLocks noChangeAspect="1"/>
          </p:cNvPicPr>
          <p:nvPr/>
        </p:nvPicPr>
        <p:blipFill>
          <a:blip r:embed="rId12"/>
          <a:stretch>
            <a:fillRect/>
          </a:stretch>
        </p:blipFill>
        <p:spPr>
          <a:xfrm>
            <a:off x="3446422" y="3724898"/>
            <a:ext cx="3013034" cy="1151548"/>
          </a:xfrm>
          <a:prstGeom prst="rect">
            <a:avLst/>
          </a:prstGeom>
        </p:spPr>
      </p:pic>
      <p:pic>
        <p:nvPicPr>
          <p:cNvPr id="12" name="Image 10" descr="preencoded.png"/>
          <p:cNvPicPr>
            <a:picLocks noChangeAspect="1"/>
          </p:cNvPicPr>
          <p:nvPr/>
        </p:nvPicPr>
        <p:blipFill>
          <a:blip r:embed="rId13"/>
          <a:stretch>
            <a:fillRect/>
          </a:stretch>
        </p:blipFill>
        <p:spPr>
          <a:xfrm>
            <a:off x="3570247" y="3848723"/>
            <a:ext cx="278606" cy="222861"/>
          </a:xfrm>
          <a:prstGeom prst="rect">
            <a:avLst/>
          </a:prstGeom>
        </p:spPr>
      </p:pic>
      <p:pic>
        <p:nvPicPr>
          <p:cNvPr id="13" name="Image 11" descr="preencoded.png"/>
          <p:cNvPicPr>
            <a:picLocks noChangeAspect="1"/>
          </p:cNvPicPr>
          <p:nvPr/>
        </p:nvPicPr>
        <p:blipFill>
          <a:blip r:embed="rId14"/>
          <a:stretch>
            <a:fillRect/>
          </a:stretch>
        </p:blipFill>
        <p:spPr>
          <a:xfrm>
            <a:off x="6583283" y="3724898"/>
            <a:ext cx="3013155" cy="1151548"/>
          </a:xfrm>
          <a:prstGeom prst="rect">
            <a:avLst/>
          </a:prstGeom>
        </p:spPr>
      </p:pic>
      <p:pic>
        <p:nvPicPr>
          <p:cNvPr id="14" name="Image 12" descr="preencoded.png"/>
          <p:cNvPicPr>
            <a:picLocks noChangeAspect="1"/>
          </p:cNvPicPr>
          <p:nvPr/>
        </p:nvPicPr>
        <p:blipFill>
          <a:blip r:embed="rId15"/>
          <a:stretch>
            <a:fillRect/>
          </a:stretch>
        </p:blipFill>
        <p:spPr>
          <a:xfrm>
            <a:off x="6707107" y="3848723"/>
            <a:ext cx="170259" cy="222861"/>
          </a:xfrm>
          <a:prstGeom prst="rect">
            <a:avLst/>
          </a:prstGeom>
        </p:spPr>
      </p:pic>
      <p:sp>
        <p:nvSpPr>
          <p:cNvPr id="15"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시각화의 중요성</a:t>
            </a:r>
            <a:endParaRPr lang="en-US" sz="2438" dirty="0"/>
          </a:p>
        </p:txBody>
      </p:sp>
      <p:sp>
        <p:nvSpPr>
          <p:cNvPr id="16" name="Text 1"/>
          <p:cNvSpPr/>
          <p:nvPr/>
        </p:nvSpPr>
        <p:spPr>
          <a:xfrm>
            <a:off x="309563" y="1602581"/>
            <a:ext cx="9286875" cy="475469"/>
          </a:xfrm>
          <a:prstGeom prst="rect">
            <a:avLst/>
          </a:prstGeom>
          <a:noFill/>
          <a:ln/>
        </p:spPr>
        <p:txBody>
          <a:bodyPr wrap="square" lIns="0" tIns="0" rIns="0" bIns="0" rtlCol="0" anchor="t"/>
          <a:lstStyle/>
          <a:p>
            <a:pPr>
              <a:lnSpc>
                <a:spcPts val="1872"/>
              </a:lnSpc>
            </a:pPr>
            <a:r>
              <a:rPr lang="en-US" sz="1170" dirty="0">
                <a:solidFill>
                  <a:srgbClr val="FFFFFF"/>
                </a:solidFill>
                <a:latin typeface="Noto Sans KR" pitchFamily="34" charset="0"/>
                <a:ea typeface="Noto Sans KR" pitchFamily="34" charset="-122"/>
                <a:cs typeface="Noto Sans KR" pitchFamily="34" charset="-120"/>
              </a:rPr>
              <a:t>학습된 모델의 결과를 효과적으로 이해하기 위해서는 데이터를 </a:t>
            </a:r>
            <a:r>
              <a:rPr lang="en-US" sz="1170" b="1" dirty="0">
                <a:solidFill>
                  <a:srgbClr val="FDE047"/>
                </a:solidFill>
                <a:latin typeface="Noto Sans KR" pitchFamily="34" charset="0"/>
                <a:ea typeface="Noto Sans KR" pitchFamily="34" charset="-122"/>
                <a:cs typeface="Noto Sans KR" pitchFamily="34" charset="-120"/>
              </a:rPr>
              <a:t>시각적으로 표현</a:t>
            </a:r>
            <a:r>
              <a:rPr lang="en-US" sz="1170" dirty="0">
                <a:solidFill>
                  <a:srgbClr val="FFFFFF"/>
                </a:solidFill>
                <a:latin typeface="Noto Sans KR" pitchFamily="34" charset="0"/>
                <a:ea typeface="Noto Sans KR" pitchFamily="34" charset="-122"/>
                <a:cs typeface="Noto Sans KR" pitchFamily="34" charset="-120"/>
              </a:rPr>
              <a:t>하는 과정이 필수적입니다. 시각화는 복잡한 수치 결과를 한눈에 파악할 수 있도록 돕고, 의사 결정자들이 모델의 성능과 데이터 내의 패턴을 쉽게 이해하도록 지원합니다.</a:t>
            </a:r>
            <a:endParaRPr lang="en-US" sz="1170" dirty="0"/>
          </a:p>
        </p:txBody>
      </p:sp>
      <p:sp>
        <p:nvSpPr>
          <p:cNvPr id="17" name="Text 2"/>
          <p:cNvSpPr/>
          <p:nvPr/>
        </p:nvSpPr>
        <p:spPr>
          <a:xfrm>
            <a:off x="433388" y="2672385"/>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데이터 파악</a:t>
            </a:r>
            <a:endParaRPr lang="en-US" sz="975" dirty="0"/>
          </a:p>
        </p:txBody>
      </p:sp>
      <p:sp>
        <p:nvSpPr>
          <p:cNvPr id="18" name="Text 3"/>
          <p:cNvSpPr/>
          <p:nvPr/>
        </p:nvSpPr>
        <p:spPr>
          <a:xfrm>
            <a:off x="433388" y="2920035"/>
            <a:ext cx="3318461"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복잡한 수치 결과를 한눈에 파악 가능하도록 변환</a:t>
            </a:r>
            <a:endParaRPr lang="en-US" sz="975" dirty="0"/>
          </a:p>
        </p:txBody>
      </p:sp>
      <p:sp>
        <p:nvSpPr>
          <p:cNvPr id="19" name="Text 4"/>
          <p:cNvSpPr/>
          <p:nvPr/>
        </p:nvSpPr>
        <p:spPr>
          <a:xfrm>
            <a:off x="3570247" y="2672385"/>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패턴 인식</a:t>
            </a:r>
            <a:endParaRPr lang="en-US" sz="975" dirty="0"/>
          </a:p>
        </p:txBody>
      </p:sp>
      <p:sp>
        <p:nvSpPr>
          <p:cNvPr id="20" name="Text 5"/>
          <p:cNvSpPr/>
          <p:nvPr/>
        </p:nvSpPr>
        <p:spPr>
          <a:xfrm>
            <a:off x="3570247" y="2920035"/>
            <a:ext cx="3318461"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내의 숨겨진 패턴과 관련성을 쉽게 발견</a:t>
            </a:r>
            <a:endParaRPr lang="en-US" sz="975" dirty="0"/>
          </a:p>
        </p:txBody>
      </p:sp>
      <p:sp>
        <p:nvSpPr>
          <p:cNvPr id="21" name="Text 6"/>
          <p:cNvSpPr/>
          <p:nvPr/>
        </p:nvSpPr>
        <p:spPr>
          <a:xfrm>
            <a:off x="6707108" y="2672385"/>
            <a:ext cx="276550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의사 결정</a:t>
            </a:r>
            <a:endParaRPr lang="en-US" sz="975" dirty="0"/>
          </a:p>
        </p:txBody>
      </p:sp>
      <p:sp>
        <p:nvSpPr>
          <p:cNvPr id="22" name="Text 7"/>
          <p:cNvSpPr/>
          <p:nvPr/>
        </p:nvSpPr>
        <p:spPr>
          <a:xfrm>
            <a:off x="6707107" y="2920035"/>
            <a:ext cx="3318607" cy="185738"/>
          </a:xfrm>
          <a:prstGeom prst="rect">
            <a:avLst/>
          </a:prstGeom>
          <a:noFill/>
          <a:ln/>
        </p:spPr>
        <p:txBody>
          <a:bodyPr wrap="square" lIns="0" tIns="0" rIns="0" bIns="0" rtlCol="0" anchor="t"/>
          <a:lstStyle/>
          <a:p>
            <a:pPr>
              <a:lnSpc>
                <a:spcPts val="1463"/>
              </a:lnSpc>
            </a:pPr>
            <a:r>
              <a:rPr lang="ko-KR" altLang="en-US" sz="975">
                <a:solidFill>
                  <a:srgbClr val="FFFFFF"/>
                </a:solidFill>
                <a:latin typeface="Noto Sans KR" pitchFamily="34" charset="0"/>
                <a:ea typeface="Noto Sans KR" pitchFamily="34" charset="-122"/>
                <a:cs typeface="Noto Sans KR" pitchFamily="34" charset="-120"/>
              </a:rPr>
              <a:t>의사결정</a:t>
            </a:r>
            <a:r>
              <a:rPr lang="en-US" sz="975">
                <a:solidFill>
                  <a:srgbClr val="FFFFFF"/>
                </a:solidFill>
                <a:latin typeface="Noto Sans KR" pitchFamily="34" charset="0"/>
                <a:ea typeface="Noto Sans KR" pitchFamily="34" charset="-122"/>
                <a:cs typeface="Noto Sans KR" pitchFamily="34" charset="-120"/>
              </a:rPr>
              <a:t>자들이 </a:t>
            </a:r>
            <a:r>
              <a:rPr lang="en-US" sz="975" dirty="0">
                <a:solidFill>
                  <a:srgbClr val="FFFFFF"/>
                </a:solidFill>
                <a:latin typeface="Noto Sans KR" pitchFamily="34" charset="0"/>
                <a:ea typeface="Noto Sans KR" pitchFamily="34" charset="-122"/>
                <a:cs typeface="Noto Sans KR" pitchFamily="34" charset="-120"/>
              </a:rPr>
              <a:t>모델의 성능과 결과를 빠르게 이해</a:t>
            </a:r>
            <a:endParaRPr lang="en-US" sz="975" dirty="0"/>
          </a:p>
        </p:txBody>
      </p:sp>
      <p:sp>
        <p:nvSpPr>
          <p:cNvPr id="23" name="Text 8"/>
          <p:cNvSpPr/>
          <p:nvPr/>
        </p:nvSpPr>
        <p:spPr>
          <a:xfrm>
            <a:off x="309563" y="3415335"/>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스마트시티 안전 분야 응용</a:t>
            </a:r>
            <a:endParaRPr lang="en-US" sz="1219" dirty="0"/>
          </a:p>
        </p:txBody>
      </p:sp>
      <p:sp>
        <p:nvSpPr>
          <p:cNvPr id="24" name="Text 9"/>
          <p:cNvSpPr/>
          <p:nvPr/>
        </p:nvSpPr>
        <p:spPr>
          <a:xfrm>
            <a:off x="433388" y="4133497"/>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사고 위험 지역</a:t>
            </a:r>
            <a:endParaRPr lang="en-US" sz="975" dirty="0"/>
          </a:p>
        </p:txBody>
      </p:sp>
      <p:sp>
        <p:nvSpPr>
          <p:cNvPr id="25" name="Text 10"/>
          <p:cNvSpPr/>
          <p:nvPr/>
        </p:nvSpPr>
        <p:spPr>
          <a:xfrm>
            <a:off x="433388" y="4381147"/>
            <a:ext cx="2765384"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예측된 사고 위험 지역을 지도 형태로 표시하여 현장 실무자가 빠르게 인지하고 대응</a:t>
            </a:r>
            <a:endParaRPr lang="en-US" sz="975" dirty="0"/>
          </a:p>
        </p:txBody>
      </p:sp>
      <p:sp>
        <p:nvSpPr>
          <p:cNvPr id="26" name="Text 11"/>
          <p:cNvSpPr/>
          <p:nvPr/>
        </p:nvSpPr>
        <p:spPr>
          <a:xfrm>
            <a:off x="3570247" y="4133497"/>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기상 변화 추세</a:t>
            </a:r>
            <a:endParaRPr lang="en-US" sz="975" dirty="0"/>
          </a:p>
        </p:txBody>
      </p:sp>
      <p:sp>
        <p:nvSpPr>
          <p:cNvPr id="27" name="Text 12"/>
          <p:cNvSpPr/>
          <p:nvPr/>
        </p:nvSpPr>
        <p:spPr>
          <a:xfrm>
            <a:off x="3570247" y="4381147"/>
            <a:ext cx="2765384"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지역별 기상 데이터를 시계열 그래프로 표현하여 패턴 인식</a:t>
            </a:r>
            <a:endParaRPr lang="en-US" sz="975" dirty="0"/>
          </a:p>
        </p:txBody>
      </p:sp>
      <p:sp>
        <p:nvSpPr>
          <p:cNvPr id="28" name="Text 13"/>
          <p:cNvSpPr/>
          <p:nvPr/>
        </p:nvSpPr>
        <p:spPr>
          <a:xfrm>
            <a:off x="6707108" y="4133497"/>
            <a:ext cx="276550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시설물 노후도</a:t>
            </a:r>
            <a:endParaRPr lang="en-US" sz="975" dirty="0"/>
          </a:p>
        </p:txBody>
      </p:sp>
      <p:sp>
        <p:nvSpPr>
          <p:cNvPr id="29" name="Text 14"/>
          <p:cNvSpPr/>
          <p:nvPr/>
        </p:nvSpPr>
        <p:spPr>
          <a:xfrm>
            <a:off x="6707108" y="4381147"/>
            <a:ext cx="2765505"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구조물이나 인프라의 상태를 시각적 인덱스로 표시</a:t>
            </a:r>
            <a:endParaRPr lang="en-US" sz="975"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2165839"/>
            <a:ext cx="4550569" cy="1702594"/>
          </a:xfrm>
          <a:prstGeom prst="rect">
            <a:avLst/>
          </a:prstGeom>
        </p:spPr>
      </p:pic>
      <p:pic>
        <p:nvPicPr>
          <p:cNvPr id="4" name="Image 2" descr="preencoded.png"/>
          <p:cNvPicPr>
            <a:picLocks noChangeAspect="1"/>
          </p:cNvPicPr>
          <p:nvPr/>
        </p:nvPicPr>
        <p:blipFill>
          <a:blip r:embed="rId5"/>
          <a:stretch>
            <a:fillRect/>
          </a:stretch>
        </p:blipFill>
        <p:spPr>
          <a:xfrm>
            <a:off x="464344" y="2320621"/>
            <a:ext cx="247650" cy="247650"/>
          </a:xfrm>
          <a:prstGeom prst="rect">
            <a:avLst/>
          </a:prstGeom>
        </p:spPr>
      </p:pic>
      <p:pic>
        <p:nvPicPr>
          <p:cNvPr id="5" name="Image 3" descr="preencoded.png"/>
          <p:cNvPicPr>
            <a:picLocks noChangeAspect="1"/>
          </p:cNvPicPr>
          <p:nvPr/>
        </p:nvPicPr>
        <p:blipFill>
          <a:blip r:embed="rId6"/>
          <a:stretch>
            <a:fillRect/>
          </a:stretch>
        </p:blipFill>
        <p:spPr>
          <a:xfrm>
            <a:off x="464344" y="3249308"/>
            <a:ext cx="123825" cy="123825"/>
          </a:xfrm>
          <a:prstGeom prst="rect">
            <a:avLst/>
          </a:prstGeom>
        </p:spPr>
      </p:pic>
      <p:pic>
        <p:nvPicPr>
          <p:cNvPr id="6" name="Image 4" descr="preencoded.png"/>
          <p:cNvPicPr>
            <a:picLocks noChangeAspect="1"/>
          </p:cNvPicPr>
          <p:nvPr/>
        </p:nvPicPr>
        <p:blipFill>
          <a:blip r:embed="rId6"/>
          <a:stretch>
            <a:fillRect/>
          </a:stretch>
        </p:blipFill>
        <p:spPr>
          <a:xfrm>
            <a:off x="464344" y="3496958"/>
            <a:ext cx="123825" cy="123825"/>
          </a:xfrm>
          <a:prstGeom prst="rect">
            <a:avLst/>
          </a:prstGeom>
        </p:spPr>
      </p:pic>
      <p:pic>
        <p:nvPicPr>
          <p:cNvPr id="7" name="Image 5" descr="preencoded.png"/>
          <p:cNvPicPr>
            <a:picLocks noChangeAspect="1"/>
          </p:cNvPicPr>
          <p:nvPr/>
        </p:nvPicPr>
        <p:blipFill>
          <a:blip r:embed="rId4"/>
          <a:stretch>
            <a:fillRect/>
          </a:stretch>
        </p:blipFill>
        <p:spPr>
          <a:xfrm>
            <a:off x="5045869" y="2165839"/>
            <a:ext cx="4550569" cy="1702594"/>
          </a:xfrm>
          <a:prstGeom prst="rect">
            <a:avLst/>
          </a:prstGeom>
        </p:spPr>
      </p:pic>
      <p:pic>
        <p:nvPicPr>
          <p:cNvPr id="8" name="Image 6" descr="preencoded.png"/>
          <p:cNvPicPr>
            <a:picLocks noChangeAspect="1"/>
          </p:cNvPicPr>
          <p:nvPr/>
        </p:nvPicPr>
        <p:blipFill>
          <a:blip r:embed="rId7"/>
          <a:stretch>
            <a:fillRect/>
          </a:stretch>
        </p:blipFill>
        <p:spPr>
          <a:xfrm>
            <a:off x="5200650" y="2320621"/>
            <a:ext cx="247650" cy="247650"/>
          </a:xfrm>
          <a:prstGeom prst="rect">
            <a:avLst/>
          </a:prstGeom>
        </p:spPr>
      </p:pic>
      <p:pic>
        <p:nvPicPr>
          <p:cNvPr id="9" name="Image 7" descr="preencoded.png"/>
          <p:cNvPicPr>
            <a:picLocks noChangeAspect="1"/>
          </p:cNvPicPr>
          <p:nvPr/>
        </p:nvPicPr>
        <p:blipFill>
          <a:blip r:embed="rId6"/>
          <a:stretch>
            <a:fillRect/>
          </a:stretch>
        </p:blipFill>
        <p:spPr>
          <a:xfrm>
            <a:off x="5200650" y="3249308"/>
            <a:ext cx="123825" cy="123825"/>
          </a:xfrm>
          <a:prstGeom prst="rect">
            <a:avLst/>
          </a:prstGeom>
        </p:spPr>
      </p:pic>
      <p:pic>
        <p:nvPicPr>
          <p:cNvPr id="10" name="Image 8" descr="preencoded.png"/>
          <p:cNvPicPr>
            <a:picLocks noChangeAspect="1"/>
          </p:cNvPicPr>
          <p:nvPr/>
        </p:nvPicPr>
        <p:blipFill>
          <a:blip r:embed="rId6"/>
          <a:stretch>
            <a:fillRect/>
          </a:stretch>
        </p:blipFill>
        <p:spPr>
          <a:xfrm>
            <a:off x="5200650" y="3496958"/>
            <a:ext cx="123825" cy="123825"/>
          </a:xfrm>
          <a:prstGeom prst="rect">
            <a:avLst/>
          </a:prstGeom>
        </p:spPr>
      </p:pic>
      <p:pic>
        <p:nvPicPr>
          <p:cNvPr id="11" name="Image 9" descr="preencoded.png"/>
          <p:cNvPicPr>
            <a:picLocks noChangeAspect="1"/>
          </p:cNvPicPr>
          <p:nvPr/>
        </p:nvPicPr>
        <p:blipFill>
          <a:blip r:embed="rId4"/>
          <a:stretch>
            <a:fillRect/>
          </a:stretch>
        </p:blipFill>
        <p:spPr>
          <a:xfrm>
            <a:off x="309562" y="4054171"/>
            <a:ext cx="4550569" cy="1702594"/>
          </a:xfrm>
          <a:prstGeom prst="rect">
            <a:avLst/>
          </a:prstGeom>
        </p:spPr>
      </p:pic>
      <p:pic>
        <p:nvPicPr>
          <p:cNvPr id="12" name="Image 10" descr="preencoded.png"/>
          <p:cNvPicPr>
            <a:picLocks noChangeAspect="1"/>
          </p:cNvPicPr>
          <p:nvPr/>
        </p:nvPicPr>
        <p:blipFill>
          <a:blip r:embed="rId8"/>
          <a:stretch>
            <a:fillRect/>
          </a:stretch>
        </p:blipFill>
        <p:spPr>
          <a:xfrm>
            <a:off x="464344" y="4208952"/>
            <a:ext cx="278606" cy="247650"/>
          </a:xfrm>
          <a:prstGeom prst="rect">
            <a:avLst/>
          </a:prstGeom>
        </p:spPr>
      </p:pic>
      <p:pic>
        <p:nvPicPr>
          <p:cNvPr id="13" name="Image 11" descr="preencoded.png"/>
          <p:cNvPicPr>
            <a:picLocks noChangeAspect="1"/>
          </p:cNvPicPr>
          <p:nvPr/>
        </p:nvPicPr>
        <p:blipFill>
          <a:blip r:embed="rId6"/>
          <a:stretch>
            <a:fillRect/>
          </a:stretch>
        </p:blipFill>
        <p:spPr>
          <a:xfrm>
            <a:off x="464344" y="5137640"/>
            <a:ext cx="123825" cy="123825"/>
          </a:xfrm>
          <a:prstGeom prst="rect">
            <a:avLst/>
          </a:prstGeom>
        </p:spPr>
      </p:pic>
      <p:pic>
        <p:nvPicPr>
          <p:cNvPr id="14" name="Image 12" descr="preencoded.png"/>
          <p:cNvPicPr>
            <a:picLocks noChangeAspect="1"/>
          </p:cNvPicPr>
          <p:nvPr/>
        </p:nvPicPr>
        <p:blipFill>
          <a:blip r:embed="rId6"/>
          <a:stretch>
            <a:fillRect/>
          </a:stretch>
        </p:blipFill>
        <p:spPr>
          <a:xfrm>
            <a:off x="464344" y="5385290"/>
            <a:ext cx="123825" cy="123825"/>
          </a:xfrm>
          <a:prstGeom prst="rect">
            <a:avLst/>
          </a:prstGeom>
        </p:spPr>
      </p:pic>
      <p:pic>
        <p:nvPicPr>
          <p:cNvPr id="15" name="Image 13" descr="preencoded.png"/>
          <p:cNvPicPr>
            <a:picLocks noChangeAspect="1"/>
          </p:cNvPicPr>
          <p:nvPr/>
        </p:nvPicPr>
        <p:blipFill>
          <a:blip r:embed="rId4"/>
          <a:stretch>
            <a:fillRect/>
          </a:stretch>
        </p:blipFill>
        <p:spPr>
          <a:xfrm>
            <a:off x="5045869" y="4054171"/>
            <a:ext cx="4550569" cy="1702594"/>
          </a:xfrm>
          <a:prstGeom prst="rect">
            <a:avLst/>
          </a:prstGeom>
        </p:spPr>
      </p:pic>
      <p:pic>
        <p:nvPicPr>
          <p:cNvPr id="16" name="Image 14" descr="preencoded.png"/>
          <p:cNvPicPr>
            <a:picLocks noChangeAspect="1"/>
          </p:cNvPicPr>
          <p:nvPr/>
        </p:nvPicPr>
        <p:blipFill>
          <a:blip r:embed="rId9"/>
          <a:stretch>
            <a:fillRect/>
          </a:stretch>
        </p:blipFill>
        <p:spPr>
          <a:xfrm>
            <a:off x="5200650" y="4208952"/>
            <a:ext cx="278606" cy="247650"/>
          </a:xfrm>
          <a:prstGeom prst="rect">
            <a:avLst/>
          </a:prstGeom>
        </p:spPr>
      </p:pic>
      <p:pic>
        <p:nvPicPr>
          <p:cNvPr id="17" name="Image 15" descr="preencoded.png"/>
          <p:cNvPicPr>
            <a:picLocks noChangeAspect="1"/>
          </p:cNvPicPr>
          <p:nvPr/>
        </p:nvPicPr>
        <p:blipFill>
          <a:blip r:embed="rId6"/>
          <a:stretch>
            <a:fillRect/>
          </a:stretch>
        </p:blipFill>
        <p:spPr>
          <a:xfrm>
            <a:off x="5200650" y="5137640"/>
            <a:ext cx="123825" cy="123825"/>
          </a:xfrm>
          <a:prstGeom prst="rect">
            <a:avLst/>
          </a:prstGeom>
        </p:spPr>
      </p:pic>
      <p:pic>
        <p:nvPicPr>
          <p:cNvPr id="18" name="Image 16" descr="preencoded.png"/>
          <p:cNvPicPr>
            <a:picLocks noChangeAspect="1"/>
          </p:cNvPicPr>
          <p:nvPr/>
        </p:nvPicPr>
        <p:blipFill>
          <a:blip r:embed="rId6"/>
          <a:stretch>
            <a:fillRect/>
          </a:stretch>
        </p:blipFill>
        <p:spPr>
          <a:xfrm>
            <a:off x="5200650" y="5385290"/>
            <a:ext cx="123825" cy="123825"/>
          </a:xfrm>
          <a:prstGeom prst="rect">
            <a:avLst/>
          </a:prstGeom>
        </p:spPr>
      </p:pic>
      <p:sp>
        <p:nvSpPr>
          <p:cNvPr id="1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Python 라이브러리를 이용한 시각화</a:t>
            </a:r>
            <a:endParaRPr lang="en-US" sz="2438" dirty="0"/>
          </a:p>
        </p:txBody>
      </p:sp>
      <p:sp>
        <p:nvSpPr>
          <p:cNvPr id="20" name="Text 1"/>
          <p:cNvSpPr/>
          <p:nvPr/>
        </p:nvSpPr>
        <p:spPr>
          <a:xfrm>
            <a:off x="309563" y="1571625"/>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Python은 다양한 시각화 라이브러리를 제공하여 데이터 분석 및 웹 환경에서의 시각화를 지원합니다. 각 라이브러리에는 고유한 특징과 용도가 있으며, 선택에 따라 데이터를 효과적으로 시각화할 수 있습니다.</a:t>
            </a:r>
            <a:endParaRPr lang="en-US" sz="1073" dirty="0"/>
          </a:p>
        </p:txBody>
      </p:sp>
      <p:sp>
        <p:nvSpPr>
          <p:cNvPr id="21" name="Text 2"/>
          <p:cNvSpPr/>
          <p:nvPr/>
        </p:nvSpPr>
        <p:spPr>
          <a:xfrm>
            <a:off x="804863" y="2382533"/>
            <a:ext cx="87703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Matplotlib</a:t>
            </a:r>
            <a:endParaRPr lang="en-US" sz="1219" dirty="0"/>
          </a:p>
        </p:txBody>
      </p:sp>
      <p:sp>
        <p:nvSpPr>
          <p:cNvPr id="22" name="Text 3"/>
          <p:cNvSpPr/>
          <p:nvPr/>
        </p:nvSpPr>
        <p:spPr>
          <a:xfrm>
            <a:off x="464344" y="2754008"/>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Python의 가장 기본적인 시각화 라이브러리로, 객체 지향 API를 통해 GUI 애플리케이션에 플롯을 삽입할 수 있습니다.</a:t>
            </a:r>
            <a:endParaRPr lang="en-US" sz="975" dirty="0"/>
          </a:p>
        </p:txBody>
      </p:sp>
      <p:sp>
        <p:nvSpPr>
          <p:cNvPr id="23" name="Text 4"/>
          <p:cNvSpPr/>
          <p:nvPr/>
        </p:nvSpPr>
        <p:spPr>
          <a:xfrm>
            <a:off x="650081" y="3218352"/>
            <a:ext cx="372316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선형 그래프, 히스토그램, 산점도 등 다양한 2D 플롯 생성</a:t>
            </a:r>
            <a:endParaRPr lang="en-US" sz="975" dirty="0"/>
          </a:p>
        </p:txBody>
      </p:sp>
      <p:sp>
        <p:nvSpPr>
          <p:cNvPr id="24" name="Text 5"/>
          <p:cNvSpPr/>
          <p:nvPr/>
        </p:nvSpPr>
        <p:spPr>
          <a:xfrm>
            <a:off x="650081" y="3466002"/>
            <a:ext cx="312880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객체 지향 API로 GUI 애플리케이션에 쉽게 통합</a:t>
            </a:r>
            <a:endParaRPr lang="en-US" sz="975" dirty="0"/>
          </a:p>
        </p:txBody>
      </p:sp>
      <p:sp>
        <p:nvSpPr>
          <p:cNvPr id="25" name="Text 6"/>
          <p:cNvSpPr/>
          <p:nvPr/>
        </p:nvSpPr>
        <p:spPr>
          <a:xfrm>
            <a:off x="5541169" y="2382533"/>
            <a:ext cx="74324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Seaborn</a:t>
            </a:r>
            <a:endParaRPr lang="en-US" sz="1219" dirty="0"/>
          </a:p>
        </p:txBody>
      </p:sp>
      <p:sp>
        <p:nvSpPr>
          <p:cNvPr id="26" name="Text 7"/>
          <p:cNvSpPr/>
          <p:nvPr/>
        </p:nvSpPr>
        <p:spPr>
          <a:xfrm>
            <a:off x="5200650" y="2754008"/>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Matplotlib을 기반으로 하며, 통계적 시각화에 특화된 고수준 인터페이스를 제공합니다.</a:t>
            </a:r>
            <a:endParaRPr lang="en-US" sz="975" dirty="0"/>
          </a:p>
        </p:txBody>
      </p:sp>
      <p:sp>
        <p:nvSpPr>
          <p:cNvPr id="27" name="Text 8"/>
          <p:cNvSpPr/>
          <p:nvPr/>
        </p:nvSpPr>
        <p:spPr>
          <a:xfrm>
            <a:off x="5386388" y="3218352"/>
            <a:ext cx="3384630"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히트맵, 상자 그림, 산점도 행렬 등 복잡한 관계 탐색</a:t>
            </a:r>
            <a:endParaRPr lang="en-US" sz="975" dirty="0"/>
          </a:p>
        </p:txBody>
      </p:sp>
      <p:sp>
        <p:nvSpPr>
          <p:cNvPr id="28" name="Text 9"/>
          <p:cNvSpPr/>
          <p:nvPr/>
        </p:nvSpPr>
        <p:spPr>
          <a:xfrm>
            <a:off x="5386387" y="3466002"/>
            <a:ext cx="2988343"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통계적 데이터 시각화에 최적화된 인터페이스</a:t>
            </a:r>
            <a:endParaRPr lang="en-US" sz="975" dirty="0"/>
          </a:p>
        </p:txBody>
      </p:sp>
      <p:sp>
        <p:nvSpPr>
          <p:cNvPr id="29" name="Text 10"/>
          <p:cNvSpPr/>
          <p:nvPr/>
        </p:nvSpPr>
        <p:spPr>
          <a:xfrm>
            <a:off x="835819" y="4270864"/>
            <a:ext cx="50569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Plotly</a:t>
            </a:r>
            <a:endParaRPr lang="en-US" sz="1219" dirty="0"/>
          </a:p>
        </p:txBody>
      </p:sp>
      <p:sp>
        <p:nvSpPr>
          <p:cNvPr id="30" name="Text 11"/>
          <p:cNvSpPr/>
          <p:nvPr/>
        </p:nvSpPr>
        <p:spPr>
          <a:xfrm>
            <a:off x="464344" y="4642340"/>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대화형 시각화 도구로, HTML/JavaScript 기반의 웹 애플리케이션에 쉽게 임베딩할 수 있습니다.</a:t>
            </a:r>
            <a:endParaRPr lang="en-US" sz="975" dirty="0"/>
          </a:p>
        </p:txBody>
      </p:sp>
      <p:sp>
        <p:nvSpPr>
          <p:cNvPr id="31" name="Text 12"/>
          <p:cNvSpPr/>
          <p:nvPr/>
        </p:nvSpPr>
        <p:spPr>
          <a:xfrm>
            <a:off x="650081" y="5106683"/>
            <a:ext cx="141987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인터랙티브 차트 제공</a:t>
            </a:r>
            <a:endParaRPr lang="en-US" sz="975" dirty="0"/>
          </a:p>
        </p:txBody>
      </p:sp>
      <p:sp>
        <p:nvSpPr>
          <p:cNvPr id="32" name="Text 13"/>
          <p:cNvSpPr/>
          <p:nvPr/>
        </p:nvSpPr>
        <p:spPr>
          <a:xfrm>
            <a:off x="650082" y="5354333"/>
            <a:ext cx="235277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웹 애플리케이션에 자연스러운 통합</a:t>
            </a:r>
            <a:endParaRPr lang="en-US" sz="975" dirty="0"/>
          </a:p>
        </p:txBody>
      </p:sp>
      <p:sp>
        <p:nvSpPr>
          <p:cNvPr id="33" name="Text 14"/>
          <p:cNvSpPr/>
          <p:nvPr/>
        </p:nvSpPr>
        <p:spPr>
          <a:xfrm>
            <a:off x="5572125" y="4270864"/>
            <a:ext cx="608726"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Folium</a:t>
            </a:r>
            <a:endParaRPr lang="en-US" sz="1219" dirty="0"/>
          </a:p>
        </p:txBody>
      </p:sp>
      <p:sp>
        <p:nvSpPr>
          <p:cNvPr id="34" name="Text 15"/>
          <p:cNvSpPr/>
          <p:nvPr/>
        </p:nvSpPr>
        <p:spPr>
          <a:xfrm>
            <a:off x="5200650" y="4642340"/>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지리정보 시각화에 특화된 Plotly의 확장판으로, 지도 기반 시각화에 강점을 가지고 있습니다.</a:t>
            </a:r>
            <a:endParaRPr lang="en-US" sz="975" dirty="0"/>
          </a:p>
        </p:txBody>
      </p:sp>
      <p:sp>
        <p:nvSpPr>
          <p:cNvPr id="35" name="Text 16"/>
          <p:cNvSpPr/>
          <p:nvPr/>
        </p:nvSpPr>
        <p:spPr>
          <a:xfrm>
            <a:off x="5386387" y="5106683"/>
            <a:ext cx="2625139"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예측된 사고 위험 지역을 지도 위에 표시</a:t>
            </a:r>
            <a:endParaRPr lang="en-US" sz="975" dirty="0"/>
          </a:p>
        </p:txBody>
      </p:sp>
      <p:sp>
        <p:nvSpPr>
          <p:cNvPr id="36" name="Text 17"/>
          <p:cNvSpPr/>
          <p:nvPr/>
        </p:nvSpPr>
        <p:spPr>
          <a:xfrm>
            <a:off x="5386388" y="5354333"/>
            <a:ext cx="205559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지리 데이터의 인터랙티브 표현</a:t>
            </a:r>
            <a:endParaRPr lang="en-US" sz="975"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2165839"/>
            <a:ext cx="4550569" cy="1919288"/>
          </a:xfrm>
          <a:prstGeom prst="rect">
            <a:avLst/>
          </a:prstGeom>
        </p:spPr>
      </p:pic>
      <p:pic>
        <p:nvPicPr>
          <p:cNvPr id="4" name="Image 2" descr="preencoded.png"/>
          <p:cNvPicPr>
            <a:picLocks noChangeAspect="1"/>
          </p:cNvPicPr>
          <p:nvPr/>
        </p:nvPicPr>
        <p:blipFill>
          <a:blip r:embed="rId5"/>
          <a:stretch>
            <a:fillRect/>
          </a:stretch>
        </p:blipFill>
        <p:spPr>
          <a:xfrm>
            <a:off x="464344" y="2320621"/>
            <a:ext cx="185738" cy="247650"/>
          </a:xfrm>
          <a:prstGeom prst="rect">
            <a:avLst/>
          </a:prstGeom>
        </p:spPr>
      </p:pic>
      <p:pic>
        <p:nvPicPr>
          <p:cNvPr id="5" name="Image 3" descr="preencoded.png"/>
          <p:cNvPicPr>
            <a:picLocks noChangeAspect="1"/>
          </p:cNvPicPr>
          <p:nvPr/>
        </p:nvPicPr>
        <p:blipFill>
          <a:blip r:embed="rId6"/>
          <a:stretch>
            <a:fillRect/>
          </a:stretch>
        </p:blipFill>
        <p:spPr>
          <a:xfrm>
            <a:off x="464344" y="3224520"/>
            <a:ext cx="108347" cy="111370"/>
          </a:xfrm>
          <a:prstGeom prst="rect">
            <a:avLst/>
          </a:prstGeom>
        </p:spPr>
      </p:pic>
      <p:pic>
        <p:nvPicPr>
          <p:cNvPr id="6" name="Image 4" descr="preencoded.png"/>
          <p:cNvPicPr>
            <a:picLocks noChangeAspect="1"/>
          </p:cNvPicPr>
          <p:nvPr/>
        </p:nvPicPr>
        <p:blipFill>
          <a:blip r:embed="rId6"/>
          <a:stretch>
            <a:fillRect/>
          </a:stretch>
        </p:blipFill>
        <p:spPr>
          <a:xfrm>
            <a:off x="464344" y="3472170"/>
            <a:ext cx="108347" cy="111370"/>
          </a:xfrm>
          <a:prstGeom prst="rect">
            <a:avLst/>
          </a:prstGeom>
        </p:spPr>
      </p:pic>
      <p:pic>
        <p:nvPicPr>
          <p:cNvPr id="7" name="Image 5" descr="preencoded.png"/>
          <p:cNvPicPr>
            <a:picLocks noChangeAspect="1"/>
          </p:cNvPicPr>
          <p:nvPr/>
        </p:nvPicPr>
        <p:blipFill>
          <a:blip r:embed="rId6"/>
          <a:stretch>
            <a:fillRect/>
          </a:stretch>
        </p:blipFill>
        <p:spPr>
          <a:xfrm>
            <a:off x="464344" y="3719820"/>
            <a:ext cx="108347" cy="111370"/>
          </a:xfrm>
          <a:prstGeom prst="rect">
            <a:avLst/>
          </a:prstGeom>
        </p:spPr>
      </p:pic>
      <p:pic>
        <p:nvPicPr>
          <p:cNvPr id="8" name="Image 6" descr="preencoded.png"/>
          <p:cNvPicPr>
            <a:picLocks noChangeAspect="1"/>
          </p:cNvPicPr>
          <p:nvPr/>
        </p:nvPicPr>
        <p:blipFill>
          <a:blip r:embed="rId4"/>
          <a:stretch>
            <a:fillRect/>
          </a:stretch>
        </p:blipFill>
        <p:spPr>
          <a:xfrm>
            <a:off x="5045869" y="2165839"/>
            <a:ext cx="4550569" cy="1919288"/>
          </a:xfrm>
          <a:prstGeom prst="rect">
            <a:avLst/>
          </a:prstGeom>
        </p:spPr>
      </p:pic>
      <p:pic>
        <p:nvPicPr>
          <p:cNvPr id="9" name="Image 7" descr="preencoded.png"/>
          <p:cNvPicPr>
            <a:picLocks noChangeAspect="1"/>
          </p:cNvPicPr>
          <p:nvPr/>
        </p:nvPicPr>
        <p:blipFill>
          <a:blip r:embed="rId7"/>
          <a:stretch>
            <a:fillRect/>
          </a:stretch>
        </p:blipFill>
        <p:spPr>
          <a:xfrm>
            <a:off x="5200650" y="2320621"/>
            <a:ext cx="247650" cy="247650"/>
          </a:xfrm>
          <a:prstGeom prst="rect">
            <a:avLst/>
          </a:prstGeom>
        </p:spPr>
      </p:pic>
      <p:pic>
        <p:nvPicPr>
          <p:cNvPr id="10" name="Image 8" descr="preencoded.png"/>
          <p:cNvPicPr>
            <a:picLocks noChangeAspect="1"/>
          </p:cNvPicPr>
          <p:nvPr/>
        </p:nvPicPr>
        <p:blipFill>
          <a:blip r:embed="rId6"/>
          <a:stretch>
            <a:fillRect/>
          </a:stretch>
        </p:blipFill>
        <p:spPr>
          <a:xfrm>
            <a:off x="5200650" y="3038783"/>
            <a:ext cx="108347" cy="111370"/>
          </a:xfrm>
          <a:prstGeom prst="rect">
            <a:avLst/>
          </a:prstGeom>
        </p:spPr>
      </p:pic>
      <p:pic>
        <p:nvPicPr>
          <p:cNvPr id="11" name="Image 9" descr="preencoded.png"/>
          <p:cNvPicPr>
            <a:picLocks noChangeAspect="1"/>
          </p:cNvPicPr>
          <p:nvPr/>
        </p:nvPicPr>
        <p:blipFill>
          <a:blip r:embed="rId6"/>
          <a:stretch>
            <a:fillRect/>
          </a:stretch>
        </p:blipFill>
        <p:spPr>
          <a:xfrm>
            <a:off x="5200650" y="3286433"/>
            <a:ext cx="108347" cy="111370"/>
          </a:xfrm>
          <a:prstGeom prst="rect">
            <a:avLst/>
          </a:prstGeom>
        </p:spPr>
      </p:pic>
      <p:pic>
        <p:nvPicPr>
          <p:cNvPr id="12" name="Image 10" descr="preencoded.png"/>
          <p:cNvPicPr>
            <a:picLocks noChangeAspect="1"/>
          </p:cNvPicPr>
          <p:nvPr/>
        </p:nvPicPr>
        <p:blipFill>
          <a:blip r:embed="rId6"/>
          <a:stretch>
            <a:fillRect/>
          </a:stretch>
        </p:blipFill>
        <p:spPr>
          <a:xfrm>
            <a:off x="5200650" y="3534083"/>
            <a:ext cx="108347" cy="111370"/>
          </a:xfrm>
          <a:prstGeom prst="rect">
            <a:avLst/>
          </a:prstGeom>
        </p:spPr>
      </p:pic>
      <p:pic>
        <p:nvPicPr>
          <p:cNvPr id="13" name="Image 11" descr="preencoded.png"/>
          <p:cNvPicPr>
            <a:picLocks noChangeAspect="1"/>
          </p:cNvPicPr>
          <p:nvPr/>
        </p:nvPicPr>
        <p:blipFill>
          <a:blip r:embed="rId8"/>
          <a:stretch>
            <a:fillRect/>
          </a:stretch>
        </p:blipFill>
        <p:spPr>
          <a:xfrm>
            <a:off x="309562" y="4580427"/>
            <a:ext cx="4550569" cy="990600"/>
          </a:xfrm>
          <a:prstGeom prst="rect">
            <a:avLst/>
          </a:prstGeom>
        </p:spPr>
      </p:pic>
      <p:pic>
        <p:nvPicPr>
          <p:cNvPr id="14" name="Image 12" descr="preencoded.png"/>
          <p:cNvPicPr>
            <a:picLocks noChangeAspect="1"/>
          </p:cNvPicPr>
          <p:nvPr/>
        </p:nvPicPr>
        <p:blipFill>
          <a:blip r:embed="rId9"/>
          <a:stretch>
            <a:fillRect/>
          </a:stretch>
        </p:blipFill>
        <p:spPr>
          <a:xfrm>
            <a:off x="433388" y="4704252"/>
            <a:ext cx="247650" cy="247650"/>
          </a:xfrm>
          <a:prstGeom prst="rect">
            <a:avLst/>
          </a:prstGeom>
        </p:spPr>
      </p:pic>
      <p:pic>
        <p:nvPicPr>
          <p:cNvPr id="15" name="Image 13" descr="preencoded.png"/>
          <p:cNvPicPr>
            <a:picLocks noChangeAspect="1"/>
          </p:cNvPicPr>
          <p:nvPr/>
        </p:nvPicPr>
        <p:blipFill>
          <a:blip r:embed="rId8"/>
          <a:stretch>
            <a:fillRect/>
          </a:stretch>
        </p:blipFill>
        <p:spPr>
          <a:xfrm>
            <a:off x="5045869" y="4580427"/>
            <a:ext cx="4550569" cy="990600"/>
          </a:xfrm>
          <a:prstGeom prst="rect">
            <a:avLst/>
          </a:prstGeom>
        </p:spPr>
      </p:pic>
      <p:pic>
        <p:nvPicPr>
          <p:cNvPr id="16" name="Image 14" descr="preencoded.png"/>
          <p:cNvPicPr>
            <a:picLocks noChangeAspect="1"/>
          </p:cNvPicPr>
          <p:nvPr/>
        </p:nvPicPr>
        <p:blipFill>
          <a:blip r:embed="rId10"/>
          <a:stretch>
            <a:fillRect/>
          </a:stretch>
        </p:blipFill>
        <p:spPr>
          <a:xfrm>
            <a:off x="5169694" y="4704252"/>
            <a:ext cx="278606" cy="247650"/>
          </a:xfrm>
          <a:prstGeom prst="rect">
            <a:avLst/>
          </a:prstGeom>
        </p:spPr>
      </p:pic>
      <p:sp>
        <p:nvSpPr>
          <p:cNvPr id="17"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웹 애플리케이션에 시각화 통합</a:t>
            </a:r>
            <a:endParaRPr lang="en-US" sz="2438" dirty="0"/>
          </a:p>
        </p:txBody>
      </p:sp>
      <p:sp>
        <p:nvSpPr>
          <p:cNvPr id="18" name="Text 1"/>
          <p:cNvSpPr/>
          <p:nvPr/>
        </p:nvSpPr>
        <p:spPr>
          <a:xfrm>
            <a:off x="309563" y="1602582"/>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데이터 시각화 결과를 웹 애플리케이션에 통합하여 사용자에게 제공하는 것은 모델의 활용도를 높이는 중요한 단계입니다. 주로 Streamlit과 Flask/Django 두 가지 방식으로 구현됩니다.</a:t>
            </a:r>
            <a:endParaRPr lang="en-US" sz="1073" dirty="0"/>
          </a:p>
        </p:txBody>
      </p:sp>
      <p:sp>
        <p:nvSpPr>
          <p:cNvPr id="19" name="Text 2"/>
          <p:cNvSpPr/>
          <p:nvPr/>
        </p:nvSpPr>
        <p:spPr>
          <a:xfrm>
            <a:off x="742950" y="2367055"/>
            <a:ext cx="79489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Streamlit</a:t>
            </a:r>
            <a:endParaRPr lang="en-US" sz="1219" dirty="0"/>
          </a:p>
        </p:txBody>
      </p:sp>
      <p:sp>
        <p:nvSpPr>
          <p:cNvPr id="20" name="Text 3"/>
          <p:cNvSpPr/>
          <p:nvPr/>
        </p:nvSpPr>
        <p:spPr>
          <a:xfrm>
            <a:off x="464344" y="2723052"/>
            <a:ext cx="424100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파이썬 스크립트 몇 줄만으로 대화형 웹 앱을 쉽게 구축할 수 있는 오픈소스 프레임워크</a:t>
            </a:r>
            <a:endParaRPr lang="en-US" sz="975" dirty="0"/>
          </a:p>
        </p:txBody>
      </p:sp>
      <p:sp>
        <p:nvSpPr>
          <p:cNvPr id="21" name="Text 4"/>
          <p:cNvSpPr/>
          <p:nvPr/>
        </p:nvSpPr>
        <p:spPr>
          <a:xfrm>
            <a:off x="634603" y="3187396"/>
            <a:ext cx="391369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st.line_chart, st.bar_chart 등으로 데이터프레임 즉시 시각화</a:t>
            </a:r>
            <a:endParaRPr lang="en-US" sz="975" dirty="0"/>
          </a:p>
        </p:txBody>
      </p:sp>
      <p:sp>
        <p:nvSpPr>
          <p:cNvPr id="22" name="Text 5"/>
          <p:cNvSpPr/>
          <p:nvPr/>
        </p:nvSpPr>
        <p:spPr>
          <a:xfrm>
            <a:off x="634604" y="3435046"/>
            <a:ext cx="3558034"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슬라이더, 셀렉트박스 등의 위젯으로 사용자 입력 받기</a:t>
            </a:r>
            <a:endParaRPr lang="en-US" sz="975" dirty="0"/>
          </a:p>
        </p:txBody>
      </p:sp>
      <p:sp>
        <p:nvSpPr>
          <p:cNvPr id="23" name="Text 6"/>
          <p:cNvSpPr/>
          <p:nvPr/>
        </p:nvSpPr>
        <p:spPr>
          <a:xfrm>
            <a:off x="634604" y="3682696"/>
            <a:ext cx="4639374"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사용자가 날짜 범위를 선택하면 해당 기간의 데이터로 그래프 업데이트</a:t>
            </a:r>
            <a:endParaRPr lang="en-US" sz="975" dirty="0"/>
          </a:p>
        </p:txBody>
      </p:sp>
      <p:sp>
        <p:nvSpPr>
          <p:cNvPr id="24" name="Text 7"/>
          <p:cNvSpPr/>
          <p:nvPr/>
        </p:nvSpPr>
        <p:spPr>
          <a:xfrm>
            <a:off x="5541169" y="2367055"/>
            <a:ext cx="1156071"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Flask/Django</a:t>
            </a:r>
            <a:endParaRPr lang="en-US" sz="1219" dirty="0"/>
          </a:p>
        </p:txBody>
      </p:sp>
      <p:sp>
        <p:nvSpPr>
          <p:cNvPr id="25" name="Text 8"/>
          <p:cNvSpPr/>
          <p:nvPr/>
        </p:nvSpPr>
        <p:spPr>
          <a:xfrm>
            <a:off x="5200650" y="2723052"/>
            <a:ext cx="508920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백엔드 프레임워크에서 생성된 이미지 파일을 웹 템플릿에 삽입하는 방식</a:t>
            </a:r>
            <a:endParaRPr lang="en-US" sz="975" dirty="0"/>
          </a:p>
        </p:txBody>
      </p:sp>
      <p:sp>
        <p:nvSpPr>
          <p:cNvPr id="26" name="Text 9"/>
          <p:cNvSpPr/>
          <p:nvPr/>
        </p:nvSpPr>
        <p:spPr>
          <a:xfrm>
            <a:off x="5370910" y="3001658"/>
            <a:ext cx="3285957"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Matplotlib이나 Plotly로 생성한 이미지를 웹에 배포</a:t>
            </a:r>
            <a:endParaRPr lang="en-US" sz="975" dirty="0"/>
          </a:p>
        </p:txBody>
      </p:sp>
      <p:sp>
        <p:nvSpPr>
          <p:cNvPr id="27" name="Text 10"/>
          <p:cNvSpPr/>
          <p:nvPr/>
        </p:nvSpPr>
        <p:spPr>
          <a:xfrm>
            <a:off x="5370910" y="3249308"/>
            <a:ext cx="317828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복잡하고 맞춤화된 웹 애플리케이션 개발에 적합</a:t>
            </a:r>
            <a:endParaRPr lang="en-US" sz="975" dirty="0"/>
          </a:p>
        </p:txBody>
      </p:sp>
      <p:sp>
        <p:nvSpPr>
          <p:cNvPr id="28" name="Text 11"/>
          <p:cNvSpPr/>
          <p:nvPr/>
        </p:nvSpPr>
        <p:spPr>
          <a:xfrm>
            <a:off x="5370910" y="3496958"/>
            <a:ext cx="273251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팀원들과 협업하기 위해 노트북 공유 가능</a:t>
            </a:r>
            <a:endParaRPr lang="en-US" sz="975" dirty="0"/>
          </a:p>
        </p:txBody>
      </p:sp>
      <p:sp>
        <p:nvSpPr>
          <p:cNvPr id="29" name="Text 12"/>
          <p:cNvSpPr/>
          <p:nvPr/>
        </p:nvSpPr>
        <p:spPr>
          <a:xfrm>
            <a:off x="309563" y="4270864"/>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응용 사례</a:t>
            </a:r>
            <a:endParaRPr lang="en-US" sz="1219" dirty="0"/>
          </a:p>
        </p:txBody>
      </p:sp>
      <p:sp>
        <p:nvSpPr>
          <p:cNvPr id="30" name="Text 13"/>
          <p:cNvSpPr/>
          <p:nvPr/>
        </p:nvSpPr>
        <p:spPr>
          <a:xfrm>
            <a:off x="773906" y="4766164"/>
            <a:ext cx="974106"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기상 예측 모델</a:t>
            </a:r>
            <a:endParaRPr lang="en-US" sz="975" dirty="0"/>
          </a:p>
        </p:txBody>
      </p:sp>
      <p:sp>
        <p:nvSpPr>
          <p:cNvPr id="31" name="Text 14"/>
          <p:cNvSpPr/>
          <p:nvPr/>
        </p:nvSpPr>
        <p:spPr>
          <a:xfrm>
            <a:off x="433387" y="5075727"/>
            <a:ext cx="4302919"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기상 예측 모델의 출력값을 시간에 따른 선 그래프로 표시하여 사용자가 패턴을 쉽게 인식</a:t>
            </a:r>
            <a:endParaRPr lang="en-US" sz="975" dirty="0"/>
          </a:p>
        </p:txBody>
      </p:sp>
      <p:sp>
        <p:nvSpPr>
          <p:cNvPr id="32" name="Text 15"/>
          <p:cNvSpPr/>
          <p:nvPr/>
        </p:nvSpPr>
        <p:spPr>
          <a:xfrm>
            <a:off x="5541169" y="4766164"/>
            <a:ext cx="974106"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사고 발생 빈도</a:t>
            </a:r>
            <a:endParaRPr lang="en-US" sz="975" dirty="0"/>
          </a:p>
        </p:txBody>
      </p:sp>
      <p:sp>
        <p:nvSpPr>
          <p:cNvPr id="33" name="Text 16"/>
          <p:cNvSpPr/>
          <p:nvPr/>
        </p:nvSpPr>
        <p:spPr>
          <a:xfrm>
            <a:off x="5169694" y="5075727"/>
            <a:ext cx="4302919"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특정 지역의 사고 발생 빈도를 지도 열 지도(heatmap)로 표현하고, 사고 건수에 따라 마커의 크기나 색상을 다르게 설정</a:t>
            </a:r>
            <a:endParaRPr lang="en-US" sz="97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7"/>
            <a:ext cx="2197894" cy="2197894"/>
          </a:xfrm>
          <a:prstGeom prst="rect">
            <a:avLst/>
          </a:prstGeom>
        </p:spPr>
      </p:pic>
      <p:pic>
        <p:nvPicPr>
          <p:cNvPr id="4" name="Image 2" descr="preencoded.png"/>
          <p:cNvPicPr>
            <a:picLocks noChangeAspect="1"/>
          </p:cNvPicPr>
          <p:nvPr/>
        </p:nvPicPr>
        <p:blipFill>
          <a:blip r:embed="rId5"/>
          <a:stretch>
            <a:fillRect/>
          </a:stretch>
        </p:blipFill>
        <p:spPr>
          <a:xfrm>
            <a:off x="8203406" y="4899422"/>
            <a:ext cx="1702594"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2930445" cy="3250406"/>
          </a:xfrm>
          <a:prstGeom prst="rect">
            <a:avLst/>
          </a:prstGeom>
        </p:spPr>
      </p:pic>
      <p:pic>
        <p:nvPicPr>
          <p:cNvPr id="7" name="Image 5" descr="preencoded.png"/>
          <p:cNvPicPr>
            <a:picLocks noChangeAspect="1"/>
          </p:cNvPicPr>
          <p:nvPr/>
        </p:nvPicPr>
        <p:blipFill>
          <a:blip r:embed="rId8"/>
          <a:stretch>
            <a:fillRect/>
          </a:stretch>
        </p:blipFill>
        <p:spPr>
          <a:xfrm>
            <a:off x="1542612" y="1788319"/>
            <a:ext cx="464344" cy="464344"/>
          </a:xfrm>
          <a:prstGeom prst="rect">
            <a:avLst/>
          </a:prstGeom>
        </p:spPr>
      </p:pic>
      <p:pic>
        <p:nvPicPr>
          <p:cNvPr id="8" name="Image 6" descr="preencoded.png"/>
          <p:cNvPicPr>
            <a:picLocks noChangeAspect="1"/>
          </p:cNvPicPr>
          <p:nvPr/>
        </p:nvPicPr>
        <p:blipFill>
          <a:blip r:embed="rId9"/>
          <a:stretch>
            <a:fillRect/>
          </a:stretch>
        </p:blipFill>
        <p:spPr>
          <a:xfrm>
            <a:off x="1658698" y="1896666"/>
            <a:ext cx="232172" cy="247650"/>
          </a:xfrm>
          <a:prstGeom prst="rect">
            <a:avLst/>
          </a:prstGeom>
        </p:spPr>
      </p:pic>
      <p:pic>
        <p:nvPicPr>
          <p:cNvPr id="9" name="Image 7" descr="preencoded.png"/>
          <p:cNvPicPr>
            <a:picLocks noChangeAspect="1"/>
          </p:cNvPicPr>
          <p:nvPr/>
        </p:nvPicPr>
        <p:blipFill>
          <a:blip r:embed="rId10"/>
          <a:stretch>
            <a:fillRect/>
          </a:stretch>
        </p:blipFill>
        <p:spPr>
          <a:xfrm>
            <a:off x="1024095" y="3924300"/>
            <a:ext cx="1501378" cy="742950"/>
          </a:xfrm>
          <a:prstGeom prst="rect">
            <a:avLst/>
          </a:prstGeom>
        </p:spPr>
      </p:pic>
      <p:pic>
        <p:nvPicPr>
          <p:cNvPr id="10" name="Image 8" descr="preencoded.png"/>
          <p:cNvPicPr>
            <a:picLocks noChangeAspect="1"/>
          </p:cNvPicPr>
          <p:nvPr/>
        </p:nvPicPr>
        <p:blipFill>
          <a:blip r:embed="rId11"/>
          <a:stretch>
            <a:fillRect/>
          </a:stretch>
        </p:blipFill>
        <p:spPr>
          <a:xfrm>
            <a:off x="3487657" y="1602581"/>
            <a:ext cx="2930566" cy="3250406"/>
          </a:xfrm>
          <a:prstGeom prst="rect">
            <a:avLst/>
          </a:prstGeom>
        </p:spPr>
      </p:pic>
      <p:pic>
        <p:nvPicPr>
          <p:cNvPr id="11" name="Image 9" descr="preencoded.png"/>
          <p:cNvPicPr>
            <a:picLocks noChangeAspect="1"/>
          </p:cNvPicPr>
          <p:nvPr/>
        </p:nvPicPr>
        <p:blipFill>
          <a:blip r:embed="rId12"/>
          <a:stretch>
            <a:fillRect/>
          </a:stretch>
        </p:blipFill>
        <p:spPr>
          <a:xfrm>
            <a:off x="4720707" y="1788319"/>
            <a:ext cx="464344" cy="464344"/>
          </a:xfrm>
          <a:prstGeom prst="rect">
            <a:avLst/>
          </a:prstGeom>
        </p:spPr>
      </p:pic>
      <p:pic>
        <p:nvPicPr>
          <p:cNvPr id="12" name="Image 10" descr="preencoded.png"/>
          <p:cNvPicPr>
            <a:picLocks noChangeAspect="1"/>
          </p:cNvPicPr>
          <p:nvPr/>
        </p:nvPicPr>
        <p:blipFill>
          <a:blip r:embed="rId13"/>
          <a:stretch>
            <a:fillRect/>
          </a:stretch>
        </p:blipFill>
        <p:spPr>
          <a:xfrm>
            <a:off x="4871620" y="1896666"/>
            <a:ext cx="162520" cy="247650"/>
          </a:xfrm>
          <a:prstGeom prst="rect">
            <a:avLst/>
          </a:prstGeom>
        </p:spPr>
      </p:pic>
      <p:pic>
        <p:nvPicPr>
          <p:cNvPr id="13" name="Image 11" descr="preencoded.png"/>
          <p:cNvPicPr>
            <a:picLocks noChangeAspect="1"/>
          </p:cNvPicPr>
          <p:nvPr/>
        </p:nvPicPr>
        <p:blipFill>
          <a:blip r:embed="rId14"/>
          <a:stretch>
            <a:fillRect/>
          </a:stretch>
        </p:blipFill>
        <p:spPr>
          <a:xfrm>
            <a:off x="4295059" y="3769519"/>
            <a:ext cx="626864" cy="278606"/>
          </a:xfrm>
          <a:prstGeom prst="rect">
            <a:avLst/>
          </a:prstGeom>
        </p:spPr>
      </p:pic>
      <p:pic>
        <p:nvPicPr>
          <p:cNvPr id="14" name="Image 12" descr="preencoded.png"/>
          <p:cNvPicPr>
            <a:picLocks noChangeAspect="1"/>
          </p:cNvPicPr>
          <p:nvPr/>
        </p:nvPicPr>
        <p:blipFill>
          <a:blip r:embed="rId15"/>
          <a:stretch>
            <a:fillRect/>
          </a:stretch>
        </p:blipFill>
        <p:spPr>
          <a:xfrm>
            <a:off x="4356971" y="3846909"/>
            <a:ext cx="154781" cy="123825"/>
          </a:xfrm>
          <a:prstGeom prst="rect">
            <a:avLst/>
          </a:prstGeom>
        </p:spPr>
      </p:pic>
      <p:pic>
        <p:nvPicPr>
          <p:cNvPr id="15" name="Image 13" descr="preencoded.png"/>
          <p:cNvPicPr>
            <a:picLocks noChangeAspect="1"/>
          </p:cNvPicPr>
          <p:nvPr/>
        </p:nvPicPr>
        <p:blipFill>
          <a:blip r:embed="rId14"/>
          <a:stretch>
            <a:fillRect/>
          </a:stretch>
        </p:blipFill>
        <p:spPr>
          <a:xfrm>
            <a:off x="4983836" y="3769519"/>
            <a:ext cx="626864" cy="278606"/>
          </a:xfrm>
          <a:prstGeom prst="rect">
            <a:avLst/>
          </a:prstGeom>
        </p:spPr>
      </p:pic>
      <p:pic>
        <p:nvPicPr>
          <p:cNvPr id="16" name="Image 14" descr="preencoded.png"/>
          <p:cNvPicPr>
            <a:picLocks noChangeAspect="1"/>
          </p:cNvPicPr>
          <p:nvPr/>
        </p:nvPicPr>
        <p:blipFill>
          <a:blip r:embed="rId16"/>
          <a:stretch>
            <a:fillRect/>
          </a:stretch>
        </p:blipFill>
        <p:spPr>
          <a:xfrm>
            <a:off x="5045748" y="3846909"/>
            <a:ext cx="123825" cy="123825"/>
          </a:xfrm>
          <a:prstGeom prst="rect">
            <a:avLst/>
          </a:prstGeom>
        </p:spPr>
      </p:pic>
      <p:pic>
        <p:nvPicPr>
          <p:cNvPr id="17" name="Image 15" descr="preencoded.png"/>
          <p:cNvPicPr>
            <a:picLocks noChangeAspect="1"/>
          </p:cNvPicPr>
          <p:nvPr/>
        </p:nvPicPr>
        <p:blipFill>
          <a:blip r:embed="rId14"/>
          <a:stretch>
            <a:fillRect/>
          </a:stretch>
        </p:blipFill>
        <p:spPr>
          <a:xfrm>
            <a:off x="4295059" y="4110038"/>
            <a:ext cx="626864" cy="278606"/>
          </a:xfrm>
          <a:prstGeom prst="rect">
            <a:avLst/>
          </a:prstGeom>
        </p:spPr>
      </p:pic>
      <p:pic>
        <p:nvPicPr>
          <p:cNvPr id="18" name="Image 16" descr="preencoded.png"/>
          <p:cNvPicPr>
            <a:picLocks noChangeAspect="1"/>
          </p:cNvPicPr>
          <p:nvPr/>
        </p:nvPicPr>
        <p:blipFill>
          <a:blip r:embed="rId17"/>
          <a:stretch>
            <a:fillRect/>
          </a:stretch>
        </p:blipFill>
        <p:spPr>
          <a:xfrm>
            <a:off x="4356971" y="4187428"/>
            <a:ext cx="92869" cy="123825"/>
          </a:xfrm>
          <a:prstGeom prst="rect">
            <a:avLst/>
          </a:prstGeom>
        </p:spPr>
      </p:pic>
      <p:pic>
        <p:nvPicPr>
          <p:cNvPr id="19" name="Image 17" descr="preencoded.png"/>
          <p:cNvPicPr>
            <a:picLocks noChangeAspect="1"/>
          </p:cNvPicPr>
          <p:nvPr/>
        </p:nvPicPr>
        <p:blipFill>
          <a:blip r:embed="rId14"/>
          <a:stretch>
            <a:fillRect/>
          </a:stretch>
        </p:blipFill>
        <p:spPr>
          <a:xfrm>
            <a:off x="4983836" y="4110038"/>
            <a:ext cx="626864" cy="278606"/>
          </a:xfrm>
          <a:prstGeom prst="rect">
            <a:avLst/>
          </a:prstGeom>
        </p:spPr>
      </p:pic>
      <p:pic>
        <p:nvPicPr>
          <p:cNvPr id="20" name="Image 18" descr="preencoded.png"/>
          <p:cNvPicPr>
            <a:picLocks noChangeAspect="1"/>
          </p:cNvPicPr>
          <p:nvPr/>
        </p:nvPicPr>
        <p:blipFill>
          <a:blip r:embed="rId18"/>
          <a:stretch>
            <a:fillRect/>
          </a:stretch>
        </p:blipFill>
        <p:spPr>
          <a:xfrm>
            <a:off x="5045748" y="4187428"/>
            <a:ext cx="139303" cy="123825"/>
          </a:xfrm>
          <a:prstGeom prst="rect">
            <a:avLst/>
          </a:prstGeom>
        </p:spPr>
      </p:pic>
      <p:pic>
        <p:nvPicPr>
          <p:cNvPr id="21" name="Image 19" descr="preencoded.png"/>
          <p:cNvPicPr>
            <a:picLocks noChangeAspect="1"/>
          </p:cNvPicPr>
          <p:nvPr/>
        </p:nvPicPr>
        <p:blipFill>
          <a:blip r:embed="rId19"/>
          <a:stretch>
            <a:fillRect/>
          </a:stretch>
        </p:blipFill>
        <p:spPr>
          <a:xfrm>
            <a:off x="4724577" y="4481512"/>
            <a:ext cx="131564" cy="185738"/>
          </a:xfrm>
          <a:prstGeom prst="rect">
            <a:avLst/>
          </a:prstGeom>
        </p:spPr>
      </p:pic>
      <p:pic>
        <p:nvPicPr>
          <p:cNvPr id="22" name="Image 20" descr="preencoded.png"/>
          <p:cNvPicPr>
            <a:picLocks noChangeAspect="1"/>
          </p:cNvPicPr>
          <p:nvPr/>
        </p:nvPicPr>
        <p:blipFill>
          <a:blip r:embed="rId20"/>
          <a:stretch>
            <a:fillRect/>
          </a:stretch>
        </p:blipFill>
        <p:spPr>
          <a:xfrm>
            <a:off x="4759402" y="4512469"/>
            <a:ext cx="61913" cy="123825"/>
          </a:xfrm>
          <a:prstGeom prst="rect">
            <a:avLst/>
          </a:prstGeom>
        </p:spPr>
      </p:pic>
      <p:pic>
        <p:nvPicPr>
          <p:cNvPr id="23" name="Image 21" descr="preencoded.png"/>
          <p:cNvPicPr>
            <a:picLocks noChangeAspect="1"/>
          </p:cNvPicPr>
          <p:nvPr/>
        </p:nvPicPr>
        <p:blipFill>
          <a:blip r:embed="rId21"/>
          <a:stretch>
            <a:fillRect/>
          </a:stretch>
        </p:blipFill>
        <p:spPr>
          <a:xfrm>
            <a:off x="4887098" y="4481512"/>
            <a:ext cx="131564" cy="185738"/>
          </a:xfrm>
          <a:prstGeom prst="rect">
            <a:avLst/>
          </a:prstGeom>
        </p:spPr>
      </p:pic>
      <p:pic>
        <p:nvPicPr>
          <p:cNvPr id="24" name="Image 22" descr="preencoded.png"/>
          <p:cNvPicPr>
            <a:picLocks noChangeAspect="1"/>
          </p:cNvPicPr>
          <p:nvPr/>
        </p:nvPicPr>
        <p:blipFill>
          <a:blip r:embed="rId22"/>
          <a:stretch>
            <a:fillRect/>
          </a:stretch>
        </p:blipFill>
        <p:spPr>
          <a:xfrm>
            <a:off x="4918054" y="4512469"/>
            <a:ext cx="69652" cy="123825"/>
          </a:xfrm>
          <a:prstGeom prst="rect">
            <a:avLst/>
          </a:prstGeom>
        </p:spPr>
      </p:pic>
      <p:pic>
        <p:nvPicPr>
          <p:cNvPr id="25" name="Image 23" descr="preencoded.png"/>
          <p:cNvPicPr>
            <a:picLocks noChangeAspect="1"/>
          </p:cNvPicPr>
          <p:nvPr/>
        </p:nvPicPr>
        <p:blipFill>
          <a:blip r:embed="rId19"/>
          <a:stretch>
            <a:fillRect/>
          </a:stretch>
        </p:blipFill>
        <p:spPr>
          <a:xfrm>
            <a:off x="5049618" y="4481512"/>
            <a:ext cx="131564" cy="185738"/>
          </a:xfrm>
          <a:prstGeom prst="rect">
            <a:avLst/>
          </a:prstGeom>
        </p:spPr>
      </p:pic>
      <p:pic>
        <p:nvPicPr>
          <p:cNvPr id="26" name="Image 24" descr="preencoded.png"/>
          <p:cNvPicPr>
            <a:picLocks noChangeAspect="1"/>
          </p:cNvPicPr>
          <p:nvPr/>
        </p:nvPicPr>
        <p:blipFill>
          <a:blip r:embed="rId23"/>
          <a:stretch>
            <a:fillRect/>
          </a:stretch>
        </p:blipFill>
        <p:spPr>
          <a:xfrm>
            <a:off x="5080574" y="4512469"/>
            <a:ext cx="69652" cy="123825"/>
          </a:xfrm>
          <a:prstGeom prst="rect">
            <a:avLst/>
          </a:prstGeom>
        </p:spPr>
      </p:pic>
      <p:pic>
        <p:nvPicPr>
          <p:cNvPr id="27" name="Image 25" descr="preencoded.png"/>
          <p:cNvPicPr>
            <a:picLocks noChangeAspect="1"/>
          </p:cNvPicPr>
          <p:nvPr/>
        </p:nvPicPr>
        <p:blipFill>
          <a:blip r:embed="rId24"/>
          <a:stretch>
            <a:fillRect/>
          </a:stretch>
        </p:blipFill>
        <p:spPr>
          <a:xfrm>
            <a:off x="6665872" y="1602581"/>
            <a:ext cx="2930445" cy="3250406"/>
          </a:xfrm>
          <a:prstGeom prst="rect">
            <a:avLst/>
          </a:prstGeom>
        </p:spPr>
      </p:pic>
      <p:pic>
        <p:nvPicPr>
          <p:cNvPr id="28" name="Image 26" descr="preencoded.png"/>
          <p:cNvPicPr>
            <a:picLocks noChangeAspect="1"/>
          </p:cNvPicPr>
          <p:nvPr/>
        </p:nvPicPr>
        <p:blipFill>
          <a:blip r:embed="rId25"/>
          <a:stretch>
            <a:fillRect/>
          </a:stretch>
        </p:blipFill>
        <p:spPr>
          <a:xfrm>
            <a:off x="7898923" y="1788319"/>
            <a:ext cx="464344" cy="464344"/>
          </a:xfrm>
          <a:prstGeom prst="rect">
            <a:avLst/>
          </a:prstGeom>
        </p:spPr>
      </p:pic>
      <p:pic>
        <p:nvPicPr>
          <p:cNvPr id="29" name="Image 27" descr="preencoded.png"/>
          <p:cNvPicPr>
            <a:picLocks noChangeAspect="1"/>
          </p:cNvPicPr>
          <p:nvPr/>
        </p:nvPicPr>
        <p:blipFill>
          <a:blip r:embed="rId26"/>
          <a:stretch>
            <a:fillRect/>
          </a:stretch>
        </p:blipFill>
        <p:spPr>
          <a:xfrm>
            <a:off x="8038226" y="1896666"/>
            <a:ext cx="185738" cy="247650"/>
          </a:xfrm>
          <a:prstGeom prst="rect">
            <a:avLst/>
          </a:prstGeom>
        </p:spPr>
      </p:pic>
      <p:pic>
        <p:nvPicPr>
          <p:cNvPr id="30" name="Image 28" descr="preencoded.png"/>
          <p:cNvPicPr>
            <a:picLocks noChangeAspect="1"/>
          </p:cNvPicPr>
          <p:nvPr/>
        </p:nvPicPr>
        <p:blipFill>
          <a:blip r:embed="rId27"/>
          <a:stretch>
            <a:fillRect/>
          </a:stretch>
        </p:blipFill>
        <p:spPr>
          <a:xfrm>
            <a:off x="7562274" y="4110037"/>
            <a:ext cx="1137642" cy="557213"/>
          </a:xfrm>
          <a:prstGeom prst="rect">
            <a:avLst/>
          </a:prstGeom>
        </p:spPr>
      </p:pic>
      <p:pic>
        <p:nvPicPr>
          <p:cNvPr id="31" name="Image 29" descr="preencoded.png"/>
          <p:cNvPicPr>
            <a:picLocks noChangeAspect="1"/>
          </p:cNvPicPr>
          <p:nvPr/>
        </p:nvPicPr>
        <p:blipFill>
          <a:blip r:embed="rId28"/>
          <a:stretch>
            <a:fillRect/>
          </a:stretch>
        </p:blipFill>
        <p:spPr>
          <a:xfrm>
            <a:off x="7655142" y="4218384"/>
            <a:ext cx="154781" cy="123825"/>
          </a:xfrm>
          <a:prstGeom prst="rect">
            <a:avLst/>
          </a:prstGeom>
        </p:spPr>
      </p:pic>
      <p:pic>
        <p:nvPicPr>
          <p:cNvPr id="32" name="Image 30" descr="preencoded.png"/>
          <p:cNvPicPr>
            <a:picLocks noChangeAspect="1"/>
          </p:cNvPicPr>
          <p:nvPr/>
        </p:nvPicPr>
        <p:blipFill>
          <a:blip r:embed="rId29"/>
          <a:stretch>
            <a:fillRect/>
          </a:stretch>
        </p:blipFill>
        <p:spPr>
          <a:xfrm>
            <a:off x="7655142" y="4435078"/>
            <a:ext cx="123825" cy="123825"/>
          </a:xfrm>
          <a:prstGeom prst="rect">
            <a:avLst/>
          </a:prstGeom>
        </p:spPr>
      </p:pic>
      <p:pic>
        <p:nvPicPr>
          <p:cNvPr id="33" name="Image 31" descr="preencoded.png"/>
          <p:cNvPicPr>
            <a:picLocks noChangeAspect="1"/>
          </p:cNvPicPr>
          <p:nvPr/>
        </p:nvPicPr>
        <p:blipFill>
          <a:blip r:embed="rId30"/>
          <a:stretch>
            <a:fillRect/>
          </a:stretch>
        </p:blipFill>
        <p:spPr>
          <a:xfrm>
            <a:off x="2631281" y="3216177"/>
            <a:ext cx="2321719" cy="23217"/>
          </a:xfrm>
          <a:prstGeom prst="rect">
            <a:avLst/>
          </a:prstGeom>
        </p:spPr>
      </p:pic>
      <p:pic>
        <p:nvPicPr>
          <p:cNvPr id="34" name="Image 32" descr="preencoded.png"/>
          <p:cNvPicPr>
            <a:picLocks noChangeAspect="1"/>
          </p:cNvPicPr>
          <p:nvPr/>
        </p:nvPicPr>
        <p:blipFill>
          <a:blip r:embed="rId31"/>
          <a:stretch>
            <a:fillRect/>
          </a:stretch>
        </p:blipFill>
        <p:spPr>
          <a:xfrm>
            <a:off x="4953000" y="3216177"/>
            <a:ext cx="2321719" cy="23217"/>
          </a:xfrm>
          <a:prstGeom prst="rect">
            <a:avLst/>
          </a:prstGeom>
        </p:spPr>
      </p:pic>
      <p:pic>
        <p:nvPicPr>
          <p:cNvPr id="35" name="Image 33" descr="preencoded.png"/>
          <p:cNvPicPr>
            <a:picLocks noChangeAspect="1"/>
          </p:cNvPicPr>
          <p:nvPr/>
        </p:nvPicPr>
        <p:blipFill>
          <a:blip r:embed="rId32"/>
          <a:stretch>
            <a:fillRect/>
          </a:stretch>
        </p:blipFill>
        <p:spPr>
          <a:xfrm>
            <a:off x="309563" y="5100637"/>
            <a:ext cx="9286875" cy="433388"/>
          </a:xfrm>
          <a:prstGeom prst="rect">
            <a:avLst/>
          </a:prstGeom>
        </p:spPr>
      </p:pic>
      <p:pic>
        <p:nvPicPr>
          <p:cNvPr id="36" name="Image 34" descr="preencoded.png"/>
          <p:cNvPicPr>
            <a:picLocks noChangeAspect="1"/>
          </p:cNvPicPr>
          <p:nvPr/>
        </p:nvPicPr>
        <p:blipFill>
          <a:blip r:embed="rId33"/>
          <a:stretch>
            <a:fillRect/>
          </a:stretch>
        </p:blipFill>
        <p:spPr>
          <a:xfrm>
            <a:off x="433387" y="5263158"/>
            <a:ext cx="92869" cy="123825"/>
          </a:xfrm>
          <a:prstGeom prst="rect">
            <a:avLst/>
          </a:prstGeom>
        </p:spPr>
      </p:pic>
      <p:sp>
        <p:nvSpPr>
          <p:cNvPr id="37"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err="1">
                <a:solidFill>
                  <a:srgbClr val="1F2937"/>
                </a:solidFill>
                <a:latin typeface="Noto Serif KR" pitchFamily="34" charset="0"/>
                <a:ea typeface="Noto Serif KR" pitchFamily="34" charset="-122"/>
                <a:cs typeface="Noto Serif KR" pitchFamily="34" charset="-120"/>
              </a:rPr>
              <a:t>스마트시티의</a:t>
            </a:r>
            <a:r>
              <a:rPr lang="en-US" sz="1971" b="1" dirty="0">
                <a:solidFill>
                  <a:srgbClr val="1F2937"/>
                </a:solidFill>
                <a:latin typeface="Noto Serif KR" pitchFamily="34" charset="0"/>
                <a:ea typeface="Noto Serif KR" pitchFamily="34" charset="-122"/>
                <a:cs typeface="Noto Serif KR" pitchFamily="34" charset="-120"/>
              </a:rPr>
              <a:t> 정의</a:t>
            </a:r>
            <a:endParaRPr lang="en-US" sz="1971" dirty="0"/>
          </a:p>
        </p:txBody>
      </p:sp>
      <p:sp>
        <p:nvSpPr>
          <p:cNvPr id="38" name="Text 1"/>
          <p:cNvSpPr/>
          <p:nvPr/>
        </p:nvSpPr>
        <p:spPr>
          <a:xfrm>
            <a:off x="1212928" y="2345531"/>
            <a:ext cx="1123712" cy="218008"/>
          </a:xfrm>
          <a:prstGeom prst="rect">
            <a:avLst/>
          </a:prstGeom>
          <a:noFill/>
          <a:ln/>
        </p:spPr>
        <p:txBody>
          <a:bodyPr wrap="square" lIns="0" tIns="0" rIns="0" bIns="0" rtlCol="0" anchor="t">
            <a:spAutoFit/>
          </a:bodyPr>
          <a:lstStyle/>
          <a:p>
            <a:pPr algn="ctr">
              <a:lnSpc>
                <a:spcPts val="1706"/>
              </a:lnSpc>
            </a:pPr>
            <a:r>
              <a:rPr lang="en-US" sz="1121" b="1" dirty="0">
                <a:solidFill>
                  <a:srgbClr val="000000"/>
                </a:solidFill>
                <a:latin typeface="Noto Sans KR" pitchFamily="34" charset="0"/>
                <a:ea typeface="Noto Sans KR" pitchFamily="34" charset="-122"/>
                <a:cs typeface="Noto Sans KR" pitchFamily="34" charset="-120"/>
              </a:rPr>
              <a:t>스마트시티 개념</a:t>
            </a:r>
            <a:endParaRPr lang="en-US" sz="1121" dirty="0"/>
          </a:p>
        </p:txBody>
      </p:sp>
      <p:sp>
        <p:nvSpPr>
          <p:cNvPr id="39" name="Text 2"/>
          <p:cNvSpPr/>
          <p:nvPr/>
        </p:nvSpPr>
        <p:spPr>
          <a:xfrm>
            <a:off x="495300" y="2655094"/>
            <a:ext cx="2558970" cy="384721"/>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"기술, 인적 자원 및 거버넌스를 이용해 지속가능성, 효율성 및 사회적 포용성을 향상시키는 도시 모델"</a:t>
            </a:r>
            <a:endParaRPr lang="en-US" sz="910" dirty="0"/>
          </a:p>
        </p:txBody>
      </p:sp>
      <p:sp>
        <p:nvSpPr>
          <p:cNvPr id="40" name="Text 3"/>
          <p:cNvSpPr/>
          <p:nvPr/>
        </p:nvSpPr>
        <p:spPr>
          <a:xfrm>
            <a:off x="1140182" y="4017169"/>
            <a:ext cx="1617464"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지속 가능한 도시 개발</a:t>
            </a:r>
            <a:endParaRPr lang="en-US" sz="910" dirty="0"/>
          </a:p>
        </p:txBody>
      </p:sp>
      <p:sp>
        <p:nvSpPr>
          <p:cNvPr id="41" name="Text 4"/>
          <p:cNvSpPr/>
          <p:nvPr/>
        </p:nvSpPr>
        <p:spPr>
          <a:xfrm>
            <a:off x="1140182" y="4202906"/>
            <a:ext cx="1617464"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효율적인 도시 운영</a:t>
            </a:r>
            <a:endParaRPr lang="en-US" sz="910" dirty="0"/>
          </a:p>
        </p:txBody>
      </p:sp>
      <p:sp>
        <p:nvSpPr>
          <p:cNvPr id="42" name="Text 5"/>
          <p:cNvSpPr/>
          <p:nvPr/>
        </p:nvSpPr>
        <p:spPr>
          <a:xfrm>
            <a:off x="1140182" y="4388644"/>
            <a:ext cx="1617464"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사회적 포용성 증진</a:t>
            </a:r>
            <a:endParaRPr lang="en-US" sz="910" dirty="0"/>
          </a:p>
        </p:txBody>
      </p:sp>
      <p:sp>
        <p:nvSpPr>
          <p:cNvPr id="43" name="Text 6"/>
          <p:cNvSpPr/>
          <p:nvPr/>
        </p:nvSpPr>
        <p:spPr>
          <a:xfrm>
            <a:off x="4365485" y="2345531"/>
            <a:ext cx="1174790" cy="218008"/>
          </a:xfrm>
          <a:prstGeom prst="rect">
            <a:avLst/>
          </a:prstGeom>
          <a:noFill/>
          <a:ln/>
        </p:spPr>
        <p:txBody>
          <a:bodyPr wrap="square" lIns="0" tIns="0" rIns="0" bIns="0" rtlCol="0" anchor="t">
            <a:spAutoFit/>
          </a:bodyPr>
          <a:lstStyle/>
          <a:p>
            <a:pPr algn="ctr">
              <a:lnSpc>
                <a:spcPts val="1706"/>
              </a:lnSpc>
            </a:pPr>
            <a:r>
              <a:rPr lang="en-US" sz="1121" b="1" dirty="0">
                <a:solidFill>
                  <a:srgbClr val="000000"/>
                </a:solidFill>
                <a:latin typeface="Noto Sans KR" pitchFamily="34" charset="0"/>
                <a:ea typeface="Noto Sans KR" pitchFamily="34" charset="-122"/>
                <a:cs typeface="Noto Sans KR" pitchFamily="34" charset="-120"/>
              </a:rPr>
              <a:t>데이터 활용 방식</a:t>
            </a:r>
            <a:endParaRPr lang="en-US" sz="1121" dirty="0"/>
          </a:p>
        </p:txBody>
      </p:sp>
      <p:sp>
        <p:nvSpPr>
          <p:cNvPr id="44" name="Text 7"/>
          <p:cNvSpPr/>
          <p:nvPr/>
        </p:nvSpPr>
        <p:spPr>
          <a:xfrm>
            <a:off x="3673394" y="2655094"/>
            <a:ext cx="2559091" cy="384721"/>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다양한 소스로부터의 데이터를 수집하고 특정 도시 서비스에 적용</a:t>
            </a:r>
            <a:endParaRPr lang="en-US" sz="910" dirty="0"/>
          </a:p>
        </p:txBody>
      </p:sp>
      <p:sp>
        <p:nvSpPr>
          <p:cNvPr id="45" name="Text 8"/>
          <p:cNvSpPr/>
          <p:nvPr/>
        </p:nvSpPr>
        <p:spPr>
          <a:xfrm>
            <a:off x="4573665" y="3831431"/>
            <a:ext cx="221337"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시민</a:t>
            </a:r>
            <a:endParaRPr lang="en-US" sz="796" dirty="0"/>
          </a:p>
        </p:txBody>
      </p:sp>
      <p:sp>
        <p:nvSpPr>
          <p:cNvPr id="46" name="Text 9"/>
          <p:cNvSpPr/>
          <p:nvPr/>
        </p:nvSpPr>
        <p:spPr>
          <a:xfrm>
            <a:off x="5231486" y="3831431"/>
            <a:ext cx="221337"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장치</a:t>
            </a:r>
            <a:endParaRPr lang="en-US" sz="796" dirty="0"/>
          </a:p>
        </p:txBody>
      </p:sp>
      <p:sp>
        <p:nvSpPr>
          <p:cNvPr id="47" name="Text 10"/>
          <p:cNvSpPr/>
          <p:nvPr/>
        </p:nvSpPr>
        <p:spPr>
          <a:xfrm>
            <a:off x="4511753" y="4171950"/>
            <a:ext cx="221337"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건물</a:t>
            </a:r>
            <a:endParaRPr lang="en-US" sz="796" dirty="0"/>
          </a:p>
        </p:txBody>
      </p:sp>
      <p:sp>
        <p:nvSpPr>
          <p:cNvPr id="48" name="Text 11"/>
          <p:cNvSpPr/>
          <p:nvPr/>
        </p:nvSpPr>
        <p:spPr>
          <a:xfrm>
            <a:off x="5246964" y="4171950"/>
            <a:ext cx="33200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카메라</a:t>
            </a:r>
            <a:endParaRPr lang="en-US" sz="796" dirty="0"/>
          </a:p>
        </p:txBody>
      </p:sp>
      <p:sp>
        <p:nvSpPr>
          <p:cNvPr id="49" name="Text 12"/>
          <p:cNvSpPr/>
          <p:nvPr/>
        </p:nvSpPr>
        <p:spPr>
          <a:xfrm>
            <a:off x="7356415" y="2345531"/>
            <a:ext cx="1549360" cy="218008"/>
          </a:xfrm>
          <a:prstGeom prst="rect">
            <a:avLst/>
          </a:prstGeom>
          <a:noFill/>
          <a:ln/>
        </p:spPr>
        <p:txBody>
          <a:bodyPr wrap="square" lIns="0" tIns="0" rIns="0" bIns="0" rtlCol="0" anchor="t">
            <a:spAutoFit/>
          </a:bodyPr>
          <a:lstStyle/>
          <a:p>
            <a:pPr algn="ctr">
              <a:lnSpc>
                <a:spcPts val="1706"/>
              </a:lnSpc>
            </a:pPr>
            <a:r>
              <a:rPr lang="en-US" sz="1121" b="1" dirty="0">
                <a:solidFill>
                  <a:srgbClr val="000000"/>
                </a:solidFill>
                <a:latin typeface="Noto Sans KR" pitchFamily="34" charset="0"/>
                <a:ea typeface="Noto Sans KR" pitchFamily="34" charset="-122"/>
                <a:cs typeface="Noto Sans KR" pitchFamily="34" charset="-120"/>
              </a:rPr>
              <a:t>AI </a:t>
            </a:r>
            <a:r>
              <a:rPr lang="en-US" sz="1121" b="1" dirty="0" err="1">
                <a:solidFill>
                  <a:srgbClr val="000000"/>
                </a:solidFill>
                <a:latin typeface="Noto Sans KR" pitchFamily="34" charset="0"/>
                <a:ea typeface="Noto Sans KR" pitchFamily="34" charset="-122"/>
                <a:cs typeface="Noto Sans KR" pitchFamily="34" charset="-120"/>
              </a:rPr>
              <a:t>기술의</a:t>
            </a:r>
            <a:r>
              <a:rPr lang="en-US" sz="1121" b="1" dirty="0">
                <a:solidFill>
                  <a:srgbClr val="000000"/>
                </a:solidFill>
                <a:latin typeface="Noto Sans KR" pitchFamily="34" charset="0"/>
                <a:ea typeface="Noto Sans KR" pitchFamily="34" charset="-122"/>
                <a:cs typeface="Noto Sans KR" pitchFamily="34" charset="-120"/>
              </a:rPr>
              <a:t> 중요성</a:t>
            </a:r>
            <a:endParaRPr lang="en-US" sz="1121" dirty="0"/>
          </a:p>
        </p:txBody>
      </p:sp>
      <p:sp>
        <p:nvSpPr>
          <p:cNvPr id="50" name="Text 13"/>
          <p:cNvSpPr/>
          <p:nvPr/>
        </p:nvSpPr>
        <p:spPr>
          <a:xfrm>
            <a:off x="6781789" y="2655094"/>
            <a:ext cx="2698612"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시민 신뢰 및 도시 지속 가능한 개발의 핵심 요소</a:t>
            </a:r>
            <a:endParaRPr lang="en-US" sz="910" dirty="0"/>
          </a:p>
        </p:txBody>
      </p:sp>
      <p:sp>
        <p:nvSpPr>
          <p:cNvPr id="51" name="Text 14"/>
          <p:cNvSpPr/>
          <p:nvPr/>
        </p:nvSpPr>
        <p:spPr>
          <a:xfrm>
            <a:off x="7871836" y="4202906"/>
            <a:ext cx="476726"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시민 신뢰</a:t>
            </a:r>
            <a:endParaRPr lang="en-US" sz="796" dirty="0"/>
          </a:p>
        </p:txBody>
      </p:sp>
      <p:sp>
        <p:nvSpPr>
          <p:cNvPr id="52" name="Text 15"/>
          <p:cNvSpPr/>
          <p:nvPr/>
        </p:nvSpPr>
        <p:spPr>
          <a:xfrm>
            <a:off x="7840880" y="4419600"/>
            <a:ext cx="842784"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도시 지속 가능성</a:t>
            </a:r>
            <a:endParaRPr lang="en-US" sz="796" dirty="0"/>
          </a:p>
        </p:txBody>
      </p:sp>
      <p:sp>
        <p:nvSpPr>
          <p:cNvPr id="53" name="Text 16"/>
          <p:cNvSpPr/>
          <p:nvPr/>
        </p:nvSpPr>
        <p:spPr>
          <a:xfrm>
            <a:off x="619125" y="5224462"/>
            <a:ext cx="7687210"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스마트시티에서 안전은 기본 전제이며, AI 안전 기술은 시민 신뢰를 구축하고 도시의 지속 가능한 개발을 가능하게 하는 핵심 요소입니다.</a:t>
            </a:r>
            <a:endParaRPr lang="en-US" sz="910" dirty="0"/>
          </a:p>
        </p:txBody>
      </p:sp>
      <p:sp>
        <p:nvSpPr>
          <p:cNvPr id="54" name="Text 17"/>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 / 36</a:t>
            </a:r>
            <a:endParaRPr lang="en-US" sz="91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2072971"/>
            <a:ext cx="3033713" cy="897731"/>
          </a:xfrm>
          <a:prstGeom prst="rect">
            <a:avLst/>
          </a:prstGeom>
        </p:spPr>
      </p:pic>
      <p:pic>
        <p:nvPicPr>
          <p:cNvPr id="4" name="Image 2" descr="preencoded.png"/>
          <p:cNvPicPr>
            <a:picLocks noChangeAspect="1"/>
          </p:cNvPicPr>
          <p:nvPr/>
        </p:nvPicPr>
        <p:blipFill>
          <a:blip r:embed="rId5"/>
          <a:stretch>
            <a:fillRect/>
          </a:stretch>
        </p:blipFill>
        <p:spPr>
          <a:xfrm>
            <a:off x="433387" y="2196796"/>
            <a:ext cx="232172" cy="185738"/>
          </a:xfrm>
          <a:prstGeom prst="rect">
            <a:avLst/>
          </a:prstGeom>
        </p:spPr>
      </p:pic>
      <p:pic>
        <p:nvPicPr>
          <p:cNvPr id="5" name="Image 3" descr="preencoded.png"/>
          <p:cNvPicPr>
            <a:picLocks noChangeAspect="1"/>
          </p:cNvPicPr>
          <p:nvPr/>
        </p:nvPicPr>
        <p:blipFill>
          <a:blip r:embed="rId6"/>
          <a:stretch>
            <a:fillRect/>
          </a:stretch>
        </p:blipFill>
        <p:spPr>
          <a:xfrm>
            <a:off x="3436144" y="2072971"/>
            <a:ext cx="3033713" cy="897731"/>
          </a:xfrm>
          <a:prstGeom prst="rect">
            <a:avLst/>
          </a:prstGeom>
        </p:spPr>
      </p:pic>
      <p:pic>
        <p:nvPicPr>
          <p:cNvPr id="6" name="Image 4" descr="preencoded.png"/>
          <p:cNvPicPr>
            <a:picLocks noChangeAspect="1"/>
          </p:cNvPicPr>
          <p:nvPr/>
        </p:nvPicPr>
        <p:blipFill>
          <a:blip r:embed="rId7"/>
          <a:stretch>
            <a:fillRect/>
          </a:stretch>
        </p:blipFill>
        <p:spPr>
          <a:xfrm>
            <a:off x="3559969" y="2196796"/>
            <a:ext cx="232172" cy="185738"/>
          </a:xfrm>
          <a:prstGeom prst="rect">
            <a:avLst/>
          </a:prstGeom>
        </p:spPr>
      </p:pic>
      <p:pic>
        <p:nvPicPr>
          <p:cNvPr id="7" name="Image 5" descr="preencoded.png"/>
          <p:cNvPicPr>
            <a:picLocks noChangeAspect="1"/>
          </p:cNvPicPr>
          <p:nvPr/>
        </p:nvPicPr>
        <p:blipFill>
          <a:blip r:embed="rId6"/>
          <a:stretch>
            <a:fillRect/>
          </a:stretch>
        </p:blipFill>
        <p:spPr>
          <a:xfrm>
            <a:off x="6562725" y="2072971"/>
            <a:ext cx="3033713" cy="897731"/>
          </a:xfrm>
          <a:prstGeom prst="rect">
            <a:avLst/>
          </a:prstGeom>
        </p:spPr>
      </p:pic>
      <p:pic>
        <p:nvPicPr>
          <p:cNvPr id="8" name="Image 6" descr="preencoded.png"/>
          <p:cNvPicPr>
            <a:picLocks noChangeAspect="1"/>
          </p:cNvPicPr>
          <p:nvPr/>
        </p:nvPicPr>
        <p:blipFill>
          <a:blip r:embed="rId8"/>
          <a:stretch>
            <a:fillRect/>
          </a:stretch>
        </p:blipFill>
        <p:spPr>
          <a:xfrm>
            <a:off x="6686550" y="2196796"/>
            <a:ext cx="232172" cy="185738"/>
          </a:xfrm>
          <a:prstGeom prst="rect">
            <a:avLst/>
          </a:prstGeom>
        </p:spPr>
      </p:pic>
      <p:pic>
        <p:nvPicPr>
          <p:cNvPr id="9" name="Image 7" descr="preencoded.png"/>
          <p:cNvPicPr>
            <a:picLocks noChangeAspect="1"/>
          </p:cNvPicPr>
          <p:nvPr/>
        </p:nvPicPr>
        <p:blipFill>
          <a:blip r:embed="rId9"/>
          <a:stretch>
            <a:fillRect/>
          </a:stretch>
        </p:blipFill>
        <p:spPr>
          <a:xfrm>
            <a:off x="309563" y="3094527"/>
            <a:ext cx="4581525" cy="1417942"/>
          </a:xfrm>
          <a:prstGeom prst="rect">
            <a:avLst/>
          </a:prstGeom>
        </p:spPr>
      </p:pic>
      <p:pic>
        <p:nvPicPr>
          <p:cNvPr id="10" name="Image 8" descr="preencoded.png"/>
          <p:cNvPicPr>
            <a:picLocks noChangeAspect="1"/>
          </p:cNvPicPr>
          <p:nvPr/>
        </p:nvPicPr>
        <p:blipFill>
          <a:blip r:embed="rId10"/>
          <a:stretch>
            <a:fillRect/>
          </a:stretch>
        </p:blipFill>
        <p:spPr>
          <a:xfrm>
            <a:off x="433388" y="3218352"/>
            <a:ext cx="208955" cy="185738"/>
          </a:xfrm>
          <a:prstGeom prst="rect">
            <a:avLst/>
          </a:prstGeom>
        </p:spPr>
      </p:pic>
      <p:pic>
        <p:nvPicPr>
          <p:cNvPr id="11" name="Image 9" descr="preencoded.png"/>
          <p:cNvPicPr>
            <a:picLocks noChangeAspect="1"/>
          </p:cNvPicPr>
          <p:nvPr/>
        </p:nvPicPr>
        <p:blipFill>
          <a:blip r:embed="rId11"/>
          <a:stretch>
            <a:fillRect/>
          </a:stretch>
        </p:blipFill>
        <p:spPr>
          <a:xfrm>
            <a:off x="433388" y="3775565"/>
            <a:ext cx="4333875" cy="291061"/>
          </a:xfrm>
          <a:prstGeom prst="rect">
            <a:avLst/>
          </a:prstGeom>
        </p:spPr>
      </p:pic>
      <p:pic>
        <p:nvPicPr>
          <p:cNvPr id="12" name="Image 10" descr="preencoded.png"/>
          <p:cNvPicPr>
            <a:picLocks noChangeAspect="1"/>
          </p:cNvPicPr>
          <p:nvPr/>
        </p:nvPicPr>
        <p:blipFill>
          <a:blip r:embed="rId9"/>
          <a:stretch>
            <a:fillRect/>
          </a:stretch>
        </p:blipFill>
        <p:spPr>
          <a:xfrm>
            <a:off x="5014913" y="3094527"/>
            <a:ext cx="4581525" cy="1417942"/>
          </a:xfrm>
          <a:prstGeom prst="rect">
            <a:avLst/>
          </a:prstGeom>
        </p:spPr>
      </p:pic>
      <p:pic>
        <p:nvPicPr>
          <p:cNvPr id="13" name="Image 11" descr="preencoded.png"/>
          <p:cNvPicPr>
            <a:picLocks noChangeAspect="1"/>
          </p:cNvPicPr>
          <p:nvPr/>
        </p:nvPicPr>
        <p:blipFill>
          <a:blip r:embed="rId12"/>
          <a:stretch>
            <a:fillRect/>
          </a:stretch>
        </p:blipFill>
        <p:spPr>
          <a:xfrm>
            <a:off x="5138738" y="3713652"/>
            <a:ext cx="4333875" cy="458298"/>
          </a:xfrm>
          <a:prstGeom prst="rect">
            <a:avLst/>
          </a:prstGeom>
        </p:spPr>
      </p:pic>
      <p:pic>
        <p:nvPicPr>
          <p:cNvPr id="14" name="Image 12" descr="preencoded.png"/>
          <p:cNvPicPr>
            <a:picLocks noChangeAspect="1"/>
          </p:cNvPicPr>
          <p:nvPr/>
        </p:nvPicPr>
        <p:blipFill>
          <a:blip r:embed="rId13"/>
          <a:stretch>
            <a:fillRect/>
          </a:stretch>
        </p:blipFill>
        <p:spPr>
          <a:xfrm>
            <a:off x="309563" y="4636294"/>
            <a:ext cx="9286875" cy="928688"/>
          </a:xfrm>
          <a:prstGeom prst="rect">
            <a:avLst/>
          </a:prstGeom>
        </p:spPr>
      </p:pic>
      <p:pic>
        <p:nvPicPr>
          <p:cNvPr id="15" name="Image 13" descr="preencoded.png"/>
          <p:cNvPicPr>
            <a:picLocks noChangeAspect="1"/>
          </p:cNvPicPr>
          <p:nvPr/>
        </p:nvPicPr>
        <p:blipFill>
          <a:blip r:embed="rId14"/>
          <a:stretch>
            <a:fillRect/>
          </a:stretch>
        </p:blipFill>
        <p:spPr>
          <a:xfrm>
            <a:off x="433387" y="4760119"/>
            <a:ext cx="185738" cy="185738"/>
          </a:xfrm>
          <a:prstGeom prst="rect">
            <a:avLst/>
          </a:prstGeom>
        </p:spPr>
      </p:pic>
      <p:sp>
        <p:nvSpPr>
          <p:cNvPr id="16"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Google Colab 활용</a:t>
            </a:r>
            <a:endParaRPr lang="en-US" sz="2438" dirty="0"/>
          </a:p>
        </p:txBody>
      </p:sp>
      <p:sp>
        <p:nvSpPr>
          <p:cNvPr id="17" name="Text 1"/>
          <p:cNvSpPr/>
          <p:nvPr/>
        </p:nvSpPr>
        <p:spPr>
          <a:xfrm>
            <a:off x="309563" y="1540669"/>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Google Colab은 별도의 설치 없이 Jupyter Notebook을 실행할 수 있는 호스팅 서비스로, GPU와 TPU 같은 컴퓨팅 자원을 무료로 제공합니다. 머신러닝, 데이터 과학, 교육 분야에 적합하며, 노트북은 Google Drive에 저장되고 다른 사용자와 공유할 수 있습니다.</a:t>
            </a:r>
            <a:endParaRPr lang="en-US" sz="1073" dirty="0"/>
          </a:p>
        </p:txBody>
      </p:sp>
      <p:sp>
        <p:nvSpPr>
          <p:cNvPr id="18" name="Text 2"/>
          <p:cNvSpPr/>
          <p:nvPr/>
        </p:nvSpPr>
        <p:spPr>
          <a:xfrm>
            <a:off x="433387" y="2444446"/>
            <a:ext cx="278606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환경 설정</a:t>
            </a:r>
            <a:endParaRPr lang="en-US" sz="975" dirty="0"/>
          </a:p>
        </p:txBody>
      </p:sp>
      <p:sp>
        <p:nvSpPr>
          <p:cNvPr id="19" name="Text 3"/>
          <p:cNvSpPr/>
          <p:nvPr/>
        </p:nvSpPr>
        <p:spPr>
          <a:xfrm>
            <a:off x="433388" y="2661139"/>
            <a:ext cx="33432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Colab 노트북 생성 후 필요한 패키지 설치</a:t>
            </a:r>
            <a:endParaRPr lang="en-US" sz="975" dirty="0"/>
          </a:p>
        </p:txBody>
      </p:sp>
      <p:sp>
        <p:nvSpPr>
          <p:cNvPr id="20" name="Text 4"/>
          <p:cNvSpPr/>
          <p:nvPr/>
        </p:nvSpPr>
        <p:spPr>
          <a:xfrm>
            <a:off x="3559969" y="2444446"/>
            <a:ext cx="278606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Google Drive 연동</a:t>
            </a:r>
            <a:endParaRPr lang="en-US" sz="975" dirty="0"/>
          </a:p>
        </p:txBody>
      </p:sp>
      <p:sp>
        <p:nvSpPr>
          <p:cNvPr id="21" name="Text 5"/>
          <p:cNvSpPr/>
          <p:nvPr/>
        </p:nvSpPr>
        <p:spPr>
          <a:xfrm>
            <a:off x="3559969" y="2661139"/>
            <a:ext cx="33432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Drive 마운트 및 데이터 파일 업로드/저장</a:t>
            </a:r>
            <a:endParaRPr lang="en-US" sz="975" dirty="0"/>
          </a:p>
        </p:txBody>
      </p:sp>
      <p:sp>
        <p:nvSpPr>
          <p:cNvPr id="22" name="Text 6"/>
          <p:cNvSpPr/>
          <p:nvPr/>
        </p:nvSpPr>
        <p:spPr>
          <a:xfrm>
            <a:off x="6686550" y="2444446"/>
            <a:ext cx="278606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모델 개발 및 테스트</a:t>
            </a:r>
            <a:endParaRPr lang="en-US" sz="975" dirty="0"/>
          </a:p>
        </p:txBody>
      </p:sp>
      <p:sp>
        <p:nvSpPr>
          <p:cNvPr id="23" name="Text 7"/>
          <p:cNvSpPr/>
          <p:nvPr/>
        </p:nvSpPr>
        <p:spPr>
          <a:xfrm>
            <a:off x="6686550" y="2661139"/>
            <a:ext cx="33432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전처리, 모델 학습, 평가 수행</a:t>
            </a:r>
            <a:endParaRPr lang="en-US" sz="975" dirty="0"/>
          </a:p>
        </p:txBody>
      </p:sp>
      <p:sp>
        <p:nvSpPr>
          <p:cNvPr id="24" name="Text 8"/>
          <p:cNvSpPr/>
          <p:nvPr/>
        </p:nvSpPr>
        <p:spPr>
          <a:xfrm>
            <a:off x="704255" y="3218352"/>
            <a:ext cx="4333875" cy="247650"/>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환경 설정</a:t>
            </a:r>
            <a:endParaRPr lang="en-US" sz="975" dirty="0"/>
          </a:p>
        </p:txBody>
      </p:sp>
      <p:sp>
        <p:nvSpPr>
          <p:cNvPr id="25" name="Text 9"/>
          <p:cNvSpPr/>
          <p:nvPr/>
        </p:nvSpPr>
        <p:spPr>
          <a:xfrm>
            <a:off x="433388" y="3527914"/>
            <a:ext cx="43338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Colab 노트북 생성 후 필요한 패키지 설치:</a:t>
            </a:r>
            <a:endParaRPr lang="en-US" sz="975" dirty="0"/>
          </a:p>
        </p:txBody>
      </p:sp>
      <p:sp>
        <p:nvSpPr>
          <p:cNvPr id="26" name="Text 10"/>
          <p:cNvSpPr/>
          <p:nvPr/>
        </p:nvSpPr>
        <p:spPr>
          <a:xfrm>
            <a:off x="495300" y="3775565"/>
            <a:ext cx="5200650" cy="291061"/>
          </a:xfrm>
          <a:prstGeom prst="rect">
            <a:avLst/>
          </a:prstGeom>
          <a:noFill/>
          <a:ln/>
        </p:spPr>
        <p:txBody>
          <a:bodyPr wrap="square" lIns="0" tIns="0" rIns="0" bIns="0" rtlCol="0" anchor="t"/>
          <a:lstStyle/>
          <a:p>
            <a:pPr>
              <a:lnSpc>
                <a:spcPts val="1316"/>
              </a:lnSpc>
            </a:pPr>
            <a:r>
              <a:rPr lang="en-US" sz="878" dirty="0">
                <a:solidFill>
                  <a:srgbClr val="FFFFFF"/>
                </a:solidFill>
                <a:latin typeface="Courier New" pitchFamily="34" charset="0"/>
                <a:ea typeface="Courier New" pitchFamily="34" charset="-122"/>
                <a:cs typeface="Courier New" pitchFamily="34" charset="-120"/>
              </a:rPr>
              <a:t>!pip install pandas numpy scikit-learn streamlit</a:t>
            </a:r>
            <a:endParaRPr lang="en-US" sz="878" dirty="0"/>
          </a:p>
        </p:txBody>
      </p:sp>
      <p:sp>
        <p:nvSpPr>
          <p:cNvPr id="27" name="Text 11"/>
          <p:cNvSpPr/>
          <p:nvPr/>
        </p:nvSpPr>
        <p:spPr>
          <a:xfrm>
            <a:off x="433388" y="4097582"/>
            <a:ext cx="5200650"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GPU 사용 설정: '런타임 → 런타임 유형 변경' 메뉴에서 GPU 활성화</a:t>
            </a:r>
            <a:endParaRPr lang="en-US" sz="975" dirty="0"/>
          </a:p>
        </p:txBody>
      </p:sp>
      <p:sp>
        <p:nvSpPr>
          <p:cNvPr id="28" name="Text 12"/>
          <p:cNvSpPr/>
          <p:nvPr/>
        </p:nvSpPr>
        <p:spPr>
          <a:xfrm>
            <a:off x="5200650" y="3218352"/>
            <a:ext cx="433387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Google Drive 연동</a:t>
            </a:r>
            <a:endParaRPr lang="en-US" sz="975" dirty="0"/>
          </a:p>
        </p:txBody>
      </p:sp>
      <p:sp>
        <p:nvSpPr>
          <p:cNvPr id="29" name="Text 13"/>
          <p:cNvSpPr/>
          <p:nvPr/>
        </p:nvSpPr>
        <p:spPr>
          <a:xfrm>
            <a:off x="5138738" y="3466002"/>
            <a:ext cx="433387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Drive를 마운트하고 데이터 파일 업로드:</a:t>
            </a:r>
            <a:endParaRPr lang="en-US" sz="975" dirty="0"/>
          </a:p>
        </p:txBody>
      </p:sp>
      <p:sp>
        <p:nvSpPr>
          <p:cNvPr id="30" name="Text 14"/>
          <p:cNvSpPr/>
          <p:nvPr/>
        </p:nvSpPr>
        <p:spPr>
          <a:xfrm>
            <a:off x="5200650" y="3713652"/>
            <a:ext cx="4333875" cy="458298"/>
          </a:xfrm>
          <a:prstGeom prst="rect">
            <a:avLst/>
          </a:prstGeom>
          <a:noFill/>
          <a:ln/>
        </p:spPr>
        <p:txBody>
          <a:bodyPr wrap="square" lIns="0" tIns="0" rIns="0" bIns="0" rtlCol="0" anchor="t"/>
          <a:lstStyle/>
          <a:p>
            <a:pPr>
              <a:lnSpc>
                <a:spcPts val="1316"/>
              </a:lnSpc>
            </a:pPr>
            <a:r>
              <a:rPr lang="en-US" sz="878" dirty="0">
                <a:solidFill>
                  <a:srgbClr val="FFFFFF"/>
                </a:solidFill>
                <a:latin typeface="Courier New" pitchFamily="34" charset="0"/>
                <a:ea typeface="Courier New" pitchFamily="34" charset="-122"/>
                <a:cs typeface="Courier New" pitchFamily="34" charset="-120"/>
              </a:rPr>
              <a:t>from google.colab import drivedrive.mount('/content/drive')</a:t>
            </a:r>
            <a:endParaRPr lang="en-US" sz="878" dirty="0"/>
          </a:p>
        </p:txBody>
      </p:sp>
      <p:sp>
        <p:nvSpPr>
          <p:cNvPr id="31" name="Text 15"/>
          <p:cNvSpPr/>
          <p:nvPr/>
        </p:nvSpPr>
        <p:spPr>
          <a:xfrm>
            <a:off x="5138738" y="4202906"/>
            <a:ext cx="5200650"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Drive에 저장된 데이터는 노트북에서 직접 읽고 쓸 수 있습니다</a:t>
            </a:r>
            <a:endParaRPr lang="en-US" sz="975" dirty="0"/>
          </a:p>
        </p:txBody>
      </p:sp>
      <p:sp>
        <p:nvSpPr>
          <p:cNvPr id="32" name="Text 16"/>
          <p:cNvSpPr/>
          <p:nvPr/>
        </p:nvSpPr>
        <p:spPr>
          <a:xfrm>
            <a:off x="681038" y="4760119"/>
            <a:ext cx="9039225" cy="247650"/>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모델 개발 및 테스트</a:t>
            </a:r>
            <a:endParaRPr lang="en-US" sz="975" dirty="0"/>
          </a:p>
        </p:txBody>
      </p:sp>
      <p:sp>
        <p:nvSpPr>
          <p:cNvPr id="33" name="Text 17"/>
          <p:cNvSpPr/>
          <p:nvPr/>
        </p:nvSpPr>
        <p:spPr>
          <a:xfrm>
            <a:off x="433388" y="5069681"/>
            <a:ext cx="9039225"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Colab 환경에서 데이터 전처리, 모델 학습, 평가까지 수행 가능합니다. GPU를 활용하면 딥러닝 모델을 빠르게 학습할 수 있으며, 노트북 공유를 통해 팀원들과 협업할 수 있습니다.</a:t>
            </a:r>
            <a:endParaRPr lang="en-US" sz="975"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1602581"/>
            <a:ext cx="2971800" cy="2278187"/>
          </a:xfrm>
          <a:prstGeom prst="rect">
            <a:avLst/>
          </a:prstGeom>
        </p:spPr>
      </p:pic>
      <p:pic>
        <p:nvPicPr>
          <p:cNvPr id="4" name="Image 2" descr="preencoded.png"/>
          <p:cNvPicPr>
            <a:picLocks noChangeAspect="1"/>
          </p:cNvPicPr>
          <p:nvPr/>
        </p:nvPicPr>
        <p:blipFill>
          <a:blip r:embed="rId5"/>
          <a:stretch>
            <a:fillRect/>
          </a:stretch>
        </p:blipFill>
        <p:spPr>
          <a:xfrm>
            <a:off x="458056" y="1751075"/>
            <a:ext cx="247650" cy="247650"/>
          </a:xfrm>
          <a:prstGeom prst="rect">
            <a:avLst/>
          </a:prstGeom>
        </p:spPr>
      </p:pic>
      <p:pic>
        <p:nvPicPr>
          <p:cNvPr id="5" name="Image 3" descr="preencoded.png"/>
          <p:cNvPicPr>
            <a:picLocks noChangeAspect="1"/>
          </p:cNvPicPr>
          <p:nvPr/>
        </p:nvPicPr>
        <p:blipFill>
          <a:blip r:embed="rId6"/>
          <a:stretch>
            <a:fillRect/>
          </a:stretch>
        </p:blipFill>
        <p:spPr>
          <a:xfrm>
            <a:off x="3467100" y="1602581"/>
            <a:ext cx="2971800" cy="2278187"/>
          </a:xfrm>
          <a:prstGeom prst="rect">
            <a:avLst/>
          </a:prstGeom>
        </p:spPr>
      </p:pic>
      <p:pic>
        <p:nvPicPr>
          <p:cNvPr id="6" name="Image 4" descr="preencoded.png"/>
          <p:cNvPicPr>
            <a:picLocks noChangeAspect="1"/>
          </p:cNvPicPr>
          <p:nvPr/>
        </p:nvPicPr>
        <p:blipFill>
          <a:blip r:embed="rId7"/>
          <a:stretch>
            <a:fillRect/>
          </a:stretch>
        </p:blipFill>
        <p:spPr>
          <a:xfrm>
            <a:off x="3615593" y="1751075"/>
            <a:ext cx="309563" cy="247650"/>
          </a:xfrm>
          <a:prstGeom prst="rect">
            <a:avLst/>
          </a:prstGeom>
        </p:spPr>
      </p:pic>
      <p:pic>
        <p:nvPicPr>
          <p:cNvPr id="7" name="Image 5" descr="preencoded.png"/>
          <p:cNvPicPr>
            <a:picLocks noChangeAspect="1"/>
          </p:cNvPicPr>
          <p:nvPr/>
        </p:nvPicPr>
        <p:blipFill>
          <a:blip r:embed="rId6"/>
          <a:stretch>
            <a:fillRect/>
          </a:stretch>
        </p:blipFill>
        <p:spPr>
          <a:xfrm>
            <a:off x="6624638" y="1602581"/>
            <a:ext cx="2971800" cy="2278187"/>
          </a:xfrm>
          <a:prstGeom prst="rect">
            <a:avLst/>
          </a:prstGeom>
        </p:spPr>
      </p:pic>
      <p:pic>
        <p:nvPicPr>
          <p:cNvPr id="8" name="Image 6" descr="preencoded.png"/>
          <p:cNvPicPr>
            <a:picLocks noChangeAspect="1"/>
          </p:cNvPicPr>
          <p:nvPr/>
        </p:nvPicPr>
        <p:blipFill>
          <a:blip r:embed="rId8"/>
          <a:stretch>
            <a:fillRect/>
          </a:stretch>
        </p:blipFill>
        <p:spPr>
          <a:xfrm>
            <a:off x="6773131" y="1751075"/>
            <a:ext cx="309563" cy="247650"/>
          </a:xfrm>
          <a:prstGeom prst="rect">
            <a:avLst/>
          </a:prstGeom>
        </p:spPr>
      </p:pic>
      <p:pic>
        <p:nvPicPr>
          <p:cNvPr id="9" name="Image 7" descr="preencoded.png"/>
          <p:cNvPicPr>
            <a:picLocks noChangeAspect="1"/>
          </p:cNvPicPr>
          <p:nvPr/>
        </p:nvPicPr>
        <p:blipFill>
          <a:blip r:embed="rId9"/>
          <a:stretch>
            <a:fillRect/>
          </a:stretch>
        </p:blipFill>
        <p:spPr>
          <a:xfrm>
            <a:off x="309562" y="4450556"/>
            <a:ext cx="2321719" cy="835819"/>
          </a:xfrm>
          <a:prstGeom prst="rect">
            <a:avLst/>
          </a:prstGeom>
        </p:spPr>
      </p:pic>
      <p:pic>
        <p:nvPicPr>
          <p:cNvPr id="10" name="Image 8" descr="preencoded.png"/>
          <p:cNvPicPr>
            <a:picLocks noChangeAspect="1"/>
          </p:cNvPicPr>
          <p:nvPr/>
        </p:nvPicPr>
        <p:blipFill>
          <a:blip r:embed="rId10"/>
          <a:stretch>
            <a:fillRect/>
          </a:stretch>
        </p:blipFill>
        <p:spPr>
          <a:xfrm>
            <a:off x="1354336" y="4543425"/>
            <a:ext cx="232172" cy="247650"/>
          </a:xfrm>
          <a:prstGeom prst="rect">
            <a:avLst/>
          </a:prstGeom>
        </p:spPr>
      </p:pic>
      <p:pic>
        <p:nvPicPr>
          <p:cNvPr id="11" name="Image 9" descr="preencoded.png"/>
          <p:cNvPicPr>
            <a:picLocks noChangeAspect="1"/>
          </p:cNvPicPr>
          <p:nvPr/>
        </p:nvPicPr>
        <p:blipFill>
          <a:blip r:embed="rId11"/>
          <a:stretch>
            <a:fillRect/>
          </a:stretch>
        </p:blipFill>
        <p:spPr>
          <a:xfrm>
            <a:off x="2631281" y="4450556"/>
            <a:ext cx="2321719" cy="835819"/>
          </a:xfrm>
          <a:prstGeom prst="rect">
            <a:avLst/>
          </a:prstGeom>
        </p:spPr>
      </p:pic>
      <p:pic>
        <p:nvPicPr>
          <p:cNvPr id="12" name="Image 10" descr="preencoded.png"/>
          <p:cNvPicPr>
            <a:picLocks noChangeAspect="1"/>
          </p:cNvPicPr>
          <p:nvPr/>
        </p:nvPicPr>
        <p:blipFill>
          <a:blip r:embed="rId12"/>
          <a:stretch>
            <a:fillRect/>
          </a:stretch>
        </p:blipFill>
        <p:spPr>
          <a:xfrm>
            <a:off x="3699272" y="4543425"/>
            <a:ext cx="185738" cy="247650"/>
          </a:xfrm>
          <a:prstGeom prst="rect">
            <a:avLst/>
          </a:prstGeom>
        </p:spPr>
      </p:pic>
      <p:pic>
        <p:nvPicPr>
          <p:cNvPr id="13" name="Image 11" descr="preencoded.png"/>
          <p:cNvPicPr>
            <a:picLocks noChangeAspect="1"/>
          </p:cNvPicPr>
          <p:nvPr/>
        </p:nvPicPr>
        <p:blipFill>
          <a:blip r:embed="rId11"/>
          <a:stretch>
            <a:fillRect/>
          </a:stretch>
        </p:blipFill>
        <p:spPr>
          <a:xfrm>
            <a:off x="4953000" y="4450556"/>
            <a:ext cx="2321719" cy="835819"/>
          </a:xfrm>
          <a:prstGeom prst="rect">
            <a:avLst/>
          </a:prstGeom>
        </p:spPr>
      </p:pic>
      <p:pic>
        <p:nvPicPr>
          <p:cNvPr id="14" name="Image 12" descr="preencoded.png"/>
          <p:cNvPicPr>
            <a:picLocks noChangeAspect="1"/>
          </p:cNvPicPr>
          <p:nvPr/>
        </p:nvPicPr>
        <p:blipFill>
          <a:blip r:embed="rId13"/>
          <a:stretch>
            <a:fillRect/>
          </a:stretch>
        </p:blipFill>
        <p:spPr>
          <a:xfrm>
            <a:off x="5997773" y="4543425"/>
            <a:ext cx="232172" cy="247650"/>
          </a:xfrm>
          <a:prstGeom prst="rect">
            <a:avLst/>
          </a:prstGeom>
        </p:spPr>
      </p:pic>
      <p:pic>
        <p:nvPicPr>
          <p:cNvPr id="15" name="Image 13" descr="preencoded.png"/>
          <p:cNvPicPr>
            <a:picLocks noChangeAspect="1"/>
          </p:cNvPicPr>
          <p:nvPr/>
        </p:nvPicPr>
        <p:blipFill>
          <a:blip r:embed="rId11"/>
          <a:stretch>
            <a:fillRect/>
          </a:stretch>
        </p:blipFill>
        <p:spPr>
          <a:xfrm>
            <a:off x="7274719" y="4450556"/>
            <a:ext cx="2321719" cy="835819"/>
          </a:xfrm>
          <a:prstGeom prst="rect">
            <a:avLst/>
          </a:prstGeom>
        </p:spPr>
      </p:pic>
      <p:pic>
        <p:nvPicPr>
          <p:cNvPr id="16" name="Image 14" descr="preencoded.png"/>
          <p:cNvPicPr>
            <a:picLocks noChangeAspect="1"/>
          </p:cNvPicPr>
          <p:nvPr/>
        </p:nvPicPr>
        <p:blipFill>
          <a:blip r:embed="rId14"/>
          <a:stretch>
            <a:fillRect/>
          </a:stretch>
        </p:blipFill>
        <p:spPr>
          <a:xfrm>
            <a:off x="8319492" y="4543425"/>
            <a:ext cx="232172" cy="247650"/>
          </a:xfrm>
          <a:prstGeom prst="rect">
            <a:avLst/>
          </a:prstGeom>
        </p:spPr>
      </p:pic>
      <p:sp>
        <p:nvSpPr>
          <p:cNvPr id="17"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Streamlit을 통한 웹 앱 배포</a:t>
            </a:r>
            <a:endParaRPr lang="en-US" sz="2438" dirty="0"/>
          </a:p>
        </p:txBody>
      </p:sp>
      <p:sp>
        <p:nvSpPr>
          <p:cNvPr id="18" name="Text 1"/>
          <p:cNvSpPr/>
          <p:nvPr/>
        </p:nvSpPr>
        <p:spPr>
          <a:xfrm>
            <a:off x="458056" y="2060637"/>
            <a:ext cx="2674813"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앱 구조 설계</a:t>
            </a:r>
            <a:endParaRPr lang="en-US" sz="1097" dirty="0"/>
          </a:p>
        </p:txBody>
      </p:sp>
      <p:sp>
        <p:nvSpPr>
          <p:cNvPr id="19" name="Text 2"/>
          <p:cNvSpPr/>
          <p:nvPr/>
        </p:nvSpPr>
        <p:spPr>
          <a:xfrm>
            <a:off x="458056" y="2370199"/>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streamlit 패키지 임포트</a:t>
            </a:r>
            <a:endParaRPr lang="en-US" sz="975" dirty="0"/>
          </a:p>
        </p:txBody>
      </p:sp>
      <p:sp>
        <p:nvSpPr>
          <p:cNvPr id="20" name="Text 3"/>
          <p:cNvSpPr/>
          <p:nvPr/>
        </p:nvSpPr>
        <p:spPr>
          <a:xfrm>
            <a:off x="458056" y="2617849"/>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UI 구성: st.title(), st.sidebar.slider()</a:t>
            </a:r>
            <a:endParaRPr lang="en-US" sz="975" dirty="0"/>
          </a:p>
        </p:txBody>
      </p:sp>
      <p:sp>
        <p:nvSpPr>
          <p:cNvPr id="21" name="Text 4"/>
          <p:cNvSpPr/>
          <p:nvPr/>
        </p:nvSpPr>
        <p:spPr>
          <a:xfrm>
            <a:off x="458056" y="286549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모델 입력값 받는 위젯 설계</a:t>
            </a:r>
            <a:endParaRPr lang="en-US" sz="975" dirty="0"/>
          </a:p>
        </p:txBody>
      </p:sp>
      <p:sp>
        <p:nvSpPr>
          <p:cNvPr id="22" name="Text 5"/>
          <p:cNvSpPr/>
          <p:nvPr/>
        </p:nvSpPr>
        <p:spPr>
          <a:xfrm>
            <a:off x="458056" y="311314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예측 결과 표시 영역 구성</a:t>
            </a:r>
            <a:endParaRPr lang="en-US" sz="975" dirty="0"/>
          </a:p>
        </p:txBody>
      </p:sp>
      <p:sp>
        <p:nvSpPr>
          <p:cNvPr id="23" name="Text 6"/>
          <p:cNvSpPr/>
          <p:nvPr/>
        </p:nvSpPr>
        <p:spPr>
          <a:xfrm>
            <a:off x="458056" y="336079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대시보드 레이아웃 구성</a:t>
            </a:r>
            <a:endParaRPr lang="en-US" sz="975" dirty="0"/>
          </a:p>
        </p:txBody>
      </p:sp>
      <p:sp>
        <p:nvSpPr>
          <p:cNvPr id="24" name="Text 7"/>
          <p:cNvSpPr/>
          <p:nvPr/>
        </p:nvSpPr>
        <p:spPr>
          <a:xfrm>
            <a:off x="3615594" y="2060637"/>
            <a:ext cx="2674813"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예측 로직 통합</a:t>
            </a:r>
            <a:endParaRPr lang="en-US" sz="1097" dirty="0"/>
          </a:p>
        </p:txBody>
      </p:sp>
      <p:sp>
        <p:nvSpPr>
          <p:cNvPr id="25" name="Text 8"/>
          <p:cNvSpPr/>
          <p:nvPr/>
        </p:nvSpPr>
        <p:spPr>
          <a:xfrm>
            <a:off x="3615594" y="2370200"/>
            <a:ext cx="2674813"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Colab에서 학습한 모델 저장(joblib 또는 torch.save)</a:t>
            </a:r>
            <a:endParaRPr lang="en-US" sz="975" dirty="0"/>
          </a:p>
        </p:txBody>
      </p:sp>
      <p:sp>
        <p:nvSpPr>
          <p:cNvPr id="26" name="Text 9"/>
          <p:cNvSpPr/>
          <p:nvPr/>
        </p:nvSpPr>
        <p:spPr>
          <a:xfrm>
            <a:off x="3615594" y="2803587"/>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Streamlit 코드에서 모델 불러오기</a:t>
            </a:r>
            <a:endParaRPr lang="en-US" sz="975" dirty="0"/>
          </a:p>
        </p:txBody>
      </p:sp>
      <p:sp>
        <p:nvSpPr>
          <p:cNvPr id="27" name="Text 10"/>
          <p:cNvSpPr/>
          <p:nvPr/>
        </p:nvSpPr>
        <p:spPr>
          <a:xfrm>
            <a:off x="3615594" y="3051237"/>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사용자 입력값 모델에 전달</a:t>
            </a:r>
            <a:endParaRPr lang="en-US" sz="975" dirty="0"/>
          </a:p>
        </p:txBody>
      </p:sp>
      <p:sp>
        <p:nvSpPr>
          <p:cNvPr id="28" name="Text 11"/>
          <p:cNvSpPr/>
          <p:nvPr/>
        </p:nvSpPr>
        <p:spPr>
          <a:xfrm>
            <a:off x="3615594" y="3298887"/>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예측값 계산</a:t>
            </a:r>
            <a:endParaRPr lang="en-US" sz="975" dirty="0"/>
          </a:p>
        </p:txBody>
      </p:sp>
      <p:sp>
        <p:nvSpPr>
          <p:cNvPr id="29" name="Text 12"/>
          <p:cNvSpPr/>
          <p:nvPr/>
        </p:nvSpPr>
        <p:spPr>
          <a:xfrm>
            <a:off x="3615594" y="3546537"/>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결과를 차트나 지표로 시각화</a:t>
            </a:r>
            <a:endParaRPr lang="en-US" sz="975" dirty="0"/>
          </a:p>
        </p:txBody>
      </p:sp>
      <p:sp>
        <p:nvSpPr>
          <p:cNvPr id="30" name="Text 13"/>
          <p:cNvSpPr/>
          <p:nvPr/>
        </p:nvSpPr>
        <p:spPr>
          <a:xfrm>
            <a:off x="6773131" y="2060637"/>
            <a:ext cx="2674813"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배포</a:t>
            </a:r>
            <a:endParaRPr lang="en-US" sz="1097" dirty="0"/>
          </a:p>
        </p:txBody>
      </p:sp>
      <p:sp>
        <p:nvSpPr>
          <p:cNvPr id="31" name="Text 14"/>
          <p:cNvSpPr/>
          <p:nvPr/>
        </p:nvSpPr>
        <p:spPr>
          <a:xfrm>
            <a:off x="6773131" y="2370199"/>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로컬 실행: streamlit run app.py</a:t>
            </a:r>
            <a:endParaRPr lang="en-US" sz="975" dirty="0"/>
          </a:p>
        </p:txBody>
      </p:sp>
      <p:sp>
        <p:nvSpPr>
          <p:cNvPr id="32" name="Text 15"/>
          <p:cNvSpPr/>
          <p:nvPr/>
        </p:nvSpPr>
        <p:spPr>
          <a:xfrm>
            <a:off x="6773131" y="2617849"/>
            <a:ext cx="3209776"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웹 배포: streamlit.io 또는 Render</a:t>
            </a:r>
            <a:endParaRPr lang="en-US" sz="975" dirty="0"/>
          </a:p>
        </p:txBody>
      </p:sp>
      <p:sp>
        <p:nvSpPr>
          <p:cNvPr id="33" name="Text 16"/>
          <p:cNvSpPr/>
          <p:nvPr/>
        </p:nvSpPr>
        <p:spPr>
          <a:xfrm>
            <a:off x="6773131" y="286549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데모 링크 생성</a:t>
            </a:r>
            <a:endParaRPr lang="en-US" sz="975" dirty="0"/>
          </a:p>
        </p:txBody>
      </p:sp>
      <p:sp>
        <p:nvSpPr>
          <p:cNvPr id="34" name="Text 17"/>
          <p:cNvSpPr/>
          <p:nvPr/>
        </p:nvSpPr>
        <p:spPr>
          <a:xfrm>
            <a:off x="6773131" y="311314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팀원들과 공유</a:t>
            </a:r>
            <a:endParaRPr lang="en-US" sz="975" dirty="0"/>
          </a:p>
        </p:txBody>
      </p:sp>
      <p:sp>
        <p:nvSpPr>
          <p:cNvPr id="35" name="Text 18"/>
          <p:cNvSpPr/>
          <p:nvPr/>
        </p:nvSpPr>
        <p:spPr>
          <a:xfrm>
            <a:off x="6773131" y="3360799"/>
            <a:ext cx="26748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이해관계자에게 모델 기능 시연</a:t>
            </a:r>
            <a:endParaRPr lang="en-US" sz="975" dirty="0"/>
          </a:p>
        </p:txBody>
      </p:sp>
      <p:sp>
        <p:nvSpPr>
          <p:cNvPr id="36" name="Text 19"/>
          <p:cNvSpPr/>
          <p:nvPr/>
        </p:nvSpPr>
        <p:spPr>
          <a:xfrm>
            <a:off x="309563" y="4140994"/>
            <a:ext cx="9286875"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배포 워크플로</a:t>
            </a:r>
            <a:endParaRPr lang="en-US" sz="1097" dirty="0"/>
          </a:p>
        </p:txBody>
      </p:sp>
      <p:sp>
        <p:nvSpPr>
          <p:cNvPr id="37" name="Text 20"/>
          <p:cNvSpPr/>
          <p:nvPr/>
        </p:nvSpPr>
        <p:spPr>
          <a:xfrm>
            <a:off x="1064000" y="4852987"/>
            <a:ext cx="812723" cy="185738"/>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로컬 개발</a:t>
            </a:r>
            <a:endParaRPr lang="en-US" sz="975" dirty="0"/>
          </a:p>
        </p:txBody>
      </p:sp>
      <p:sp>
        <p:nvSpPr>
          <p:cNvPr id="38" name="Text 21"/>
          <p:cNvSpPr/>
          <p:nvPr/>
        </p:nvSpPr>
        <p:spPr>
          <a:xfrm>
            <a:off x="982728" y="5038725"/>
            <a:ext cx="975267" cy="154781"/>
          </a:xfrm>
          <a:prstGeom prst="rect">
            <a:avLst/>
          </a:prstGeom>
          <a:noFill/>
          <a:ln/>
        </p:spPr>
        <p:txBody>
          <a:bodyPr wrap="square" lIns="0" tIns="0" rIns="0" bIns="0" rtlCol="0" anchor="t"/>
          <a:lstStyle/>
          <a:p>
            <a:pPr algn="ctr">
              <a:lnSpc>
                <a:spcPts val="1219"/>
              </a:lnSpc>
            </a:pPr>
            <a:r>
              <a:rPr lang="en-US" sz="853" dirty="0">
                <a:solidFill>
                  <a:srgbClr val="FFFFFF"/>
                </a:solidFill>
                <a:latin typeface="Noto Sans KR" pitchFamily="34" charset="0"/>
                <a:ea typeface="Noto Sans KR" pitchFamily="34" charset="-122"/>
                <a:cs typeface="Noto Sans KR" pitchFamily="34" charset="-120"/>
              </a:rPr>
              <a:t>Streamlit 앱 개발</a:t>
            </a:r>
            <a:endParaRPr lang="en-US" sz="853" dirty="0"/>
          </a:p>
        </p:txBody>
      </p:sp>
      <p:sp>
        <p:nvSpPr>
          <p:cNvPr id="39" name="Text 22"/>
          <p:cNvSpPr/>
          <p:nvPr/>
        </p:nvSpPr>
        <p:spPr>
          <a:xfrm>
            <a:off x="3397811" y="4852987"/>
            <a:ext cx="788538" cy="185738"/>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테스트</a:t>
            </a:r>
            <a:endParaRPr lang="en-US" sz="975" dirty="0"/>
          </a:p>
        </p:txBody>
      </p:sp>
      <p:sp>
        <p:nvSpPr>
          <p:cNvPr id="40" name="Text 23"/>
          <p:cNvSpPr/>
          <p:nvPr/>
        </p:nvSpPr>
        <p:spPr>
          <a:xfrm>
            <a:off x="3318958" y="5038725"/>
            <a:ext cx="946246" cy="154781"/>
          </a:xfrm>
          <a:prstGeom prst="rect">
            <a:avLst/>
          </a:prstGeom>
          <a:noFill/>
          <a:ln/>
        </p:spPr>
        <p:txBody>
          <a:bodyPr wrap="square" lIns="0" tIns="0" rIns="0" bIns="0" rtlCol="0" anchor="t"/>
          <a:lstStyle/>
          <a:p>
            <a:pPr algn="ctr">
              <a:lnSpc>
                <a:spcPts val="1219"/>
              </a:lnSpc>
            </a:pPr>
            <a:r>
              <a:rPr lang="en-US" sz="853" dirty="0">
                <a:solidFill>
                  <a:srgbClr val="FFFFFF"/>
                </a:solidFill>
                <a:latin typeface="Noto Sans KR" pitchFamily="34" charset="0"/>
                <a:ea typeface="Noto Sans KR" pitchFamily="34" charset="-122"/>
                <a:cs typeface="Noto Sans KR" pitchFamily="34" charset="-120"/>
              </a:rPr>
              <a:t>로컬에서 테스트</a:t>
            </a:r>
            <a:endParaRPr lang="en-US" sz="853" dirty="0"/>
          </a:p>
        </p:txBody>
      </p:sp>
      <p:sp>
        <p:nvSpPr>
          <p:cNvPr id="41" name="Text 24"/>
          <p:cNvSpPr/>
          <p:nvPr/>
        </p:nvSpPr>
        <p:spPr>
          <a:xfrm>
            <a:off x="5719529" y="4852987"/>
            <a:ext cx="788538" cy="185738"/>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배포</a:t>
            </a:r>
            <a:endParaRPr lang="en-US" sz="975" dirty="0"/>
          </a:p>
        </p:txBody>
      </p:sp>
      <p:sp>
        <p:nvSpPr>
          <p:cNvPr id="42" name="Text 25"/>
          <p:cNvSpPr/>
          <p:nvPr/>
        </p:nvSpPr>
        <p:spPr>
          <a:xfrm>
            <a:off x="5640676" y="5038725"/>
            <a:ext cx="946246" cy="154781"/>
          </a:xfrm>
          <a:prstGeom prst="rect">
            <a:avLst/>
          </a:prstGeom>
          <a:noFill/>
          <a:ln/>
        </p:spPr>
        <p:txBody>
          <a:bodyPr wrap="square" lIns="0" tIns="0" rIns="0" bIns="0" rtlCol="0" anchor="t"/>
          <a:lstStyle/>
          <a:p>
            <a:pPr algn="ctr">
              <a:lnSpc>
                <a:spcPts val="1219"/>
              </a:lnSpc>
            </a:pPr>
            <a:r>
              <a:rPr lang="en-US" sz="853" dirty="0">
                <a:solidFill>
                  <a:srgbClr val="FFFFFF"/>
                </a:solidFill>
                <a:latin typeface="Noto Sans KR" pitchFamily="34" charset="0"/>
                <a:ea typeface="Noto Sans KR" pitchFamily="34" charset="-122"/>
                <a:cs typeface="Noto Sans KR" pitchFamily="34" charset="-120"/>
              </a:rPr>
              <a:t>클라우드 서비스</a:t>
            </a:r>
            <a:endParaRPr lang="en-US" sz="853" dirty="0"/>
          </a:p>
        </p:txBody>
      </p:sp>
      <p:sp>
        <p:nvSpPr>
          <p:cNvPr id="43" name="Text 26"/>
          <p:cNvSpPr/>
          <p:nvPr/>
        </p:nvSpPr>
        <p:spPr>
          <a:xfrm>
            <a:off x="8009398" y="4852987"/>
            <a:ext cx="852361" cy="185738"/>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사용자 공유</a:t>
            </a:r>
            <a:endParaRPr lang="en-US" sz="975" dirty="0"/>
          </a:p>
        </p:txBody>
      </p:sp>
      <p:sp>
        <p:nvSpPr>
          <p:cNvPr id="44" name="Text 27"/>
          <p:cNvSpPr/>
          <p:nvPr/>
        </p:nvSpPr>
        <p:spPr>
          <a:xfrm>
            <a:off x="8009398" y="5038725"/>
            <a:ext cx="852361" cy="154781"/>
          </a:xfrm>
          <a:prstGeom prst="rect">
            <a:avLst/>
          </a:prstGeom>
          <a:noFill/>
          <a:ln/>
        </p:spPr>
        <p:txBody>
          <a:bodyPr wrap="square" lIns="0" tIns="0" rIns="0" bIns="0" rtlCol="0" anchor="t"/>
          <a:lstStyle/>
          <a:p>
            <a:pPr algn="ctr">
              <a:lnSpc>
                <a:spcPts val="1219"/>
              </a:lnSpc>
            </a:pPr>
            <a:r>
              <a:rPr lang="en-US" sz="853" dirty="0">
                <a:solidFill>
                  <a:srgbClr val="FFFFFF"/>
                </a:solidFill>
                <a:latin typeface="Noto Sans KR" pitchFamily="34" charset="0"/>
                <a:ea typeface="Noto Sans KR" pitchFamily="34" charset="-122"/>
                <a:cs typeface="Noto Sans KR" pitchFamily="34" charset="-120"/>
              </a:rPr>
              <a:t>데모 링크 제공</a:t>
            </a:r>
            <a:endParaRPr lang="en-US" sz="853"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2648685"/>
            <a:ext cx="3013034" cy="1120592"/>
          </a:xfrm>
          <a:prstGeom prst="rect">
            <a:avLst/>
          </a:prstGeom>
        </p:spPr>
      </p:pic>
      <p:pic>
        <p:nvPicPr>
          <p:cNvPr id="4" name="Image 2" descr="preencoded.png"/>
          <p:cNvPicPr>
            <a:picLocks noChangeAspect="1"/>
          </p:cNvPicPr>
          <p:nvPr/>
        </p:nvPicPr>
        <p:blipFill>
          <a:blip r:embed="rId5"/>
          <a:stretch>
            <a:fillRect/>
          </a:stretch>
        </p:blipFill>
        <p:spPr>
          <a:xfrm>
            <a:off x="433388" y="2772510"/>
            <a:ext cx="247650" cy="222861"/>
          </a:xfrm>
          <a:prstGeom prst="rect">
            <a:avLst/>
          </a:prstGeom>
        </p:spPr>
      </p:pic>
      <p:pic>
        <p:nvPicPr>
          <p:cNvPr id="5" name="Image 3" descr="preencoded.png"/>
          <p:cNvPicPr>
            <a:picLocks noChangeAspect="1"/>
          </p:cNvPicPr>
          <p:nvPr/>
        </p:nvPicPr>
        <p:blipFill>
          <a:blip r:embed="rId6"/>
          <a:stretch>
            <a:fillRect/>
          </a:stretch>
        </p:blipFill>
        <p:spPr>
          <a:xfrm>
            <a:off x="3446422" y="2648685"/>
            <a:ext cx="3013034" cy="1120592"/>
          </a:xfrm>
          <a:prstGeom prst="rect">
            <a:avLst/>
          </a:prstGeom>
        </p:spPr>
      </p:pic>
      <p:pic>
        <p:nvPicPr>
          <p:cNvPr id="6" name="Image 4" descr="preencoded.png"/>
          <p:cNvPicPr>
            <a:picLocks noChangeAspect="1"/>
          </p:cNvPicPr>
          <p:nvPr/>
        </p:nvPicPr>
        <p:blipFill>
          <a:blip r:embed="rId7"/>
          <a:stretch>
            <a:fillRect/>
          </a:stretch>
        </p:blipFill>
        <p:spPr>
          <a:xfrm>
            <a:off x="3570247" y="2772510"/>
            <a:ext cx="224433" cy="222861"/>
          </a:xfrm>
          <a:prstGeom prst="rect">
            <a:avLst/>
          </a:prstGeom>
        </p:spPr>
      </p:pic>
      <p:pic>
        <p:nvPicPr>
          <p:cNvPr id="7" name="Image 5" descr="preencoded.png"/>
          <p:cNvPicPr>
            <a:picLocks noChangeAspect="1"/>
          </p:cNvPicPr>
          <p:nvPr/>
        </p:nvPicPr>
        <p:blipFill>
          <a:blip r:embed="rId8"/>
          <a:stretch>
            <a:fillRect/>
          </a:stretch>
        </p:blipFill>
        <p:spPr>
          <a:xfrm>
            <a:off x="6583283" y="2648685"/>
            <a:ext cx="3013155" cy="1120592"/>
          </a:xfrm>
          <a:prstGeom prst="rect">
            <a:avLst/>
          </a:prstGeom>
        </p:spPr>
      </p:pic>
      <p:pic>
        <p:nvPicPr>
          <p:cNvPr id="8" name="Image 6" descr="preencoded.png"/>
          <p:cNvPicPr>
            <a:picLocks noChangeAspect="1"/>
          </p:cNvPicPr>
          <p:nvPr/>
        </p:nvPicPr>
        <p:blipFill>
          <a:blip r:embed="rId9"/>
          <a:stretch>
            <a:fillRect/>
          </a:stretch>
        </p:blipFill>
        <p:spPr>
          <a:xfrm>
            <a:off x="6707107" y="2772510"/>
            <a:ext cx="224433" cy="222861"/>
          </a:xfrm>
          <a:prstGeom prst="rect">
            <a:avLst/>
          </a:prstGeom>
        </p:spPr>
      </p:pic>
      <p:pic>
        <p:nvPicPr>
          <p:cNvPr id="9" name="Image 7" descr="preencoded.png"/>
          <p:cNvPicPr>
            <a:picLocks noChangeAspect="1"/>
          </p:cNvPicPr>
          <p:nvPr/>
        </p:nvPicPr>
        <p:blipFill>
          <a:blip r:embed="rId10"/>
          <a:stretch>
            <a:fillRect/>
          </a:stretch>
        </p:blipFill>
        <p:spPr>
          <a:xfrm>
            <a:off x="309562" y="4264577"/>
            <a:ext cx="2321719" cy="1182504"/>
          </a:xfrm>
          <a:prstGeom prst="rect">
            <a:avLst/>
          </a:prstGeom>
        </p:spPr>
      </p:pic>
      <p:pic>
        <p:nvPicPr>
          <p:cNvPr id="10" name="Image 8" descr="preencoded.png"/>
          <p:cNvPicPr>
            <a:picLocks noChangeAspect="1"/>
          </p:cNvPicPr>
          <p:nvPr/>
        </p:nvPicPr>
        <p:blipFill>
          <a:blip r:embed="rId11"/>
          <a:stretch>
            <a:fillRect/>
          </a:stretch>
        </p:blipFill>
        <p:spPr>
          <a:xfrm>
            <a:off x="464344" y="4419358"/>
            <a:ext cx="224433" cy="222861"/>
          </a:xfrm>
          <a:prstGeom prst="rect">
            <a:avLst/>
          </a:prstGeom>
        </p:spPr>
      </p:pic>
      <p:pic>
        <p:nvPicPr>
          <p:cNvPr id="11" name="Image 9" descr="preencoded.png"/>
          <p:cNvPicPr>
            <a:picLocks noChangeAspect="1"/>
          </p:cNvPicPr>
          <p:nvPr/>
        </p:nvPicPr>
        <p:blipFill>
          <a:blip r:embed="rId12"/>
          <a:stretch>
            <a:fillRect/>
          </a:stretch>
        </p:blipFill>
        <p:spPr>
          <a:xfrm>
            <a:off x="2631281" y="4264577"/>
            <a:ext cx="2321719" cy="1182504"/>
          </a:xfrm>
          <a:prstGeom prst="rect">
            <a:avLst/>
          </a:prstGeom>
        </p:spPr>
      </p:pic>
      <p:pic>
        <p:nvPicPr>
          <p:cNvPr id="12" name="Image 10" descr="preencoded.png"/>
          <p:cNvPicPr>
            <a:picLocks noChangeAspect="1"/>
          </p:cNvPicPr>
          <p:nvPr/>
        </p:nvPicPr>
        <p:blipFill>
          <a:blip r:embed="rId13"/>
          <a:stretch>
            <a:fillRect/>
          </a:stretch>
        </p:blipFill>
        <p:spPr>
          <a:xfrm>
            <a:off x="2786063" y="4419358"/>
            <a:ext cx="224433" cy="222861"/>
          </a:xfrm>
          <a:prstGeom prst="rect">
            <a:avLst/>
          </a:prstGeom>
        </p:spPr>
      </p:pic>
      <p:pic>
        <p:nvPicPr>
          <p:cNvPr id="13" name="Image 11" descr="preencoded.png"/>
          <p:cNvPicPr>
            <a:picLocks noChangeAspect="1"/>
          </p:cNvPicPr>
          <p:nvPr/>
        </p:nvPicPr>
        <p:blipFill>
          <a:blip r:embed="rId14"/>
          <a:stretch>
            <a:fillRect/>
          </a:stretch>
        </p:blipFill>
        <p:spPr>
          <a:xfrm>
            <a:off x="4953000" y="4264577"/>
            <a:ext cx="2321719" cy="1182504"/>
          </a:xfrm>
          <a:prstGeom prst="rect">
            <a:avLst/>
          </a:prstGeom>
        </p:spPr>
      </p:pic>
      <p:pic>
        <p:nvPicPr>
          <p:cNvPr id="14" name="Image 12" descr="preencoded.png"/>
          <p:cNvPicPr>
            <a:picLocks noChangeAspect="1"/>
          </p:cNvPicPr>
          <p:nvPr/>
        </p:nvPicPr>
        <p:blipFill>
          <a:blip r:embed="rId15"/>
          <a:stretch>
            <a:fillRect/>
          </a:stretch>
        </p:blipFill>
        <p:spPr>
          <a:xfrm>
            <a:off x="5107782" y="4419358"/>
            <a:ext cx="224433" cy="222861"/>
          </a:xfrm>
          <a:prstGeom prst="rect">
            <a:avLst/>
          </a:prstGeom>
        </p:spPr>
      </p:pic>
      <p:pic>
        <p:nvPicPr>
          <p:cNvPr id="15" name="Image 13" descr="preencoded.png"/>
          <p:cNvPicPr>
            <a:picLocks noChangeAspect="1"/>
          </p:cNvPicPr>
          <p:nvPr/>
        </p:nvPicPr>
        <p:blipFill>
          <a:blip r:embed="rId16"/>
          <a:stretch>
            <a:fillRect/>
          </a:stretch>
        </p:blipFill>
        <p:spPr>
          <a:xfrm>
            <a:off x="7274719" y="4264577"/>
            <a:ext cx="2321719" cy="1182504"/>
          </a:xfrm>
          <a:prstGeom prst="rect">
            <a:avLst/>
          </a:prstGeom>
        </p:spPr>
      </p:pic>
      <p:pic>
        <p:nvPicPr>
          <p:cNvPr id="16" name="Image 14" descr="preencoded.png"/>
          <p:cNvPicPr>
            <a:picLocks noChangeAspect="1"/>
          </p:cNvPicPr>
          <p:nvPr/>
        </p:nvPicPr>
        <p:blipFill>
          <a:blip r:embed="rId17"/>
          <a:stretch>
            <a:fillRect/>
          </a:stretch>
        </p:blipFill>
        <p:spPr>
          <a:xfrm>
            <a:off x="7429500" y="4419358"/>
            <a:ext cx="224433" cy="222861"/>
          </a:xfrm>
          <a:prstGeom prst="rect">
            <a:avLst/>
          </a:prstGeom>
        </p:spPr>
      </p:pic>
      <p:sp>
        <p:nvSpPr>
          <p:cNvPr id="17"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디버깅의 중요성과 프로세스</a:t>
            </a:r>
            <a:endParaRPr lang="en-US" sz="2438" dirty="0"/>
          </a:p>
        </p:txBody>
      </p:sp>
      <p:sp>
        <p:nvSpPr>
          <p:cNvPr id="18" name="Text 1"/>
          <p:cNvSpPr/>
          <p:nvPr/>
        </p:nvSpPr>
        <p:spPr>
          <a:xfrm>
            <a:off x="309563" y="1571625"/>
            <a:ext cx="9286875" cy="612716"/>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AI 모델 개발 및 데이터 처리 과정에서 발생하는 에러를 신속하게 발견하고 수정하는 디버깅은 프로젝트 성공에 필수적인 요소입니다. 디버깅은 코드의 결함을 찾아내고 수정하는 일련의 활동으로, 특히 복잡한 AI 모델 개발 환경에서는 예측 불가능한 다양한 에러가 발생할 수 있으므로 효율적인 디버깅 능력은 개발 생산성과 모델의 신뢰성을 확보하는 데 결정적입니다.</a:t>
            </a:r>
            <a:endParaRPr lang="en-US" sz="1073" dirty="0"/>
          </a:p>
        </p:txBody>
      </p:sp>
      <p:sp>
        <p:nvSpPr>
          <p:cNvPr id="19" name="Text 2"/>
          <p:cNvSpPr/>
          <p:nvPr/>
        </p:nvSpPr>
        <p:spPr>
          <a:xfrm>
            <a:off x="309563" y="2339122"/>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디버깅의 중요성</a:t>
            </a:r>
            <a:endParaRPr lang="en-US" sz="1219" dirty="0"/>
          </a:p>
        </p:txBody>
      </p:sp>
      <p:sp>
        <p:nvSpPr>
          <p:cNvPr id="20" name="Text 3"/>
          <p:cNvSpPr/>
          <p:nvPr/>
        </p:nvSpPr>
        <p:spPr>
          <a:xfrm>
            <a:off x="433388" y="3057283"/>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개발 생산성</a:t>
            </a:r>
            <a:endParaRPr lang="en-US" sz="975" dirty="0"/>
          </a:p>
        </p:txBody>
      </p:sp>
      <p:sp>
        <p:nvSpPr>
          <p:cNvPr id="21" name="Text 4"/>
          <p:cNvSpPr/>
          <p:nvPr/>
        </p:nvSpPr>
        <p:spPr>
          <a:xfrm>
            <a:off x="433388" y="3273976"/>
            <a:ext cx="3318461"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오류 수정 시간을 줄이고 개발 속도를 향상</a:t>
            </a:r>
            <a:endParaRPr lang="en-US" sz="975" dirty="0"/>
          </a:p>
        </p:txBody>
      </p:sp>
      <p:sp>
        <p:nvSpPr>
          <p:cNvPr id="22" name="Text 5"/>
          <p:cNvSpPr/>
          <p:nvPr/>
        </p:nvSpPr>
        <p:spPr>
          <a:xfrm>
            <a:off x="3570247" y="3057283"/>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모델 신뢰성</a:t>
            </a:r>
            <a:endParaRPr lang="en-US" sz="975" dirty="0"/>
          </a:p>
        </p:txBody>
      </p:sp>
      <p:sp>
        <p:nvSpPr>
          <p:cNvPr id="23" name="Text 6"/>
          <p:cNvSpPr/>
          <p:nvPr/>
        </p:nvSpPr>
        <p:spPr>
          <a:xfrm>
            <a:off x="3570247" y="3273976"/>
            <a:ext cx="2765384"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잠재적 버그를 미리 발견하고 수정</a:t>
            </a:r>
            <a:endParaRPr lang="en-US" sz="975" dirty="0"/>
          </a:p>
        </p:txBody>
      </p:sp>
      <p:sp>
        <p:nvSpPr>
          <p:cNvPr id="24" name="Text 7"/>
          <p:cNvSpPr/>
          <p:nvPr/>
        </p:nvSpPr>
        <p:spPr>
          <a:xfrm>
            <a:off x="6707108" y="3057283"/>
            <a:ext cx="276550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복잡성 관리</a:t>
            </a:r>
            <a:endParaRPr lang="en-US" sz="975" dirty="0"/>
          </a:p>
        </p:txBody>
      </p:sp>
      <p:sp>
        <p:nvSpPr>
          <p:cNvPr id="25" name="Text 8"/>
          <p:cNvSpPr/>
          <p:nvPr/>
        </p:nvSpPr>
        <p:spPr>
          <a:xfrm>
            <a:off x="6707108" y="3273977"/>
            <a:ext cx="2765505"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복잡한 AI 모델에서 발생하는 예측 불가능한 에러 처리</a:t>
            </a:r>
            <a:endParaRPr lang="en-US" sz="975" dirty="0"/>
          </a:p>
        </p:txBody>
      </p:sp>
      <p:sp>
        <p:nvSpPr>
          <p:cNvPr id="26" name="Text 9"/>
          <p:cNvSpPr/>
          <p:nvPr/>
        </p:nvSpPr>
        <p:spPr>
          <a:xfrm>
            <a:off x="309563" y="3955014"/>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디버깅 4단계 프로세스</a:t>
            </a:r>
            <a:endParaRPr lang="en-US" sz="1219" dirty="0"/>
          </a:p>
        </p:txBody>
      </p:sp>
      <p:sp>
        <p:nvSpPr>
          <p:cNvPr id="27" name="Text 10"/>
          <p:cNvSpPr/>
          <p:nvPr/>
        </p:nvSpPr>
        <p:spPr>
          <a:xfrm>
            <a:off x="464344" y="4704132"/>
            <a:ext cx="2414588"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1. 재현 (Reproduction)</a:t>
            </a:r>
            <a:endParaRPr lang="en-US" sz="975" dirty="0"/>
          </a:p>
        </p:txBody>
      </p:sp>
      <p:sp>
        <p:nvSpPr>
          <p:cNvPr id="28" name="Text 11"/>
          <p:cNvSpPr/>
          <p:nvPr/>
        </p:nvSpPr>
        <p:spPr>
          <a:xfrm>
            <a:off x="464344" y="4920826"/>
            <a:ext cx="201215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문제를 반복적으로 발생시킬 수 있는 테스트 케이스를 생성</a:t>
            </a:r>
            <a:endParaRPr lang="en-US" sz="975" dirty="0"/>
          </a:p>
        </p:txBody>
      </p:sp>
      <p:sp>
        <p:nvSpPr>
          <p:cNvPr id="29" name="Text 12"/>
          <p:cNvSpPr/>
          <p:nvPr/>
        </p:nvSpPr>
        <p:spPr>
          <a:xfrm>
            <a:off x="2786062" y="4704132"/>
            <a:ext cx="2414588"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2. 테스트 케이스 단순화</a:t>
            </a:r>
            <a:endParaRPr lang="en-US" sz="975" dirty="0"/>
          </a:p>
        </p:txBody>
      </p:sp>
      <p:sp>
        <p:nvSpPr>
          <p:cNvPr id="30" name="Text 13"/>
          <p:cNvSpPr/>
          <p:nvPr/>
        </p:nvSpPr>
        <p:spPr>
          <a:xfrm>
            <a:off x="2786063" y="4920826"/>
            <a:ext cx="201215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버그를 유발하는 입력 데이터를 최소화하여 문제 쉽게 분석</a:t>
            </a:r>
            <a:endParaRPr lang="en-US" sz="975" dirty="0"/>
          </a:p>
        </p:txBody>
      </p:sp>
      <p:sp>
        <p:nvSpPr>
          <p:cNvPr id="31" name="Text 14"/>
          <p:cNvSpPr/>
          <p:nvPr/>
        </p:nvSpPr>
        <p:spPr>
          <a:xfrm>
            <a:off x="5107781" y="4704132"/>
            <a:ext cx="2012156"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3. 상태 검토</a:t>
            </a:r>
            <a:endParaRPr lang="en-US" sz="975" dirty="0"/>
          </a:p>
        </p:txBody>
      </p:sp>
      <p:sp>
        <p:nvSpPr>
          <p:cNvPr id="32" name="Text 15"/>
          <p:cNvSpPr/>
          <p:nvPr/>
        </p:nvSpPr>
        <p:spPr>
          <a:xfrm>
            <a:off x="5107781" y="4920826"/>
            <a:ext cx="201215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디버거를 활용하여 변수 값과 호출 스택을 조사</a:t>
            </a:r>
            <a:endParaRPr lang="en-US" sz="975" dirty="0"/>
          </a:p>
        </p:txBody>
      </p:sp>
      <p:sp>
        <p:nvSpPr>
          <p:cNvPr id="33" name="Text 16"/>
          <p:cNvSpPr/>
          <p:nvPr/>
        </p:nvSpPr>
        <p:spPr>
          <a:xfrm>
            <a:off x="7429500" y="4704132"/>
            <a:ext cx="2012156"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4. 수정 및 검증</a:t>
            </a:r>
            <a:endParaRPr lang="en-US" sz="975" dirty="0"/>
          </a:p>
        </p:txBody>
      </p:sp>
      <p:sp>
        <p:nvSpPr>
          <p:cNvPr id="34" name="Text 17"/>
          <p:cNvSpPr/>
          <p:nvPr/>
        </p:nvSpPr>
        <p:spPr>
          <a:xfrm>
            <a:off x="7429500" y="4920826"/>
            <a:ext cx="2012156"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문제의 근본 원인 파악하고 코드 수정, 수정 사항 검증</a:t>
            </a:r>
            <a:endParaRPr lang="en-US" sz="975"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1664494"/>
            <a:ext cx="2971800" cy="3027425"/>
          </a:xfrm>
          <a:prstGeom prst="rect">
            <a:avLst/>
          </a:prstGeom>
        </p:spPr>
      </p:pic>
      <p:pic>
        <p:nvPicPr>
          <p:cNvPr id="4" name="Image 2" descr="preencoded.png"/>
          <p:cNvPicPr>
            <a:picLocks noChangeAspect="1"/>
          </p:cNvPicPr>
          <p:nvPr/>
        </p:nvPicPr>
        <p:blipFill>
          <a:blip r:embed="rId5"/>
          <a:stretch>
            <a:fillRect/>
          </a:stretch>
        </p:blipFill>
        <p:spPr>
          <a:xfrm>
            <a:off x="1675508" y="1850232"/>
            <a:ext cx="239911" cy="272318"/>
          </a:xfrm>
          <a:prstGeom prst="rect">
            <a:avLst/>
          </a:prstGeom>
        </p:spPr>
      </p:pic>
      <p:pic>
        <p:nvPicPr>
          <p:cNvPr id="5" name="Image 3" descr="preencoded.png"/>
          <p:cNvPicPr>
            <a:picLocks noChangeAspect="1"/>
          </p:cNvPicPr>
          <p:nvPr/>
        </p:nvPicPr>
        <p:blipFill>
          <a:blip r:embed="rId6"/>
          <a:stretch>
            <a:fillRect/>
          </a:stretch>
        </p:blipFill>
        <p:spPr>
          <a:xfrm>
            <a:off x="495300" y="3794187"/>
            <a:ext cx="123825" cy="123825"/>
          </a:xfrm>
          <a:prstGeom prst="rect">
            <a:avLst/>
          </a:prstGeom>
        </p:spPr>
      </p:pic>
      <p:pic>
        <p:nvPicPr>
          <p:cNvPr id="6" name="Image 4" descr="preencoded.png"/>
          <p:cNvPicPr>
            <a:picLocks noChangeAspect="1"/>
          </p:cNvPicPr>
          <p:nvPr/>
        </p:nvPicPr>
        <p:blipFill>
          <a:blip r:embed="rId6"/>
          <a:stretch>
            <a:fillRect/>
          </a:stretch>
        </p:blipFill>
        <p:spPr>
          <a:xfrm>
            <a:off x="495300" y="4041837"/>
            <a:ext cx="123825" cy="123825"/>
          </a:xfrm>
          <a:prstGeom prst="rect">
            <a:avLst/>
          </a:prstGeom>
        </p:spPr>
      </p:pic>
      <p:pic>
        <p:nvPicPr>
          <p:cNvPr id="7" name="Image 5" descr="preencoded.png"/>
          <p:cNvPicPr>
            <a:picLocks noChangeAspect="1"/>
          </p:cNvPicPr>
          <p:nvPr/>
        </p:nvPicPr>
        <p:blipFill>
          <a:blip r:embed="rId7"/>
          <a:stretch>
            <a:fillRect/>
          </a:stretch>
        </p:blipFill>
        <p:spPr>
          <a:xfrm>
            <a:off x="3467100" y="1664494"/>
            <a:ext cx="2971800" cy="3027425"/>
          </a:xfrm>
          <a:prstGeom prst="rect">
            <a:avLst/>
          </a:prstGeom>
        </p:spPr>
      </p:pic>
      <p:pic>
        <p:nvPicPr>
          <p:cNvPr id="8" name="Image 6" descr="preencoded.png"/>
          <p:cNvPicPr>
            <a:picLocks noChangeAspect="1"/>
          </p:cNvPicPr>
          <p:nvPr/>
        </p:nvPicPr>
        <p:blipFill>
          <a:blip r:embed="rId8"/>
          <a:stretch>
            <a:fillRect/>
          </a:stretch>
        </p:blipFill>
        <p:spPr>
          <a:xfrm>
            <a:off x="4817567" y="1850232"/>
            <a:ext cx="270867" cy="272318"/>
          </a:xfrm>
          <a:prstGeom prst="rect">
            <a:avLst/>
          </a:prstGeom>
        </p:spPr>
      </p:pic>
      <p:pic>
        <p:nvPicPr>
          <p:cNvPr id="9" name="Image 7" descr="preencoded.png"/>
          <p:cNvPicPr>
            <a:picLocks noChangeAspect="1"/>
          </p:cNvPicPr>
          <p:nvPr/>
        </p:nvPicPr>
        <p:blipFill>
          <a:blip r:embed="rId6"/>
          <a:stretch>
            <a:fillRect/>
          </a:stretch>
        </p:blipFill>
        <p:spPr>
          <a:xfrm>
            <a:off x="3652838" y="3794187"/>
            <a:ext cx="123825" cy="123825"/>
          </a:xfrm>
          <a:prstGeom prst="rect">
            <a:avLst/>
          </a:prstGeom>
        </p:spPr>
      </p:pic>
      <p:pic>
        <p:nvPicPr>
          <p:cNvPr id="10" name="Image 8" descr="preencoded.png"/>
          <p:cNvPicPr>
            <a:picLocks noChangeAspect="1"/>
          </p:cNvPicPr>
          <p:nvPr/>
        </p:nvPicPr>
        <p:blipFill>
          <a:blip r:embed="rId6"/>
          <a:stretch>
            <a:fillRect/>
          </a:stretch>
        </p:blipFill>
        <p:spPr>
          <a:xfrm>
            <a:off x="3652838" y="4041837"/>
            <a:ext cx="123825" cy="123825"/>
          </a:xfrm>
          <a:prstGeom prst="rect">
            <a:avLst/>
          </a:prstGeom>
        </p:spPr>
      </p:pic>
      <p:pic>
        <p:nvPicPr>
          <p:cNvPr id="11" name="Image 9" descr="preencoded.png"/>
          <p:cNvPicPr>
            <a:picLocks noChangeAspect="1"/>
          </p:cNvPicPr>
          <p:nvPr/>
        </p:nvPicPr>
        <p:blipFill>
          <a:blip r:embed="rId6"/>
          <a:stretch>
            <a:fillRect/>
          </a:stretch>
        </p:blipFill>
        <p:spPr>
          <a:xfrm>
            <a:off x="3652838" y="4289487"/>
            <a:ext cx="123825" cy="123825"/>
          </a:xfrm>
          <a:prstGeom prst="rect">
            <a:avLst/>
          </a:prstGeom>
        </p:spPr>
      </p:pic>
      <p:pic>
        <p:nvPicPr>
          <p:cNvPr id="12" name="Image 10" descr="preencoded.png"/>
          <p:cNvPicPr>
            <a:picLocks noChangeAspect="1"/>
          </p:cNvPicPr>
          <p:nvPr/>
        </p:nvPicPr>
        <p:blipFill>
          <a:blip r:embed="rId7"/>
          <a:stretch>
            <a:fillRect/>
          </a:stretch>
        </p:blipFill>
        <p:spPr>
          <a:xfrm>
            <a:off x="6624638" y="1664494"/>
            <a:ext cx="2971800" cy="3027425"/>
          </a:xfrm>
          <a:prstGeom prst="rect">
            <a:avLst/>
          </a:prstGeom>
        </p:spPr>
      </p:pic>
      <p:pic>
        <p:nvPicPr>
          <p:cNvPr id="13" name="Image 11" descr="preencoded.png"/>
          <p:cNvPicPr>
            <a:picLocks noChangeAspect="1"/>
          </p:cNvPicPr>
          <p:nvPr/>
        </p:nvPicPr>
        <p:blipFill>
          <a:blip r:embed="rId9"/>
          <a:stretch>
            <a:fillRect/>
          </a:stretch>
        </p:blipFill>
        <p:spPr>
          <a:xfrm>
            <a:off x="7975105" y="1850232"/>
            <a:ext cx="270867" cy="272318"/>
          </a:xfrm>
          <a:prstGeom prst="rect">
            <a:avLst/>
          </a:prstGeom>
        </p:spPr>
      </p:pic>
      <p:pic>
        <p:nvPicPr>
          <p:cNvPr id="14" name="Image 12" descr="preencoded.png"/>
          <p:cNvPicPr>
            <a:picLocks noChangeAspect="1"/>
          </p:cNvPicPr>
          <p:nvPr/>
        </p:nvPicPr>
        <p:blipFill>
          <a:blip r:embed="rId6"/>
          <a:stretch>
            <a:fillRect/>
          </a:stretch>
        </p:blipFill>
        <p:spPr>
          <a:xfrm>
            <a:off x="6810375" y="3794187"/>
            <a:ext cx="123825" cy="123825"/>
          </a:xfrm>
          <a:prstGeom prst="rect">
            <a:avLst/>
          </a:prstGeom>
        </p:spPr>
      </p:pic>
      <p:pic>
        <p:nvPicPr>
          <p:cNvPr id="15" name="Image 13" descr="preencoded.png"/>
          <p:cNvPicPr>
            <a:picLocks noChangeAspect="1"/>
          </p:cNvPicPr>
          <p:nvPr/>
        </p:nvPicPr>
        <p:blipFill>
          <a:blip r:embed="rId6"/>
          <a:stretch>
            <a:fillRect/>
          </a:stretch>
        </p:blipFill>
        <p:spPr>
          <a:xfrm>
            <a:off x="6810375" y="4041837"/>
            <a:ext cx="123825" cy="123825"/>
          </a:xfrm>
          <a:prstGeom prst="rect">
            <a:avLst/>
          </a:prstGeom>
        </p:spPr>
      </p:pic>
      <p:pic>
        <p:nvPicPr>
          <p:cNvPr id="16" name="Image 14" descr="preencoded.png"/>
          <p:cNvPicPr>
            <a:picLocks noChangeAspect="1"/>
          </p:cNvPicPr>
          <p:nvPr/>
        </p:nvPicPr>
        <p:blipFill>
          <a:blip r:embed="rId6"/>
          <a:stretch>
            <a:fillRect/>
          </a:stretch>
        </p:blipFill>
        <p:spPr>
          <a:xfrm>
            <a:off x="6810375" y="4289487"/>
            <a:ext cx="123825" cy="123825"/>
          </a:xfrm>
          <a:prstGeom prst="rect">
            <a:avLst/>
          </a:prstGeom>
        </p:spPr>
      </p:pic>
      <p:sp>
        <p:nvSpPr>
          <p:cNvPr id="17"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에러 유형과 대응 전략</a:t>
            </a:r>
            <a:endParaRPr lang="en-US" sz="2438" dirty="0"/>
          </a:p>
        </p:txBody>
      </p:sp>
      <p:sp>
        <p:nvSpPr>
          <p:cNvPr id="18" name="Text 1"/>
          <p:cNvSpPr/>
          <p:nvPr/>
        </p:nvSpPr>
        <p:spPr>
          <a:xfrm>
            <a:off x="1386986" y="2184462"/>
            <a:ext cx="98034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데이터 오류</a:t>
            </a:r>
            <a:endParaRPr lang="en-US" sz="1219" dirty="0"/>
          </a:p>
        </p:txBody>
      </p:sp>
      <p:sp>
        <p:nvSpPr>
          <p:cNvPr id="19" name="Text 2"/>
          <p:cNvSpPr/>
          <p:nvPr/>
        </p:nvSpPr>
        <p:spPr>
          <a:xfrm>
            <a:off x="495300" y="25249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주요 원인</a:t>
            </a:r>
            <a:endParaRPr lang="en-US" sz="975" dirty="0"/>
          </a:p>
        </p:txBody>
      </p:sp>
      <p:sp>
        <p:nvSpPr>
          <p:cNvPr id="20" name="Text 3"/>
          <p:cNvSpPr/>
          <p:nvPr/>
        </p:nvSpPr>
        <p:spPr>
          <a:xfrm>
            <a:off x="495300" y="2772631"/>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Null 값</a:t>
            </a:r>
            <a:endParaRPr lang="en-US" sz="975" dirty="0"/>
          </a:p>
        </p:txBody>
      </p:sp>
      <p:sp>
        <p:nvSpPr>
          <p:cNvPr id="21" name="Text 4"/>
          <p:cNvSpPr/>
          <p:nvPr/>
        </p:nvSpPr>
        <p:spPr>
          <a:xfrm>
            <a:off x="495300" y="2989324"/>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데이터 형식 불일치</a:t>
            </a:r>
            <a:endParaRPr lang="en-US" sz="975" dirty="0"/>
          </a:p>
        </p:txBody>
      </p:sp>
      <p:sp>
        <p:nvSpPr>
          <p:cNvPr id="22" name="Text 5"/>
          <p:cNvSpPr/>
          <p:nvPr/>
        </p:nvSpPr>
        <p:spPr>
          <a:xfrm>
            <a:off x="495300" y="3206018"/>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단위 차이</a:t>
            </a:r>
            <a:endParaRPr lang="en-US" sz="975" dirty="0"/>
          </a:p>
        </p:txBody>
      </p:sp>
      <p:sp>
        <p:nvSpPr>
          <p:cNvPr id="23" name="Text 6"/>
          <p:cNvSpPr/>
          <p:nvPr/>
        </p:nvSpPr>
        <p:spPr>
          <a:xfrm>
            <a:off x="495300" y="35155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대응 전략</a:t>
            </a:r>
            <a:endParaRPr lang="en-US" sz="975" dirty="0"/>
          </a:p>
        </p:txBody>
      </p:sp>
      <p:sp>
        <p:nvSpPr>
          <p:cNvPr id="24" name="Text 7"/>
          <p:cNvSpPr/>
          <p:nvPr/>
        </p:nvSpPr>
        <p:spPr>
          <a:xfrm>
            <a:off x="681038" y="3763231"/>
            <a:ext cx="127128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유효성 검사</a:t>
            </a:r>
            <a:endParaRPr lang="en-US" sz="975" dirty="0"/>
          </a:p>
        </p:txBody>
      </p:sp>
      <p:sp>
        <p:nvSpPr>
          <p:cNvPr id="25" name="Text 8"/>
          <p:cNvSpPr/>
          <p:nvPr/>
        </p:nvSpPr>
        <p:spPr>
          <a:xfrm>
            <a:off x="681038" y="4010881"/>
            <a:ext cx="131264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예외 처리 로직 구현</a:t>
            </a:r>
            <a:endParaRPr lang="en-US" sz="975" dirty="0"/>
          </a:p>
        </p:txBody>
      </p:sp>
      <p:sp>
        <p:nvSpPr>
          <p:cNvPr id="26" name="Text 9"/>
          <p:cNvSpPr/>
          <p:nvPr/>
        </p:nvSpPr>
        <p:spPr>
          <a:xfrm>
            <a:off x="4621914" y="2184462"/>
            <a:ext cx="79460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모델 오류</a:t>
            </a:r>
            <a:endParaRPr lang="en-US" sz="1219" dirty="0"/>
          </a:p>
        </p:txBody>
      </p:sp>
      <p:sp>
        <p:nvSpPr>
          <p:cNvPr id="27" name="Text 10"/>
          <p:cNvSpPr/>
          <p:nvPr/>
        </p:nvSpPr>
        <p:spPr>
          <a:xfrm>
            <a:off x="3652838" y="25249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주요 원인</a:t>
            </a:r>
            <a:endParaRPr lang="en-US" sz="975" dirty="0"/>
          </a:p>
        </p:txBody>
      </p:sp>
      <p:sp>
        <p:nvSpPr>
          <p:cNvPr id="28" name="Text 11"/>
          <p:cNvSpPr/>
          <p:nvPr/>
        </p:nvSpPr>
        <p:spPr>
          <a:xfrm>
            <a:off x="3652838" y="2772631"/>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학습 과정 수렴 실패</a:t>
            </a:r>
            <a:endParaRPr lang="en-US" sz="975" dirty="0"/>
          </a:p>
        </p:txBody>
      </p:sp>
      <p:sp>
        <p:nvSpPr>
          <p:cNvPr id="29" name="Text 12"/>
          <p:cNvSpPr/>
          <p:nvPr/>
        </p:nvSpPr>
        <p:spPr>
          <a:xfrm>
            <a:off x="3652838" y="2989324"/>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과적합(overfitting)</a:t>
            </a:r>
            <a:endParaRPr lang="en-US" sz="975" dirty="0"/>
          </a:p>
        </p:txBody>
      </p:sp>
      <p:sp>
        <p:nvSpPr>
          <p:cNvPr id="30" name="Text 13"/>
          <p:cNvSpPr/>
          <p:nvPr/>
        </p:nvSpPr>
        <p:spPr>
          <a:xfrm>
            <a:off x="3652838" y="3206018"/>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학습률 설정不当</a:t>
            </a:r>
            <a:endParaRPr lang="en-US" sz="975" dirty="0"/>
          </a:p>
        </p:txBody>
      </p:sp>
      <p:sp>
        <p:nvSpPr>
          <p:cNvPr id="31" name="Text 14"/>
          <p:cNvSpPr/>
          <p:nvPr/>
        </p:nvSpPr>
        <p:spPr>
          <a:xfrm>
            <a:off x="3652838" y="35155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대응 전략</a:t>
            </a:r>
            <a:endParaRPr lang="en-US" sz="975" dirty="0"/>
          </a:p>
        </p:txBody>
      </p:sp>
      <p:sp>
        <p:nvSpPr>
          <p:cNvPr id="32" name="Text 15"/>
          <p:cNvSpPr/>
          <p:nvPr/>
        </p:nvSpPr>
        <p:spPr>
          <a:xfrm>
            <a:off x="3838576" y="3763231"/>
            <a:ext cx="78430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학습률 조정</a:t>
            </a:r>
            <a:endParaRPr lang="en-US" sz="975" dirty="0"/>
          </a:p>
        </p:txBody>
      </p:sp>
      <p:sp>
        <p:nvSpPr>
          <p:cNvPr id="33" name="Text 16"/>
          <p:cNvSpPr/>
          <p:nvPr/>
        </p:nvSpPr>
        <p:spPr>
          <a:xfrm>
            <a:off x="3838575" y="4010881"/>
            <a:ext cx="112269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정규화 기법 적용</a:t>
            </a:r>
            <a:endParaRPr lang="en-US" sz="975" dirty="0"/>
          </a:p>
        </p:txBody>
      </p:sp>
      <p:sp>
        <p:nvSpPr>
          <p:cNvPr id="34" name="Text 17"/>
          <p:cNvSpPr/>
          <p:nvPr/>
        </p:nvSpPr>
        <p:spPr>
          <a:xfrm>
            <a:off x="3838576" y="4258531"/>
            <a:ext cx="137866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하이퍼파라미터 튜닝</a:t>
            </a:r>
            <a:endParaRPr lang="en-US" sz="975" dirty="0"/>
          </a:p>
        </p:txBody>
      </p:sp>
      <p:sp>
        <p:nvSpPr>
          <p:cNvPr id="35" name="Text 18"/>
          <p:cNvSpPr/>
          <p:nvPr/>
        </p:nvSpPr>
        <p:spPr>
          <a:xfrm>
            <a:off x="7779451" y="2184462"/>
            <a:ext cx="79460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환경 오류</a:t>
            </a:r>
            <a:endParaRPr lang="en-US" sz="1219" dirty="0"/>
          </a:p>
        </p:txBody>
      </p:sp>
      <p:sp>
        <p:nvSpPr>
          <p:cNvPr id="36" name="Text 19"/>
          <p:cNvSpPr/>
          <p:nvPr/>
        </p:nvSpPr>
        <p:spPr>
          <a:xfrm>
            <a:off x="6810375" y="25249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주요 원인</a:t>
            </a:r>
            <a:endParaRPr lang="en-US" sz="975" dirty="0"/>
          </a:p>
        </p:txBody>
      </p:sp>
      <p:sp>
        <p:nvSpPr>
          <p:cNvPr id="37" name="Text 20"/>
          <p:cNvSpPr/>
          <p:nvPr/>
        </p:nvSpPr>
        <p:spPr>
          <a:xfrm>
            <a:off x="6810375" y="2772631"/>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패키지 버전 충돌</a:t>
            </a:r>
            <a:endParaRPr lang="en-US" sz="975" dirty="0"/>
          </a:p>
        </p:txBody>
      </p:sp>
      <p:sp>
        <p:nvSpPr>
          <p:cNvPr id="38" name="Text 21"/>
          <p:cNvSpPr/>
          <p:nvPr/>
        </p:nvSpPr>
        <p:spPr>
          <a:xfrm>
            <a:off x="6810375" y="2989324"/>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메모리 부족</a:t>
            </a:r>
            <a:endParaRPr lang="en-US" sz="975" dirty="0"/>
          </a:p>
        </p:txBody>
      </p:sp>
      <p:sp>
        <p:nvSpPr>
          <p:cNvPr id="39" name="Text 22"/>
          <p:cNvSpPr/>
          <p:nvPr/>
        </p:nvSpPr>
        <p:spPr>
          <a:xfrm>
            <a:off x="6810375" y="3206018"/>
            <a:ext cx="260032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GPU 사용 제한</a:t>
            </a:r>
            <a:endParaRPr lang="en-US" sz="975" dirty="0"/>
          </a:p>
        </p:txBody>
      </p:sp>
      <p:sp>
        <p:nvSpPr>
          <p:cNvPr id="40" name="Text 23"/>
          <p:cNvSpPr/>
          <p:nvPr/>
        </p:nvSpPr>
        <p:spPr>
          <a:xfrm>
            <a:off x="6810375" y="3515581"/>
            <a:ext cx="2600325" cy="185738"/>
          </a:xfrm>
          <a:prstGeom prst="rect">
            <a:avLst/>
          </a:prstGeom>
          <a:noFill/>
          <a:ln/>
        </p:spPr>
        <p:txBody>
          <a:bodyPr wrap="square" lIns="0" tIns="0" rIns="0" bIns="0" rtlCol="0" anchor="t"/>
          <a:lstStyle/>
          <a:p>
            <a:pPr>
              <a:lnSpc>
                <a:spcPts val="1463"/>
              </a:lnSpc>
            </a:pPr>
            <a:r>
              <a:rPr lang="en-US" sz="975" b="1" dirty="0">
                <a:solidFill>
                  <a:srgbClr val="FDE047"/>
                </a:solidFill>
                <a:latin typeface="Noto Sans KR" pitchFamily="34" charset="0"/>
                <a:ea typeface="Noto Sans KR" pitchFamily="34" charset="-122"/>
                <a:cs typeface="Noto Sans KR" pitchFamily="34" charset="-120"/>
              </a:rPr>
              <a:t>대응 전략</a:t>
            </a:r>
            <a:endParaRPr lang="en-US" sz="975" dirty="0"/>
          </a:p>
        </p:txBody>
      </p:sp>
      <p:sp>
        <p:nvSpPr>
          <p:cNvPr id="41" name="Text 24"/>
          <p:cNvSpPr/>
          <p:nvPr/>
        </p:nvSpPr>
        <p:spPr>
          <a:xfrm>
            <a:off x="6996113" y="3763231"/>
            <a:ext cx="97410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가상 환경 사용</a:t>
            </a:r>
            <a:endParaRPr lang="en-US" sz="975" dirty="0"/>
          </a:p>
        </p:txBody>
      </p:sp>
      <p:sp>
        <p:nvSpPr>
          <p:cNvPr id="42" name="Text 25"/>
          <p:cNvSpPr/>
          <p:nvPr/>
        </p:nvSpPr>
        <p:spPr>
          <a:xfrm>
            <a:off x="6996113" y="4010881"/>
            <a:ext cx="78430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의존성 관리</a:t>
            </a:r>
            <a:endParaRPr lang="en-US" sz="975" dirty="0"/>
          </a:p>
        </p:txBody>
      </p:sp>
      <p:sp>
        <p:nvSpPr>
          <p:cNvPr id="43" name="Text 26"/>
          <p:cNvSpPr/>
          <p:nvPr/>
        </p:nvSpPr>
        <p:spPr>
          <a:xfrm>
            <a:off x="6996112" y="4258531"/>
            <a:ext cx="1948213"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클라우드 환경 자원 제한 고려</a:t>
            </a:r>
            <a:endParaRPr lang="en-US" sz="975"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2134883"/>
            <a:ext cx="4566047" cy="2074069"/>
          </a:xfrm>
          <a:prstGeom prst="rect">
            <a:avLst/>
          </a:prstGeom>
        </p:spPr>
      </p:pic>
      <p:pic>
        <p:nvPicPr>
          <p:cNvPr id="4" name="Image 2" descr="preencoded.png"/>
          <p:cNvPicPr>
            <a:picLocks noChangeAspect="1"/>
          </p:cNvPicPr>
          <p:nvPr/>
        </p:nvPicPr>
        <p:blipFill>
          <a:blip r:embed="rId5"/>
          <a:stretch>
            <a:fillRect/>
          </a:stretch>
        </p:blipFill>
        <p:spPr>
          <a:xfrm>
            <a:off x="433388" y="2297404"/>
            <a:ext cx="123825" cy="139303"/>
          </a:xfrm>
          <a:prstGeom prst="rect">
            <a:avLst/>
          </a:prstGeom>
        </p:spPr>
      </p:pic>
      <p:pic>
        <p:nvPicPr>
          <p:cNvPr id="5" name="Image 3" descr="preencoded.png"/>
          <p:cNvPicPr>
            <a:picLocks noChangeAspect="1"/>
          </p:cNvPicPr>
          <p:nvPr/>
        </p:nvPicPr>
        <p:blipFill>
          <a:blip r:embed="rId6"/>
          <a:stretch>
            <a:fillRect/>
          </a:stretch>
        </p:blipFill>
        <p:spPr>
          <a:xfrm>
            <a:off x="433388" y="2568271"/>
            <a:ext cx="123825" cy="123825"/>
          </a:xfrm>
          <a:prstGeom prst="rect">
            <a:avLst/>
          </a:prstGeom>
        </p:spPr>
      </p:pic>
      <p:pic>
        <p:nvPicPr>
          <p:cNvPr id="6" name="Image 4" descr="preencoded.png"/>
          <p:cNvPicPr>
            <a:picLocks noChangeAspect="1"/>
          </p:cNvPicPr>
          <p:nvPr/>
        </p:nvPicPr>
        <p:blipFill>
          <a:blip r:embed="rId6"/>
          <a:stretch>
            <a:fillRect/>
          </a:stretch>
        </p:blipFill>
        <p:spPr>
          <a:xfrm>
            <a:off x="433388" y="2815921"/>
            <a:ext cx="123825" cy="123825"/>
          </a:xfrm>
          <a:prstGeom prst="rect">
            <a:avLst/>
          </a:prstGeom>
        </p:spPr>
      </p:pic>
      <p:pic>
        <p:nvPicPr>
          <p:cNvPr id="7" name="Image 5" descr="preencoded.png"/>
          <p:cNvPicPr>
            <a:picLocks noChangeAspect="1"/>
          </p:cNvPicPr>
          <p:nvPr/>
        </p:nvPicPr>
        <p:blipFill>
          <a:blip r:embed="rId6"/>
          <a:stretch>
            <a:fillRect/>
          </a:stretch>
        </p:blipFill>
        <p:spPr>
          <a:xfrm>
            <a:off x="433388" y="3063571"/>
            <a:ext cx="123825" cy="123825"/>
          </a:xfrm>
          <a:prstGeom prst="rect">
            <a:avLst/>
          </a:prstGeom>
        </p:spPr>
      </p:pic>
      <p:pic>
        <p:nvPicPr>
          <p:cNvPr id="8" name="Image 6" descr="preencoded.png"/>
          <p:cNvPicPr>
            <a:picLocks noChangeAspect="1"/>
          </p:cNvPicPr>
          <p:nvPr/>
        </p:nvPicPr>
        <p:blipFill>
          <a:blip r:embed="rId6"/>
          <a:stretch>
            <a:fillRect/>
          </a:stretch>
        </p:blipFill>
        <p:spPr>
          <a:xfrm>
            <a:off x="433388" y="3311221"/>
            <a:ext cx="123825" cy="123825"/>
          </a:xfrm>
          <a:prstGeom prst="rect">
            <a:avLst/>
          </a:prstGeom>
        </p:spPr>
      </p:pic>
      <p:pic>
        <p:nvPicPr>
          <p:cNvPr id="9" name="Image 7" descr="preencoded.png"/>
          <p:cNvPicPr>
            <a:picLocks noChangeAspect="1"/>
          </p:cNvPicPr>
          <p:nvPr/>
        </p:nvPicPr>
        <p:blipFill>
          <a:blip r:embed="rId4"/>
          <a:stretch>
            <a:fillRect/>
          </a:stretch>
        </p:blipFill>
        <p:spPr>
          <a:xfrm>
            <a:off x="5030391" y="2134883"/>
            <a:ext cx="4566047" cy="2074069"/>
          </a:xfrm>
          <a:prstGeom prst="rect">
            <a:avLst/>
          </a:prstGeom>
        </p:spPr>
      </p:pic>
      <p:pic>
        <p:nvPicPr>
          <p:cNvPr id="10" name="Image 8" descr="preencoded.png"/>
          <p:cNvPicPr>
            <a:picLocks noChangeAspect="1"/>
          </p:cNvPicPr>
          <p:nvPr/>
        </p:nvPicPr>
        <p:blipFill>
          <a:blip r:embed="rId7"/>
          <a:stretch>
            <a:fillRect/>
          </a:stretch>
        </p:blipFill>
        <p:spPr>
          <a:xfrm>
            <a:off x="5154216" y="2297404"/>
            <a:ext cx="139303" cy="139303"/>
          </a:xfrm>
          <a:prstGeom prst="rect">
            <a:avLst/>
          </a:prstGeom>
        </p:spPr>
      </p:pic>
      <p:pic>
        <p:nvPicPr>
          <p:cNvPr id="11" name="Image 9" descr="preencoded.png"/>
          <p:cNvPicPr>
            <a:picLocks noChangeAspect="1"/>
          </p:cNvPicPr>
          <p:nvPr/>
        </p:nvPicPr>
        <p:blipFill>
          <a:blip r:embed="rId8"/>
          <a:stretch>
            <a:fillRect/>
          </a:stretch>
        </p:blipFill>
        <p:spPr>
          <a:xfrm>
            <a:off x="5154216" y="2537314"/>
            <a:ext cx="828684" cy="309563"/>
          </a:xfrm>
          <a:prstGeom prst="rect">
            <a:avLst/>
          </a:prstGeom>
        </p:spPr>
      </p:pic>
      <p:pic>
        <p:nvPicPr>
          <p:cNvPr id="12" name="Image 10" descr="preencoded.png"/>
          <p:cNvPicPr>
            <a:picLocks noChangeAspect="1"/>
          </p:cNvPicPr>
          <p:nvPr/>
        </p:nvPicPr>
        <p:blipFill>
          <a:blip r:embed="rId9"/>
          <a:stretch>
            <a:fillRect/>
          </a:stretch>
        </p:blipFill>
        <p:spPr>
          <a:xfrm>
            <a:off x="5982900" y="2537314"/>
            <a:ext cx="1040541" cy="309563"/>
          </a:xfrm>
          <a:prstGeom prst="rect">
            <a:avLst/>
          </a:prstGeom>
        </p:spPr>
      </p:pic>
      <p:pic>
        <p:nvPicPr>
          <p:cNvPr id="13" name="Image 11" descr="preencoded.png"/>
          <p:cNvPicPr>
            <a:picLocks noChangeAspect="1"/>
          </p:cNvPicPr>
          <p:nvPr/>
        </p:nvPicPr>
        <p:blipFill>
          <a:blip r:embed="rId10"/>
          <a:stretch>
            <a:fillRect/>
          </a:stretch>
        </p:blipFill>
        <p:spPr>
          <a:xfrm>
            <a:off x="7023441" y="2537314"/>
            <a:ext cx="497114" cy="309563"/>
          </a:xfrm>
          <a:prstGeom prst="rect">
            <a:avLst/>
          </a:prstGeom>
        </p:spPr>
      </p:pic>
      <p:pic>
        <p:nvPicPr>
          <p:cNvPr id="14" name="Image 12" descr="preencoded.png"/>
          <p:cNvPicPr>
            <a:picLocks noChangeAspect="1"/>
          </p:cNvPicPr>
          <p:nvPr/>
        </p:nvPicPr>
        <p:blipFill>
          <a:blip r:embed="rId11"/>
          <a:stretch>
            <a:fillRect/>
          </a:stretch>
        </p:blipFill>
        <p:spPr>
          <a:xfrm>
            <a:off x="7520555" y="2537314"/>
            <a:ext cx="1952057" cy="309563"/>
          </a:xfrm>
          <a:prstGeom prst="rect">
            <a:avLst/>
          </a:prstGeom>
        </p:spPr>
      </p:pic>
      <p:pic>
        <p:nvPicPr>
          <p:cNvPr id="15" name="Image 13" descr="preencoded.png"/>
          <p:cNvPicPr>
            <a:picLocks noChangeAspect="1"/>
          </p:cNvPicPr>
          <p:nvPr/>
        </p:nvPicPr>
        <p:blipFill>
          <a:blip r:embed="rId12"/>
          <a:stretch>
            <a:fillRect/>
          </a:stretch>
        </p:blipFill>
        <p:spPr>
          <a:xfrm>
            <a:off x="5154216" y="2846877"/>
            <a:ext cx="828684" cy="309563"/>
          </a:xfrm>
          <a:prstGeom prst="rect">
            <a:avLst/>
          </a:prstGeom>
        </p:spPr>
      </p:pic>
      <p:pic>
        <p:nvPicPr>
          <p:cNvPr id="16" name="Image 14" descr="preencoded.png"/>
          <p:cNvPicPr>
            <a:picLocks noChangeAspect="1"/>
          </p:cNvPicPr>
          <p:nvPr/>
        </p:nvPicPr>
        <p:blipFill>
          <a:blip r:embed="rId13"/>
          <a:stretch>
            <a:fillRect/>
          </a:stretch>
        </p:blipFill>
        <p:spPr>
          <a:xfrm>
            <a:off x="5982900" y="2846877"/>
            <a:ext cx="1040541" cy="309563"/>
          </a:xfrm>
          <a:prstGeom prst="rect">
            <a:avLst/>
          </a:prstGeom>
        </p:spPr>
      </p:pic>
      <p:pic>
        <p:nvPicPr>
          <p:cNvPr id="17" name="Image 15" descr="preencoded.png"/>
          <p:cNvPicPr>
            <a:picLocks noChangeAspect="1"/>
          </p:cNvPicPr>
          <p:nvPr/>
        </p:nvPicPr>
        <p:blipFill>
          <a:blip r:embed="rId14"/>
          <a:stretch>
            <a:fillRect/>
          </a:stretch>
        </p:blipFill>
        <p:spPr>
          <a:xfrm>
            <a:off x="7023441" y="2846877"/>
            <a:ext cx="497114" cy="309563"/>
          </a:xfrm>
          <a:prstGeom prst="rect">
            <a:avLst/>
          </a:prstGeom>
        </p:spPr>
      </p:pic>
      <p:pic>
        <p:nvPicPr>
          <p:cNvPr id="18" name="Image 16" descr="preencoded.png"/>
          <p:cNvPicPr>
            <a:picLocks noChangeAspect="1"/>
          </p:cNvPicPr>
          <p:nvPr/>
        </p:nvPicPr>
        <p:blipFill>
          <a:blip r:embed="rId15"/>
          <a:stretch>
            <a:fillRect/>
          </a:stretch>
        </p:blipFill>
        <p:spPr>
          <a:xfrm>
            <a:off x="7520555" y="2846877"/>
            <a:ext cx="1952057" cy="309563"/>
          </a:xfrm>
          <a:prstGeom prst="rect">
            <a:avLst/>
          </a:prstGeom>
        </p:spPr>
      </p:pic>
      <p:pic>
        <p:nvPicPr>
          <p:cNvPr id="19" name="Image 17" descr="preencoded.png"/>
          <p:cNvPicPr>
            <a:picLocks noChangeAspect="1"/>
          </p:cNvPicPr>
          <p:nvPr/>
        </p:nvPicPr>
        <p:blipFill>
          <a:blip r:embed="rId16"/>
          <a:stretch>
            <a:fillRect/>
          </a:stretch>
        </p:blipFill>
        <p:spPr>
          <a:xfrm>
            <a:off x="5154216" y="3156439"/>
            <a:ext cx="828684" cy="309563"/>
          </a:xfrm>
          <a:prstGeom prst="rect">
            <a:avLst/>
          </a:prstGeom>
        </p:spPr>
      </p:pic>
      <p:pic>
        <p:nvPicPr>
          <p:cNvPr id="20" name="Image 18" descr="preencoded.png"/>
          <p:cNvPicPr>
            <a:picLocks noChangeAspect="1"/>
          </p:cNvPicPr>
          <p:nvPr/>
        </p:nvPicPr>
        <p:blipFill>
          <a:blip r:embed="rId17"/>
          <a:stretch>
            <a:fillRect/>
          </a:stretch>
        </p:blipFill>
        <p:spPr>
          <a:xfrm>
            <a:off x="5982900" y="3156439"/>
            <a:ext cx="1040541" cy="309563"/>
          </a:xfrm>
          <a:prstGeom prst="rect">
            <a:avLst/>
          </a:prstGeom>
        </p:spPr>
      </p:pic>
      <p:pic>
        <p:nvPicPr>
          <p:cNvPr id="21" name="Image 19" descr="preencoded.png"/>
          <p:cNvPicPr>
            <a:picLocks noChangeAspect="1"/>
          </p:cNvPicPr>
          <p:nvPr/>
        </p:nvPicPr>
        <p:blipFill>
          <a:blip r:embed="rId18"/>
          <a:stretch>
            <a:fillRect/>
          </a:stretch>
        </p:blipFill>
        <p:spPr>
          <a:xfrm>
            <a:off x="7023441" y="3156439"/>
            <a:ext cx="497114" cy="309563"/>
          </a:xfrm>
          <a:prstGeom prst="rect">
            <a:avLst/>
          </a:prstGeom>
        </p:spPr>
      </p:pic>
      <p:pic>
        <p:nvPicPr>
          <p:cNvPr id="22" name="Image 20" descr="preencoded.png"/>
          <p:cNvPicPr>
            <a:picLocks noChangeAspect="1"/>
          </p:cNvPicPr>
          <p:nvPr/>
        </p:nvPicPr>
        <p:blipFill>
          <a:blip r:embed="rId19"/>
          <a:stretch>
            <a:fillRect/>
          </a:stretch>
        </p:blipFill>
        <p:spPr>
          <a:xfrm>
            <a:off x="7520555" y="3156439"/>
            <a:ext cx="1952057" cy="309563"/>
          </a:xfrm>
          <a:prstGeom prst="rect">
            <a:avLst/>
          </a:prstGeom>
        </p:spPr>
      </p:pic>
      <p:pic>
        <p:nvPicPr>
          <p:cNvPr id="23" name="Image 21" descr="preencoded.png"/>
          <p:cNvPicPr>
            <a:picLocks noChangeAspect="1"/>
          </p:cNvPicPr>
          <p:nvPr/>
        </p:nvPicPr>
        <p:blipFill>
          <a:blip r:embed="rId16"/>
          <a:stretch>
            <a:fillRect/>
          </a:stretch>
        </p:blipFill>
        <p:spPr>
          <a:xfrm>
            <a:off x="5154216" y="3466002"/>
            <a:ext cx="828684" cy="309563"/>
          </a:xfrm>
          <a:prstGeom prst="rect">
            <a:avLst/>
          </a:prstGeom>
        </p:spPr>
      </p:pic>
      <p:pic>
        <p:nvPicPr>
          <p:cNvPr id="24" name="Image 22" descr="preencoded.png"/>
          <p:cNvPicPr>
            <a:picLocks noChangeAspect="1"/>
          </p:cNvPicPr>
          <p:nvPr/>
        </p:nvPicPr>
        <p:blipFill>
          <a:blip r:embed="rId17"/>
          <a:stretch>
            <a:fillRect/>
          </a:stretch>
        </p:blipFill>
        <p:spPr>
          <a:xfrm>
            <a:off x="5982900" y="3466002"/>
            <a:ext cx="1040541" cy="309563"/>
          </a:xfrm>
          <a:prstGeom prst="rect">
            <a:avLst/>
          </a:prstGeom>
        </p:spPr>
      </p:pic>
      <p:pic>
        <p:nvPicPr>
          <p:cNvPr id="25" name="Image 23" descr="preencoded.png"/>
          <p:cNvPicPr>
            <a:picLocks noChangeAspect="1"/>
          </p:cNvPicPr>
          <p:nvPr/>
        </p:nvPicPr>
        <p:blipFill>
          <a:blip r:embed="rId18"/>
          <a:stretch>
            <a:fillRect/>
          </a:stretch>
        </p:blipFill>
        <p:spPr>
          <a:xfrm>
            <a:off x="7023441" y="3466002"/>
            <a:ext cx="497114" cy="309563"/>
          </a:xfrm>
          <a:prstGeom prst="rect">
            <a:avLst/>
          </a:prstGeom>
        </p:spPr>
      </p:pic>
      <p:pic>
        <p:nvPicPr>
          <p:cNvPr id="26" name="Image 24" descr="preencoded.png"/>
          <p:cNvPicPr>
            <a:picLocks noChangeAspect="1"/>
          </p:cNvPicPr>
          <p:nvPr/>
        </p:nvPicPr>
        <p:blipFill>
          <a:blip r:embed="rId19"/>
          <a:stretch>
            <a:fillRect/>
          </a:stretch>
        </p:blipFill>
        <p:spPr>
          <a:xfrm>
            <a:off x="7520555" y="3466002"/>
            <a:ext cx="1952057" cy="309563"/>
          </a:xfrm>
          <a:prstGeom prst="rect">
            <a:avLst/>
          </a:prstGeom>
        </p:spPr>
      </p:pic>
      <p:pic>
        <p:nvPicPr>
          <p:cNvPr id="27" name="Image 25" descr="preencoded.png"/>
          <p:cNvPicPr>
            <a:picLocks noChangeAspect="1"/>
          </p:cNvPicPr>
          <p:nvPr/>
        </p:nvPicPr>
        <p:blipFill>
          <a:blip r:embed="rId16"/>
          <a:stretch>
            <a:fillRect/>
          </a:stretch>
        </p:blipFill>
        <p:spPr>
          <a:xfrm>
            <a:off x="5154216" y="3775564"/>
            <a:ext cx="828684" cy="309563"/>
          </a:xfrm>
          <a:prstGeom prst="rect">
            <a:avLst/>
          </a:prstGeom>
        </p:spPr>
      </p:pic>
      <p:pic>
        <p:nvPicPr>
          <p:cNvPr id="28" name="Image 26" descr="preencoded.png"/>
          <p:cNvPicPr>
            <a:picLocks noChangeAspect="1"/>
          </p:cNvPicPr>
          <p:nvPr/>
        </p:nvPicPr>
        <p:blipFill>
          <a:blip r:embed="rId17"/>
          <a:stretch>
            <a:fillRect/>
          </a:stretch>
        </p:blipFill>
        <p:spPr>
          <a:xfrm>
            <a:off x="5982900" y="3775564"/>
            <a:ext cx="1040541" cy="309563"/>
          </a:xfrm>
          <a:prstGeom prst="rect">
            <a:avLst/>
          </a:prstGeom>
        </p:spPr>
      </p:pic>
      <p:pic>
        <p:nvPicPr>
          <p:cNvPr id="29" name="Image 27" descr="preencoded.png"/>
          <p:cNvPicPr>
            <a:picLocks noChangeAspect="1"/>
          </p:cNvPicPr>
          <p:nvPr/>
        </p:nvPicPr>
        <p:blipFill>
          <a:blip r:embed="rId18"/>
          <a:stretch>
            <a:fillRect/>
          </a:stretch>
        </p:blipFill>
        <p:spPr>
          <a:xfrm>
            <a:off x="7023441" y="3775564"/>
            <a:ext cx="497114" cy="309563"/>
          </a:xfrm>
          <a:prstGeom prst="rect">
            <a:avLst/>
          </a:prstGeom>
        </p:spPr>
      </p:pic>
      <p:pic>
        <p:nvPicPr>
          <p:cNvPr id="30" name="Image 28" descr="preencoded.png"/>
          <p:cNvPicPr>
            <a:picLocks noChangeAspect="1"/>
          </p:cNvPicPr>
          <p:nvPr/>
        </p:nvPicPr>
        <p:blipFill>
          <a:blip r:embed="rId19"/>
          <a:stretch>
            <a:fillRect/>
          </a:stretch>
        </p:blipFill>
        <p:spPr>
          <a:xfrm>
            <a:off x="7520555" y="3775564"/>
            <a:ext cx="1952057" cy="309563"/>
          </a:xfrm>
          <a:prstGeom prst="rect">
            <a:avLst/>
          </a:prstGeom>
        </p:spPr>
      </p:pic>
      <p:pic>
        <p:nvPicPr>
          <p:cNvPr id="31" name="Image 29" descr="preencoded.png"/>
          <p:cNvPicPr>
            <a:picLocks noChangeAspect="1"/>
          </p:cNvPicPr>
          <p:nvPr/>
        </p:nvPicPr>
        <p:blipFill>
          <a:blip r:embed="rId20"/>
          <a:stretch>
            <a:fillRect/>
          </a:stretch>
        </p:blipFill>
        <p:spPr>
          <a:xfrm>
            <a:off x="309563" y="4363733"/>
            <a:ext cx="9286875" cy="1454944"/>
          </a:xfrm>
          <a:prstGeom prst="rect">
            <a:avLst/>
          </a:prstGeom>
        </p:spPr>
      </p:pic>
      <p:pic>
        <p:nvPicPr>
          <p:cNvPr id="32" name="Image 30" descr="preencoded.png"/>
          <p:cNvPicPr>
            <a:picLocks noChangeAspect="1"/>
          </p:cNvPicPr>
          <p:nvPr/>
        </p:nvPicPr>
        <p:blipFill>
          <a:blip r:embed="rId21"/>
          <a:stretch>
            <a:fillRect/>
          </a:stretch>
        </p:blipFill>
        <p:spPr>
          <a:xfrm>
            <a:off x="433388" y="4526254"/>
            <a:ext cx="154781" cy="139303"/>
          </a:xfrm>
          <a:prstGeom prst="rect">
            <a:avLst/>
          </a:prstGeom>
        </p:spPr>
      </p:pic>
      <p:pic>
        <p:nvPicPr>
          <p:cNvPr id="33" name="Image 31" descr="preencoded.png"/>
          <p:cNvPicPr>
            <a:picLocks noChangeAspect="1"/>
          </p:cNvPicPr>
          <p:nvPr/>
        </p:nvPicPr>
        <p:blipFill>
          <a:blip r:embed="rId22"/>
          <a:stretch>
            <a:fillRect/>
          </a:stretch>
        </p:blipFill>
        <p:spPr>
          <a:xfrm>
            <a:off x="433388" y="4784788"/>
            <a:ext cx="147042" cy="148493"/>
          </a:xfrm>
          <a:prstGeom prst="rect">
            <a:avLst/>
          </a:prstGeom>
        </p:spPr>
      </p:pic>
      <p:pic>
        <p:nvPicPr>
          <p:cNvPr id="34" name="Image 32" descr="preencoded.png"/>
          <p:cNvPicPr>
            <a:picLocks noChangeAspect="1"/>
          </p:cNvPicPr>
          <p:nvPr/>
        </p:nvPicPr>
        <p:blipFill>
          <a:blip r:embed="rId23"/>
          <a:stretch>
            <a:fillRect/>
          </a:stretch>
        </p:blipFill>
        <p:spPr>
          <a:xfrm>
            <a:off x="4999435" y="4784788"/>
            <a:ext cx="147042" cy="148493"/>
          </a:xfrm>
          <a:prstGeom prst="rect">
            <a:avLst/>
          </a:prstGeom>
        </p:spPr>
      </p:pic>
      <p:pic>
        <p:nvPicPr>
          <p:cNvPr id="35" name="Image 33" descr="preencoded.png"/>
          <p:cNvPicPr>
            <a:picLocks noChangeAspect="1"/>
          </p:cNvPicPr>
          <p:nvPr/>
        </p:nvPicPr>
        <p:blipFill>
          <a:blip r:embed="rId24"/>
          <a:stretch>
            <a:fillRect/>
          </a:stretch>
        </p:blipFill>
        <p:spPr>
          <a:xfrm>
            <a:off x="433388" y="5125306"/>
            <a:ext cx="170259" cy="148493"/>
          </a:xfrm>
          <a:prstGeom prst="rect">
            <a:avLst/>
          </a:prstGeom>
        </p:spPr>
      </p:pic>
      <p:pic>
        <p:nvPicPr>
          <p:cNvPr id="36" name="Image 34" descr="preencoded.png"/>
          <p:cNvPicPr>
            <a:picLocks noChangeAspect="1"/>
          </p:cNvPicPr>
          <p:nvPr/>
        </p:nvPicPr>
        <p:blipFill>
          <a:blip r:embed="rId25"/>
          <a:stretch>
            <a:fillRect/>
          </a:stretch>
        </p:blipFill>
        <p:spPr>
          <a:xfrm>
            <a:off x="4999435" y="5125306"/>
            <a:ext cx="147042" cy="148493"/>
          </a:xfrm>
          <a:prstGeom prst="rect">
            <a:avLst/>
          </a:prstGeom>
        </p:spPr>
      </p:pic>
      <p:pic>
        <p:nvPicPr>
          <p:cNvPr id="37" name="Image 35" descr="preencoded.png"/>
          <p:cNvPicPr>
            <a:picLocks noChangeAspect="1"/>
          </p:cNvPicPr>
          <p:nvPr/>
        </p:nvPicPr>
        <p:blipFill>
          <a:blip r:embed="rId26"/>
          <a:stretch>
            <a:fillRect/>
          </a:stretch>
        </p:blipFill>
        <p:spPr>
          <a:xfrm>
            <a:off x="433387" y="5465825"/>
            <a:ext cx="185738" cy="148493"/>
          </a:xfrm>
          <a:prstGeom prst="rect">
            <a:avLst/>
          </a:prstGeom>
        </p:spPr>
      </p:pic>
      <p:pic>
        <p:nvPicPr>
          <p:cNvPr id="38" name="Image 36" descr="preencoded.png"/>
          <p:cNvPicPr>
            <a:picLocks noChangeAspect="1"/>
          </p:cNvPicPr>
          <p:nvPr/>
        </p:nvPicPr>
        <p:blipFill>
          <a:blip r:embed="rId27"/>
          <a:stretch>
            <a:fillRect/>
          </a:stretch>
        </p:blipFill>
        <p:spPr>
          <a:xfrm>
            <a:off x="4999434" y="5465825"/>
            <a:ext cx="185738" cy="148493"/>
          </a:xfrm>
          <a:prstGeom prst="rect">
            <a:avLst/>
          </a:prstGeom>
        </p:spPr>
      </p:pic>
      <p:sp>
        <p:nvSpPr>
          <p:cNvPr id="3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데이터 정의 및 설계</a:t>
            </a:r>
            <a:endParaRPr lang="en-US" sz="2438" dirty="0"/>
          </a:p>
        </p:txBody>
      </p:sp>
      <p:sp>
        <p:nvSpPr>
          <p:cNvPr id="40" name="Text 1"/>
          <p:cNvSpPr/>
          <p:nvPr/>
        </p:nvSpPr>
        <p:spPr>
          <a:xfrm>
            <a:off x="309563" y="1571625"/>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모델을 효율적으로 학습시키려면 </a:t>
            </a:r>
            <a:r>
              <a:rPr lang="en-US" sz="1073" b="1" dirty="0">
                <a:solidFill>
                  <a:srgbClr val="FDE047"/>
                </a:solidFill>
                <a:latin typeface="Noto Sans KR" pitchFamily="34" charset="0"/>
                <a:ea typeface="Noto Sans KR" pitchFamily="34" charset="-122"/>
                <a:cs typeface="Noto Sans KR" pitchFamily="34" charset="-120"/>
              </a:rPr>
              <a:t>데이터의 구조와 의미를 명확히 정의</a:t>
            </a:r>
            <a:r>
              <a:rPr lang="en-US" sz="1073" dirty="0">
                <a:solidFill>
                  <a:srgbClr val="FFFFFF"/>
                </a:solidFill>
                <a:latin typeface="Noto Sans KR" pitchFamily="34" charset="0"/>
                <a:ea typeface="Noto Sans KR" pitchFamily="34" charset="-122"/>
                <a:cs typeface="Noto Sans KR" pitchFamily="34" charset="-120"/>
              </a:rPr>
              <a:t>해야 합니다. 이는 각 변수의 데이터 타입, 단위, 허용 범위, 그리고 누락 허용 여부 등을 상세히 문서화하는 작업을 포함합니다.</a:t>
            </a:r>
            <a:endParaRPr lang="en-US" sz="1073" dirty="0"/>
          </a:p>
        </p:txBody>
      </p:sp>
      <p:sp>
        <p:nvSpPr>
          <p:cNvPr id="41" name="Text 2"/>
          <p:cNvSpPr/>
          <p:nvPr/>
        </p:nvSpPr>
        <p:spPr>
          <a:xfrm>
            <a:off x="619125" y="2258708"/>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데이터 정의의 핵심 요소</a:t>
            </a:r>
            <a:endParaRPr lang="en-US" sz="1097" dirty="0"/>
          </a:p>
        </p:txBody>
      </p:sp>
      <p:sp>
        <p:nvSpPr>
          <p:cNvPr id="42" name="Text 3"/>
          <p:cNvSpPr/>
          <p:nvPr/>
        </p:nvSpPr>
        <p:spPr>
          <a:xfrm>
            <a:off x="619126" y="2537314"/>
            <a:ext cx="367353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데이터 타입</a:t>
            </a:r>
            <a:r>
              <a:rPr lang="en-US" sz="975" dirty="0">
                <a:solidFill>
                  <a:srgbClr val="FFFFFF"/>
                </a:solidFill>
                <a:latin typeface="Noto Sans KR" pitchFamily="34" charset="0"/>
                <a:ea typeface="Noto Sans KR" pitchFamily="34" charset="-122"/>
                <a:cs typeface="Noto Sans KR" pitchFamily="34" charset="-120"/>
              </a:rPr>
              <a:t>: 변수의 데이터 유형 (문자열, 숫자, 날짜 등)</a:t>
            </a:r>
            <a:endParaRPr lang="en-US" sz="975" dirty="0"/>
          </a:p>
        </p:txBody>
      </p:sp>
      <p:sp>
        <p:nvSpPr>
          <p:cNvPr id="43" name="Text 4"/>
          <p:cNvSpPr/>
          <p:nvPr/>
        </p:nvSpPr>
        <p:spPr>
          <a:xfrm>
            <a:off x="619125" y="2784964"/>
            <a:ext cx="255084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단위</a:t>
            </a:r>
            <a:r>
              <a:rPr lang="en-US" sz="975" dirty="0">
                <a:solidFill>
                  <a:srgbClr val="FFFFFF"/>
                </a:solidFill>
                <a:latin typeface="Noto Sans KR" pitchFamily="34" charset="0"/>
                <a:ea typeface="Noto Sans KR" pitchFamily="34" charset="-122"/>
                <a:cs typeface="Noto Sans KR" pitchFamily="34" charset="-120"/>
              </a:rPr>
              <a:t>: 변수의 측정 단위 (미터, 섭씨, 등)</a:t>
            </a:r>
            <a:endParaRPr lang="en-US" sz="975" dirty="0"/>
          </a:p>
        </p:txBody>
      </p:sp>
      <p:sp>
        <p:nvSpPr>
          <p:cNvPr id="44" name="Text 5"/>
          <p:cNvSpPr/>
          <p:nvPr/>
        </p:nvSpPr>
        <p:spPr>
          <a:xfrm>
            <a:off x="619125" y="3032614"/>
            <a:ext cx="232810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허용 범위</a:t>
            </a:r>
            <a:r>
              <a:rPr lang="en-US" sz="975" dirty="0">
                <a:solidFill>
                  <a:srgbClr val="FFFFFF"/>
                </a:solidFill>
                <a:latin typeface="Noto Sans KR" pitchFamily="34" charset="0"/>
                <a:ea typeface="Noto Sans KR" pitchFamily="34" charset="-122"/>
                <a:cs typeface="Noto Sans KR" pitchFamily="34" charset="-120"/>
              </a:rPr>
              <a:t>: 변수의 유효한 값의 범위</a:t>
            </a:r>
            <a:endParaRPr lang="en-US" sz="975" dirty="0"/>
          </a:p>
        </p:txBody>
      </p:sp>
      <p:sp>
        <p:nvSpPr>
          <p:cNvPr id="45" name="Text 6"/>
          <p:cNvSpPr/>
          <p:nvPr/>
        </p:nvSpPr>
        <p:spPr>
          <a:xfrm>
            <a:off x="619126" y="3280264"/>
            <a:ext cx="3789190"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누락 허용 여부</a:t>
            </a:r>
            <a:r>
              <a:rPr lang="en-US" sz="975" dirty="0">
                <a:solidFill>
                  <a:srgbClr val="FFFFFF"/>
                </a:solidFill>
                <a:latin typeface="Noto Sans KR" pitchFamily="34" charset="0"/>
                <a:ea typeface="Noto Sans KR" pitchFamily="34" charset="-122"/>
                <a:cs typeface="Noto Sans KR" pitchFamily="34" charset="-120"/>
              </a:rPr>
              <a:t>: 해당 변수에서 누락된 값을 허용할지 여부</a:t>
            </a:r>
            <a:endParaRPr lang="en-US" sz="975" dirty="0"/>
          </a:p>
        </p:txBody>
      </p:sp>
      <p:sp>
        <p:nvSpPr>
          <p:cNvPr id="46" name="Text 7"/>
          <p:cNvSpPr/>
          <p:nvPr/>
        </p:nvSpPr>
        <p:spPr>
          <a:xfrm>
            <a:off x="5355431" y="2258708"/>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예시: 기상 데이터셋</a:t>
            </a:r>
            <a:endParaRPr lang="en-US" sz="1097" dirty="0"/>
          </a:p>
        </p:txBody>
      </p:sp>
      <p:sp>
        <p:nvSpPr>
          <p:cNvPr id="47" name="Text 8"/>
          <p:cNvSpPr/>
          <p:nvPr/>
        </p:nvSpPr>
        <p:spPr>
          <a:xfrm>
            <a:off x="5216129" y="2537314"/>
            <a:ext cx="828684" cy="309563"/>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변수명</a:t>
            </a:r>
            <a:endParaRPr lang="en-US" sz="975" dirty="0"/>
          </a:p>
        </p:txBody>
      </p:sp>
      <p:sp>
        <p:nvSpPr>
          <p:cNvPr id="48" name="Text 9"/>
          <p:cNvSpPr/>
          <p:nvPr/>
        </p:nvSpPr>
        <p:spPr>
          <a:xfrm>
            <a:off x="6044812" y="2537314"/>
            <a:ext cx="1040541" cy="309563"/>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데이터 타입</a:t>
            </a:r>
            <a:endParaRPr lang="en-US" sz="975" dirty="0"/>
          </a:p>
        </p:txBody>
      </p:sp>
      <p:sp>
        <p:nvSpPr>
          <p:cNvPr id="49" name="Text 10"/>
          <p:cNvSpPr/>
          <p:nvPr/>
        </p:nvSpPr>
        <p:spPr>
          <a:xfrm>
            <a:off x="7085353" y="2537314"/>
            <a:ext cx="497114" cy="309563"/>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단위</a:t>
            </a:r>
            <a:endParaRPr lang="en-US" sz="975" dirty="0"/>
          </a:p>
        </p:txBody>
      </p:sp>
      <p:sp>
        <p:nvSpPr>
          <p:cNvPr id="50" name="Text 11"/>
          <p:cNvSpPr/>
          <p:nvPr/>
        </p:nvSpPr>
        <p:spPr>
          <a:xfrm>
            <a:off x="7582468" y="2537314"/>
            <a:ext cx="1952057" cy="309563"/>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설명</a:t>
            </a:r>
            <a:endParaRPr lang="en-US" sz="975" dirty="0"/>
          </a:p>
        </p:txBody>
      </p:sp>
      <p:sp>
        <p:nvSpPr>
          <p:cNvPr id="51" name="Text 12"/>
          <p:cNvSpPr/>
          <p:nvPr/>
        </p:nvSpPr>
        <p:spPr>
          <a:xfrm>
            <a:off x="5216129" y="2846877"/>
            <a:ext cx="82868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날짜시간</a:t>
            </a:r>
            <a:endParaRPr lang="en-US" sz="975" dirty="0"/>
          </a:p>
        </p:txBody>
      </p:sp>
      <p:sp>
        <p:nvSpPr>
          <p:cNvPr id="52" name="Text 13"/>
          <p:cNvSpPr/>
          <p:nvPr/>
        </p:nvSpPr>
        <p:spPr>
          <a:xfrm>
            <a:off x="6044813" y="2846877"/>
            <a:ext cx="1248649"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datetime</a:t>
            </a:r>
            <a:endParaRPr lang="en-US" sz="975" dirty="0"/>
          </a:p>
        </p:txBody>
      </p:sp>
      <p:sp>
        <p:nvSpPr>
          <p:cNvPr id="53" name="Text 14"/>
          <p:cNvSpPr/>
          <p:nvPr/>
        </p:nvSpPr>
        <p:spPr>
          <a:xfrm>
            <a:off x="7085353" y="2846877"/>
            <a:ext cx="49711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a:t>
            </a:r>
            <a:endParaRPr lang="en-US" sz="975" dirty="0"/>
          </a:p>
        </p:txBody>
      </p:sp>
      <p:sp>
        <p:nvSpPr>
          <p:cNvPr id="54" name="Text 15"/>
          <p:cNvSpPr/>
          <p:nvPr/>
        </p:nvSpPr>
        <p:spPr>
          <a:xfrm>
            <a:off x="7582468" y="2846877"/>
            <a:ext cx="1952057"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날짜와 시간 정보</a:t>
            </a:r>
            <a:endParaRPr lang="en-US" sz="975" dirty="0"/>
          </a:p>
        </p:txBody>
      </p:sp>
      <p:sp>
        <p:nvSpPr>
          <p:cNvPr id="55" name="Text 16"/>
          <p:cNvSpPr/>
          <p:nvPr/>
        </p:nvSpPr>
        <p:spPr>
          <a:xfrm>
            <a:off x="5216129" y="3156439"/>
            <a:ext cx="82868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강수량</a:t>
            </a:r>
            <a:endParaRPr lang="en-US" sz="975" dirty="0"/>
          </a:p>
        </p:txBody>
      </p:sp>
      <p:sp>
        <p:nvSpPr>
          <p:cNvPr id="56" name="Text 17"/>
          <p:cNvSpPr/>
          <p:nvPr/>
        </p:nvSpPr>
        <p:spPr>
          <a:xfrm>
            <a:off x="6044812" y="3156439"/>
            <a:ext cx="1040541"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float</a:t>
            </a:r>
            <a:endParaRPr lang="en-US" sz="975" dirty="0"/>
          </a:p>
        </p:txBody>
      </p:sp>
      <p:sp>
        <p:nvSpPr>
          <p:cNvPr id="57" name="Text 18"/>
          <p:cNvSpPr/>
          <p:nvPr/>
        </p:nvSpPr>
        <p:spPr>
          <a:xfrm>
            <a:off x="7085353" y="3156439"/>
            <a:ext cx="49711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mm</a:t>
            </a:r>
            <a:endParaRPr lang="en-US" sz="975" dirty="0"/>
          </a:p>
        </p:txBody>
      </p:sp>
      <p:sp>
        <p:nvSpPr>
          <p:cNvPr id="58" name="Text 19"/>
          <p:cNvSpPr/>
          <p:nvPr/>
        </p:nvSpPr>
        <p:spPr>
          <a:xfrm>
            <a:off x="7582468" y="3156439"/>
            <a:ext cx="1952057"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밀리미터 단위의 강수량</a:t>
            </a:r>
            <a:endParaRPr lang="en-US" sz="975" dirty="0"/>
          </a:p>
        </p:txBody>
      </p:sp>
      <p:sp>
        <p:nvSpPr>
          <p:cNvPr id="59" name="Text 20"/>
          <p:cNvSpPr/>
          <p:nvPr/>
        </p:nvSpPr>
        <p:spPr>
          <a:xfrm>
            <a:off x="5216129" y="3466002"/>
            <a:ext cx="82868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풍속</a:t>
            </a:r>
            <a:endParaRPr lang="en-US" sz="975" dirty="0"/>
          </a:p>
        </p:txBody>
      </p:sp>
      <p:sp>
        <p:nvSpPr>
          <p:cNvPr id="60" name="Text 21"/>
          <p:cNvSpPr/>
          <p:nvPr/>
        </p:nvSpPr>
        <p:spPr>
          <a:xfrm>
            <a:off x="6044812" y="3466002"/>
            <a:ext cx="1040541"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float</a:t>
            </a:r>
            <a:endParaRPr lang="en-US" sz="975" dirty="0"/>
          </a:p>
        </p:txBody>
      </p:sp>
      <p:sp>
        <p:nvSpPr>
          <p:cNvPr id="61" name="Text 22"/>
          <p:cNvSpPr/>
          <p:nvPr/>
        </p:nvSpPr>
        <p:spPr>
          <a:xfrm>
            <a:off x="7085353" y="3466002"/>
            <a:ext cx="49711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m/s</a:t>
            </a:r>
            <a:endParaRPr lang="en-US" sz="975" dirty="0"/>
          </a:p>
        </p:txBody>
      </p:sp>
      <p:sp>
        <p:nvSpPr>
          <p:cNvPr id="62" name="Text 23"/>
          <p:cNvSpPr/>
          <p:nvPr/>
        </p:nvSpPr>
        <p:spPr>
          <a:xfrm>
            <a:off x="7582468" y="3466002"/>
            <a:ext cx="1952057"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미터/초 단위의 풍속</a:t>
            </a:r>
            <a:endParaRPr lang="en-US" sz="975" dirty="0"/>
          </a:p>
        </p:txBody>
      </p:sp>
      <p:sp>
        <p:nvSpPr>
          <p:cNvPr id="63" name="Text 24"/>
          <p:cNvSpPr/>
          <p:nvPr/>
        </p:nvSpPr>
        <p:spPr>
          <a:xfrm>
            <a:off x="5216129" y="3775564"/>
            <a:ext cx="82868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위치좌표</a:t>
            </a:r>
            <a:endParaRPr lang="en-US" sz="975" dirty="0"/>
          </a:p>
        </p:txBody>
      </p:sp>
      <p:sp>
        <p:nvSpPr>
          <p:cNvPr id="64" name="Text 25"/>
          <p:cNvSpPr/>
          <p:nvPr/>
        </p:nvSpPr>
        <p:spPr>
          <a:xfrm>
            <a:off x="6044812" y="3775564"/>
            <a:ext cx="1040541"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float</a:t>
            </a:r>
            <a:endParaRPr lang="en-US" sz="975" dirty="0"/>
          </a:p>
        </p:txBody>
      </p:sp>
      <p:sp>
        <p:nvSpPr>
          <p:cNvPr id="65" name="Text 26"/>
          <p:cNvSpPr/>
          <p:nvPr/>
        </p:nvSpPr>
        <p:spPr>
          <a:xfrm>
            <a:off x="7085353" y="3775564"/>
            <a:ext cx="497114"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deg</a:t>
            </a:r>
            <a:endParaRPr lang="en-US" sz="975" dirty="0"/>
          </a:p>
        </p:txBody>
      </p:sp>
      <p:sp>
        <p:nvSpPr>
          <p:cNvPr id="66" name="Text 27"/>
          <p:cNvSpPr/>
          <p:nvPr/>
        </p:nvSpPr>
        <p:spPr>
          <a:xfrm>
            <a:off x="7582468" y="3775564"/>
            <a:ext cx="2342469" cy="309563"/>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지리적 위치 (경도, 위도)</a:t>
            </a:r>
            <a:endParaRPr lang="en-US" sz="975" dirty="0"/>
          </a:p>
        </p:txBody>
      </p:sp>
      <p:sp>
        <p:nvSpPr>
          <p:cNvPr id="67" name="Text 28"/>
          <p:cNvSpPr/>
          <p:nvPr/>
        </p:nvSpPr>
        <p:spPr>
          <a:xfrm>
            <a:off x="650081" y="4487558"/>
            <a:ext cx="9039225"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데이터 정의의 중요성</a:t>
            </a:r>
            <a:endParaRPr lang="en-US" sz="1097" dirty="0"/>
          </a:p>
        </p:txBody>
      </p:sp>
      <p:sp>
        <p:nvSpPr>
          <p:cNvPr id="68" name="Text 29"/>
          <p:cNvSpPr/>
          <p:nvPr/>
        </p:nvSpPr>
        <p:spPr>
          <a:xfrm>
            <a:off x="642342" y="4766164"/>
            <a:ext cx="1799623"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병합 시 오류 최소화</a:t>
            </a:r>
            <a:endParaRPr lang="en-US" sz="975" dirty="0"/>
          </a:p>
        </p:txBody>
      </p:sp>
      <p:sp>
        <p:nvSpPr>
          <p:cNvPr id="69" name="Text 30"/>
          <p:cNvSpPr/>
          <p:nvPr/>
        </p:nvSpPr>
        <p:spPr>
          <a:xfrm>
            <a:off x="5208389" y="4766164"/>
            <a:ext cx="1271286"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일관성 유지</a:t>
            </a:r>
            <a:endParaRPr lang="en-US" sz="975" dirty="0"/>
          </a:p>
        </p:txBody>
      </p:sp>
      <p:sp>
        <p:nvSpPr>
          <p:cNvPr id="70" name="Text 31"/>
          <p:cNvSpPr/>
          <p:nvPr/>
        </p:nvSpPr>
        <p:spPr>
          <a:xfrm>
            <a:off x="665560" y="5106683"/>
            <a:ext cx="131264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모델 학습 속도 향상</a:t>
            </a:r>
            <a:endParaRPr lang="en-US" sz="975" dirty="0"/>
          </a:p>
        </p:txBody>
      </p:sp>
      <p:sp>
        <p:nvSpPr>
          <p:cNvPr id="71" name="Text 32"/>
          <p:cNvSpPr/>
          <p:nvPr/>
        </p:nvSpPr>
        <p:spPr>
          <a:xfrm>
            <a:off x="5208389" y="5106683"/>
            <a:ext cx="160982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에러 발생 가능성을 줄임</a:t>
            </a:r>
            <a:endParaRPr lang="en-US" sz="975" dirty="0"/>
          </a:p>
        </p:txBody>
      </p:sp>
      <p:sp>
        <p:nvSpPr>
          <p:cNvPr id="72" name="Text 33"/>
          <p:cNvSpPr/>
          <p:nvPr/>
        </p:nvSpPr>
        <p:spPr>
          <a:xfrm>
            <a:off x="681037" y="5447202"/>
            <a:ext cx="1799623"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팀원 간 데이터 이해도 증가</a:t>
            </a:r>
            <a:endParaRPr lang="en-US" sz="975" dirty="0"/>
          </a:p>
        </p:txBody>
      </p:sp>
      <p:sp>
        <p:nvSpPr>
          <p:cNvPr id="73" name="Text 34"/>
          <p:cNvSpPr/>
          <p:nvPr/>
        </p:nvSpPr>
        <p:spPr>
          <a:xfrm>
            <a:off x="5247085" y="5447202"/>
            <a:ext cx="2352772"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코드의 재사용성과 유지보수성 향상</a:t>
            </a:r>
            <a:endParaRPr lang="en-US" sz="975"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051947"/>
          </a:xfrm>
          <a:prstGeom prst="rect">
            <a:avLst/>
          </a:prstGeom>
        </p:spPr>
      </p:pic>
      <p:pic>
        <p:nvPicPr>
          <p:cNvPr id="3" name="Image 1" descr="preencoded.png"/>
          <p:cNvPicPr>
            <a:picLocks noChangeAspect="1"/>
          </p:cNvPicPr>
          <p:nvPr/>
        </p:nvPicPr>
        <p:blipFill>
          <a:blip r:embed="rId4"/>
          <a:stretch>
            <a:fillRect/>
          </a:stretch>
        </p:blipFill>
        <p:spPr>
          <a:xfrm>
            <a:off x="309563" y="2072971"/>
            <a:ext cx="1758218" cy="1708761"/>
          </a:xfrm>
          <a:prstGeom prst="rect">
            <a:avLst/>
          </a:prstGeom>
        </p:spPr>
      </p:pic>
      <p:pic>
        <p:nvPicPr>
          <p:cNvPr id="4" name="Image 2" descr="preencoded.png"/>
          <p:cNvPicPr>
            <a:picLocks noChangeAspect="1"/>
          </p:cNvPicPr>
          <p:nvPr/>
        </p:nvPicPr>
        <p:blipFill>
          <a:blip r:embed="rId5"/>
          <a:stretch>
            <a:fillRect/>
          </a:stretch>
        </p:blipFill>
        <p:spPr>
          <a:xfrm>
            <a:off x="433388" y="2196796"/>
            <a:ext cx="224433" cy="222861"/>
          </a:xfrm>
          <a:prstGeom prst="rect">
            <a:avLst/>
          </a:prstGeom>
        </p:spPr>
      </p:pic>
      <p:pic>
        <p:nvPicPr>
          <p:cNvPr id="5" name="Image 3" descr="preencoded.png"/>
          <p:cNvPicPr>
            <a:picLocks noChangeAspect="1"/>
          </p:cNvPicPr>
          <p:nvPr/>
        </p:nvPicPr>
        <p:blipFill>
          <a:blip r:embed="rId6"/>
          <a:stretch>
            <a:fillRect/>
          </a:stretch>
        </p:blipFill>
        <p:spPr>
          <a:xfrm>
            <a:off x="2191606" y="2072971"/>
            <a:ext cx="1758339" cy="1708761"/>
          </a:xfrm>
          <a:prstGeom prst="rect">
            <a:avLst/>
          </a:prstGeom>
        </p:spPr>
      </p:pic>
      <p:pic>
        <p:nvPicPr>
          <p:cNvPr id="6" name="Image 4" descr="preencoded.png"/>
          <p:cNvPicPr>
            <a:picLocks noChangeAspect="1"/>
          </p:cNvPicPr>
          <p:nvPr/>
        </p:nvPicPr>
        <p:blipFill>
          <a:blip r:embed="rId7"/>
          <a:stretch>
            <a:fillRect/>
          </a:stretch>
        </p:blipFill>
        <p:spPr>
          <a:xfrm>
            <a:off x="2315431" y="2196796"/>
            <a:ext cx="224433" cy="222861"/>
          </a:xfrm>
          <a:prstGeom prst="rect">
            <a:avLst/>
          </a:prstGeom>
        </p:spPr>
      </p:pic>
      <p:pic>
        <p:nvPicPr>
          <p:cNvPr id="7" name="Image 5" descr="preencoded.png"/>
          <p:cNvPicPr>
            <a:picLocks noChangeAspect="1"/>
          </p:cNvPicPr>
          <p:nvPr/>
        </p:nvPicPr>
        <p:blipFill>
          <a:blip r:embed="rId8"/>
          <a:stretch>
            <a:fillRect/>
          </a:stretch>
        </p:blipFill>
        <p:spPr>
          <a:xfrm>
            <a:off x="4073770" y="2072971"/>
            <a:ext cx="1758339" cy="1708761"/>
          </a:xfrm>
          <a:prstGeom prst="rect">
            <a:avLst/>
          </a:prstGeom>
        </p:spPr>
      </p:pic>
      <p:pic>
        <p:nvPicPr>
          <p:cNvPr id="8" name="Image 6" descr="preencoded.png"/>
          <p:cNvPicPr>
            <a:picLocks noChangeAspect="1"/>
          </p:cNvPicPr>
          <p:nvPr/>
        </p:nvPicPr>
        <p:blipFill>
          <a:blip r:embed="rId9"/>
          <a:stretch>
            <a:fillRect/>
          </a:stretch>
        </p:blipFill>
        <p:spPr>
          <a:xfrm>
            <a:off x="4197596" y="2196796"/>
            <a:ext cx="224433" cy="222861"/>
          </a:xfrm>
          <a:prstGeom prst="rect">
            <a:avLst/>
          </a:prstGeom>
        </p:spPr>
      </p:pic>
      <p:pic>
        <p:nvPicPr>
          <p:cNvPr id="9" name="Image 7" descr="preencoded.png"/>
          <p:cNvPicPr>
            <a:picLocks noChangeAspect="1"/>
          </p:cNvPicPr>
          <p:nvPr/>
        </p:nvPicPr>
        <p:blipFill>
          <a:blip r:embed="rId10"/>
          <a:stretch>
            <a:fillRect/>
          </a:stretch>
        </p:blipFill>
        <p:spPr>
          <a:xfrm>
            <a:off x="5955934" y="2072971"/>
            <a:ext cx="1758339" cy="1708761"/>
          </a:xfrm>
          <a:prstGeom prst="rect">
            <a:avLst/>
          </a:prstGeom>
        </p:spPr>
      </p:pic>
      <p:pic>
        <p:nvPicPr>
          <p:cNvPr id="10" name="Image 8" descr="preencoded.png"/>
          <p:cNvPicPr>
            <a:picLocks noChangeAspect="1"/>
          </p:cNvPicPr>
          <p:nvPr/>
        </p:nvPicPr>
        <p:blipFill>
          <a:blip r:embed="rId11"/>
          <a:stretch>
            <a:fillRect/>
          </a:stretch>
        </p:blipFill>
        <p:spPr>
          <a:xfrm>
            <a:off x="6079759" y="2196796"/>
            <a:ext cx="224433" cy="222861"/>
          </a:xfrm>
          <a:prstGeom prst="rect">
            <a:avLst/>
          </a:prstGeom>
        </p:spPr>
      </p:pic>
      <p:pic>
        <p:nvPicPr>
          <p:cNvPr id="11" name="Image 9" descr="preencoded.png"/>
          <p:cNvPicPr>
            <a:picLocks noChangeAspect="1"/>
          </p:cNvPicPr>
          <p:nvPr/>
        </p:nvPicPr>
        <p:blipFill>
          <a:blip r:embed="rId12"/>
          <a:stretch>
            <a:fillRect/>
          </a:stretch>
        </p:blipFill>
        <p:spPr>
          <a:xfrm>
            <a:off x="7838099" y="2072971"/>
            <a:ext cx="1758218" cy="1708761"/>
          </a:xfrm>
          <a:prstGeom prst="rect">
            <a:avLst/>
          </a:prstGeom>
        </p:spPr>
      </p:pic>
      <p:pic>
        <p:nvPicPr>
          <p:cNvPr id="12" name="Image 10" descr="preencoded.png"/>
          <p:cNvPicPr>
            <a:picLocks noChangeAspect="1"/>
          </p:cNvPicPr>
          <p:nvPr/>
        </p:nvPicPr>
        <p:blipFill>
          <a:blip r:embed="rId13"/>
          <a:stretch>
            <a:fillRect/>
          </a:stretch>
        </p:blipFill>
        <p:spPr>
          <a:xfrm>
            <a:off x="7961923" y="2196796"/>
            <a:ext cx="224433" cy="222861"/>
          </a:xfrm>
          <a:prstGeom prst="rect">
            <a:avLst/>
          </a:prstGeom>
        </p:spPr>
      </p:pic>
      <p:pic>
        <p:nvPicPr>
          <p:cNvPr id="13" name="Image 11" descr="preencoded.png"/>
          <p:cNvPicPr>
            <a:picLocks noChangeAspect="1"/>
          </p:cNvPicPr>
          <p:nvPr/>
        </p:nvPicPr>
        <p:blipFill>
          <a:blip r:embed="rId14"/>
          <a:stretch>
            <a:fillRect/>
          </a:stretch>
        </p:blipFill>
        <p:spPr>
          <a:xfrm>
            <a:off x="309563" y="4246076"/>
            <a:ext cx="9286875" cy="619125"/>
          </a:xfrm>
          <a:prstGeom prst="rect">
            <a:avLst/>
          </a:prstGeom>
        </p:spPr>
      </p:pic>
      <p:pic>
        <p:nvPicPr>
          <p:cNvPr id="14" name="Image 12" descr="preencoded.png"/>
          <p:cNvPicPr>
            <a:picLocks noChangeAspect="1"/>
          </p:cNvPicPr>
          <p:nvPr/>
        </p:nvPicPr>
        <p:blipFill>
          <a:blip r:embed="rId15"/>
          <a:stretch>
            <a:fillRect/>
          </a:stretch>
        </p:blipFill>
        <p:spPr>
          <a:xfrm>
            <a:off x="309563" y="4989026"/>
            <a:ext cx="9286875" cy="1393031"/>
          </a:xfrm>
          <a:prstGeom prst="rect">
            <a:avLst/>
          </a:prstGeom>
        </p:spPr>
      </p:pic>
      <p:pic>
        <p:nvPicPr>
          <p:cNvPr id="15" name="Image 13" descr="preencoded.png"/>
          <p:cNvPicPr>
            <a:picLocks noChangeAspect="1"/>
          </p:cNvPicPr>
          <p:nvPr/>
        </p:nvPicPr>
        <p:blipFill>
          <a:blip r:embed="rId16"/>
          <a:stretch>
            <a:fillRect/>
          </a:stretch>
        </p:blipFill>
        <p:spPr>
          <a:xfrm>
            <a:off x="433388" y="5422414"/>
            <a:ext cx="123825" cy="123825"/>
          </a:xfrm>
          <a:prstGeom prst="rect">
            <a:avLst/>
          </a:prstGeom>
        </p:spPr>
      </p:pic>
      <p:pic>
        <p:nvPicPr>
          <p:cNvPr id="16" name="Image 14" descr="preencoded.png"/>
          <p:cNvPicPr>
            <a:picLocks noChangeAspect="1"/>
          </p:cNvPicPr>
          <p:nvPr/>
        </p:nvPicPr>
        <p:blipFill>
          <a:blip r:embed="rId16"/>
          <a:stretch>
            <a:fillRect/>
          </a:stretch>
        </p:blipFill>
        <p:spPr>
          <a:xfrm>
            <a:off x="433388" y="5670064"/>
            <a:ext cx="123825" cy="123825"/>
          </a:xfrm>
          <a:prstGeom prst="rect">
            <a:avLst/>
          </a:prstGeom>
        </p:spPr>
      </p:pic>
      <p:pic>
        <p:nvPicPr>
          <p:cNvPr id="17" name="Image 15" descr="preencoded.png"/>
          <p:cNvPicPr>
            <a:picLocks noChangeAspect="1"/>
          </p:cNvPicPr>
          <p:nvPr/>
        </p:nvPicPr>
        <p:blipFill>
          <a:blip r:embed="rId16"/>
          <a:stretch>
            <a:fillRect/>
          </a:stretch>
        </p:blipFill>
        <p:spPr>
          <a:xfrm>
            <a:off x="5014913" y="5422414"/>
            <a:ext cx="123825" cy="123825"/>
          </a:xfrm>
          <a:prstGeom prst="rect">
            <a:avLst/>
          </a:prstGeom>
        </p:spPr>
      </p:pic>
      <p:pic>
        <p:nvPicPr>
          <p:cNvPr id="18" name="Image 16" descr="preencoded.png"/>
          <p:cNvPicPr>
            <a:picLocks noChangeAspect="1"/>
          </p:cNvPicPr>
          <p:nvPr/>
        </p:nvPicPr>
        <p:blipFill>
          <a:blip r:embed="rId16"/>
          <a:stretch>
            <a:fillRect/>
          </a:stretch>
        </p:blipFill>
        <p:spPr>
          <a:xfrm>
            <a:off x="5014913" y="5855801"/>
            <a:ext cx="123825" cy="123825"/>
          </a:xfrm>
          <a:prstGeom prst="rect">
            <a:avLst/>
          </a:prstGeom>
        </p:spPr>
      </p:pic>
      <p:sp>
        <p:nvSpPr>
          <p:cNvPr id="1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데이터 전처리 설계</a:t>
            </a:r>
            <a:endParaRPr lang="en-US" sz="2438" dirty="0"/>
          </a:p>
        </p:txBody>
      </p:sp>
      <p:sp>
        <p:nvSpPr>
          <p:cNvPr id="20" name="Text 1"/>
          <p:cNvSpPr/>
          <p:nvPr/>
        </p:nvSpPr>
        <p:spPr>
          <a:xfrm>
            <a:off x="309563" y="1540669"/>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데이터 전처리는 원시 데이터를 모델 학습에 적합한 형태로 변환하는 필수적인 과정입니다. 이는 데이터의 품질을 높이고, 모델의 성능과 신뢰성을 극대화하는 데 결정적인 역할을 합니다.</a:t>
            </a:r>
            <a:endParaRPr lang="en-US" sz="1073" dirty="0"/>
          </a:p>
        </p:txBody>
      </p:sp>
      <p:sp>
        <p:nvSpPr>
          <p:cNvPr id="21" name="Text 2"/>
          <p:cNvSpPr/>
          <p:nvPr/>
        </p:nvSpPr>
        <p:spPr>
          <a:xfrm>
            <a:off x="433388" y="2481570"/>
            <a:ext cx="1510568"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샘플링과 변환</a:t>
            </a:r>
            <a:endParaRPr lang="en-US" sz="975" dirty="0"/>
          </a:p>
        </p:txBody>
      </p:sp>
      <p:sp>
        <p:nvSpPr>
          <p:cNvPr id="22" name="Text 3"/>
          <p:cNvSpPr/>
          <p:nvPr/>
        </p:nvSpPr>
        <p:spPr>
          <a:xfrm>
            <a:off x="433388" y="2729220"/>
            <a:ext cx="1510568" cy="928688"/>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대규모 데이터셋의 경우, 처리 속도 향상을 위해 일정 비율의 샘플링이나 시간별 집계로 변환. 로그 변환, 표준화 등 수학적 변환을 통해 데이터의 분포를 조정.</a:t>
            </a:r>
            <a:endParaRPr lang="en-US" sz="853" dirty="0"/>
          </a:p>
        </p:txBody>
      </p:sp>
      <p:sp>
        <p:nvSpPr>
          <p:cNvPr id="23" name="Text 4"/>
          <p:cNvSpPr/>
          <p:nvPr/>
        </p:nvSpPr>
        <p:spPr>
          <a:xfrm>
            <a:off x="2315431" y="2481570"/>
            <a:ext cx="151068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노이즈 제거</a:t>
            </a:r>
            <a:endParaRPr lang="en-US" sz="975" dirty="0"/>
          </a:p>
        </p:txBody>
      </p:sp>
      <p:sp>
        <p:nvSpPr>
          <p:cNvPr id="24" name="Text 5"/>
          <p:cNvSpPr/>
          <p:nvPr/>
        </p:nvSpPr>
        <p:spPr>
          <a:xfrm>
            <a:off x="2315431" y="2729220"/>
            <a:ext cx="1510689" cy="619125"/>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센서 데이터에 포함된 잡음을 이동 평균이나 필터링 기법을 통해 제거하여 데이터의 정확성을 높입니다.</a:t>
            </a:r>
            <a:endParaRPr lang="en-US" sz="853" dirty="0"/>
          </a:p>
        </p:txBody>
      </p:sp>
      <p:sp>
        <p:nvSpPr>
          <p:cNvPr id="25" name="Text 6"/>
          <p:cNvSpPr/>
          <p:nvPr/>
        </p:nvSpPr>
        <p:spPr>
          <a:xfrm>
            <a:off x="4197595" y="2481570"/>
            <a:ext cx="151068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결측치 처리</a:t>
            </a:r>
            <a:endParaRPr lang="en-US" sz="975" dirty="0"/>
          </a:p>
        </p:txBody>
      </p:sp>
      <p:sp>
        <p:nvSpPr>
          <p:cNvPr id="26" name="Text 7"/>
          <p:cNvSpPr/>
          <p:nvPr/>
        </p:nvSpPr>
        <p:spPr>
          <a:xfrm>
            <a:off x="4197595" y="2729220"/>
            <a:ext cx="1510689" cy="773906"/>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누락된 값을 평균/중앙값으로 대체하거나, 삭제하거나, 예측 모델로 채웁니다. 데이터의 중요성과 누락 비율에 따라 적절한 방법을 선택합니다.</a:t>
            </a:r>
            <a:endParaRPr lang="en-US" sz="853" dirty="0"/>
          </a:p>
        </p:txBody>
      </p:sp>
      <p:sp>
        <p:nvSpPr>
          <p:cNvPr id="27" name="Text 8"/>
          <p:cNvSpPr/>
          <p:nvPr/>
        </p:nvSpPr>
        <p:spPr>
          <a:xfrm>
            <a:off x="6079759" y="2481570"/>
            <a:ext cx="151068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정규화와 스케일링</a:t>
            </a:r>
            <a:endParaRPr lang="en-US" sz="975" dirty="0"/>
          </a:p>
        </p:txBody>
      </p:sp>
      <p:sp>
        <p:nvSpPr>
          <p:cNvPr id="28" name="Text 9"/>
          <p:cNvSpPr/>
          <p:nvPr/>
        </p:nvSpPr>
        <p:spPr>
          <a:xfrm>
            <a:off x="6079759" y="2729220"/>
            <a:ext cx="1510689" cy="773906"/>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서로 다른 단위와 범위를 가진 변수들을 정규화(0~1) 또는 표준화(평균 0, 분산 1)하여 모델이 특정 변수에 치우치지 않도록 조정합니다.</a:t>
            </a:r>
            <a:endParaRPr lang="en-US" sz="853" dirty="0"/>
          </a:p>
        </p:txBody>
      </p:sp>
      <p:sp>
        <p:nvSpPr>
          <p:cNvPr id="29" name="Text 10"/>
          <p:cNvSpPr/>
          <p:nvPr/>
        </p:nvSpPr>
        <p:spPr>
          <a:xfrm>
            <a:off x="7961924" y="2481570"/>
            <a:ext cx="1510568"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특징 추출 및 선택</a:t>
            </a:r>
            <a:endParaRPr lang="en-US" sz="975" dirty="0"/>
          </a:p>
        </p:txBody>
      </p:sp>
      <p:sp>
        <p:nvSpPr>
          <p:cNvPr id="30" name="Text 11"/>
          <p:cNvSpPr/>
          <p:nvPr/>
        </p:nvSpPr>
        <p:spPr>
          <a:xfrm>
            <a:off x="7961924" y="2729220"/>
            <a:ext cx="1510568" cy="773906"/>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텍스트 데이터에서 TF-IDF, 이미지 데이터에서 CNN 임베딩과 같은 특징을 추출하고, 정보량이 적은 변수는 제거하여 학습 효율을 높입니다.</a:t>
            </a:r>
            <a:endParaRPr lang="en-US" sz="853" dirty="0"/>
          </a:p>
        </p:txBody>
      </p:sp>
      <p:sp>
        <p:nvSpPr>
          <p:cNvPr id="31" name="Text 12"/>
          <p:cNvSpPr/>
          <p:nvPr/>
        </p:nvSpPr>
        <p:spPr>
          <a:xfrm>
            <a:off x="309563" y="3967470"/>
            <a:ext cx="928687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전처리 파이프라인</a:t>
            </a:r>
            <a:endParaRPr lang="en-US" sz="1219" dirty="0"/>
          </a:p>
        </p:txBody>
      </p:sp>
      <p:sp>
        <p:nvSpPr>
          <p:cNvPr id="32" name="Text 13"/>
          <p:cNvSpPr/>
          <p:nvPr/>
        </p:nvSpPr>
        <p:spPr>
          <a:xfrm>
            <a:off x="433388" y="5112851"/>
            <a:ext cx="903922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구현 팁</a:t>
            </a:r>
            <a:endParaRPr lang="en-US" sz="1219" dirty="0"/>
          </a:p>
        </p:txBody>
      </p:sp>
      <p:sp>
        <p:nvSpPr>
          <p:cNvPr id="33" name="Text 14"/>
          <p:cNvSpPr/>
          <p:nvPr/>
        </p:nvSpPr>
        <p:spPr>
          <a:xfrm>
            <a:off x="619126" y="5391457"/>
            <a:ext cx="4193604"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각 전처리 단계를 함수로 구현하여 코드의 재사용성을 높입니다.</a:t>
            </a:r>
            <a:endParaRPr lang="en-US" sz="975" dirty="0"/>
          </a:p>
        </p:txBody>
      </p:sp>
      <p:sp>
        <p:nvSpPr>
          <p:cNvPr id="34" name="Text 15"/>
          <p:cNvSpPr/>
          <p:nvPr/>
        </p:nvSpPr>
        <p:spPr>
          <a:xfrm>
            <a:off x="619125" y="5639107"/>
            <a:ext cx="4271963"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scikit-learn의 Pipeline 클래스를 활용하면 여러 전처리 단계를 효율적으로 연결하여 실행할 수 있습니다.</a:t>
            </a:r>
            <a:endParaRPr lang="en-US" sz="975" dirty="0"/>
          </a:p>
        </p:txBody>
      </p:sp>
      <p:sp>
        <p:nvSpPr>
          <p:cNvPr id="35" name="Text 16"/>
          <p:cNvSpPr/>
          <p:nvPr/>
        </p:nvSpPr>
        <p:spPr>
          <a:xfrm>
            <a:off x="5200650" y="5391457"/>
            <a:ext cx="4271963"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전처리된 데이터를 검증하고 테스트하여 이상치나 패턴이 의도대로 처리되었는지 확인합니다.</a:t>
            </a:r>
            <a:endParaRPr lang="en-US" sz="975" dirty="0"/>
          </a:p>
        </p:txBody>
      </p:sp>
      <p:sp>
        <p:nvSpPr>
          <p:cNvPr id="36" name="Text 17"/>
          <p:cNvSpPr/>
          <p:nvPr/>
        </p:nvSpPr>
        <p:spPr>
          <a:xfrm>
            <a:off x="5200650" y="5824845"/>
            <a:ext cx="4271963"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데이터의 특성과 목적에 따라 가장 적합한 전처리 조합을 선택하는 것이 중요합니다.</a:t>
            </a:r>
            <a:endParaRPr lang="en-US" sz="975"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247650" y="1472469"/>
            <a:ext cx="2259806" cy="4494944"/>
          </a:xfrm>
          <a:prstGeom prst="rect">
            <a:avLst/>
          </a:prstGeom>
        </p:spPr>
      </p:pic>
      <p:pic>
        <p:nvPicPr>
          <p:cNvPr id="4" name="Image 2" descr="preencoded.png"/>
          <p:cNvPicPr>
            <a:picLocks noChangeAspect="1"/>
          </p:cNvPicPr>
          <p:nvPr/>
        </p:nvPicPr>
        <p:blipFill>
          <a:blip r:embed="rId5"/>
          <a:stretch>
            <a:fillRect/>
          </a:stretch>
        </p:blipFill>
        <p:spPr>
          <a:xfrm>
            <a:off x="396143" y="1620961"/>
            <a:ext cx="1962820" cy="309563"/>
          </a:xfrm>
          <a:prstGeom prst="rect">
            <a:avLst/>
          </a:prstGeom>
        </p:spPr>
      </p:pic>
      <p:pic>
        <p:nvPicPr>
          <p:cNvPr id="5" name="Image 3" descr="preencoded.png"/>
          <p:cNvPicPr>
            <a:picLocks noChangeAspect="1"/>
          </p:cNvPicPr>
          <p:nvPr/>
        </p:nvPicPr>
        <p:blipFill>
          <a:blip r:embed="rId6"/>
          <a:stretch>
            <a:fillRect/>
          </a:stretch>
        </p:blipFill>
        <p:spPr>
          <a:xfrm>
            <a:off x="396143" y="2512405"/>
            <a:ext cx="108347" cy="108347"/>
          </a:xfrm>
          <a:prstGeom prst="rect">
            <a:avLst/>
          </a:prstGeom>
        </p:spPr>
      </p:pic>
      <p:pic>
        <p:nvPicPr>
          <p:cNvPr id="6" name="Image 4" descr="preencoded.png"/>
          <p:cNvPicPr>
            <a:picLocks noChangeAspect="1"/>
          </p:cNvPicPr>
          <p:nvPr/>
        </p:nvPicPr>
        <p:blipFill>
          <a:blip r:embed="rId6"/>
          <a:stretch>
            <a:fillRect/>
          </a:stretch>
        </p:blipFill>
        <p:spPr>
          <a:xfrm>
            <a:off x="396143" y="2729099"/>
            <a:ext cx="108347" cy="108347"/>
          </a:xfrm>
          <a:prstGeom prst="rect">
            <a:avLst/>
          </a:prstGeom>
        </p:spPr>
      </p:pic>
      <p:pic>
        <p:nvPicPr>
          <p:cNvPr id="7" name="Image 5" descr="preencoded.png"/>
          <p:cNvPicPr>
            <a:picLocks noChangeAspect="1"/>
          </p:cNvPicPr>
          <p:nvPr/>
        </p:nvPicPr>
        <p:blipFill>
          <a:blip r:embed="rId6"/>
          <a:stretch>
            <a:fillRect/>
          </a:stretch>
        </p:blipFill>
        <p:spPr>
          <a:xfrm>
            <a:off x="396143" y="2945792"/>
            <a:ext cx="108347" cy="108347"/>
          </a:xfrm>
          <a:prstGeom prst="rect">
            <a:avLst/>
          </a:prstGeom>
        </p:spPr>
      </p:pic>
      <p:pic>
        <p:nvPicPr>
          <p:cNvPr id="8" name="Image 6" descr="preencoded.png"/>
          <p:cNvPicPr>
            <a:picLocks noChangeAspect="1"/>
          </p:cNvPicPr>
          <p:nvPr/>
        </p:nvPicPr>
        <p:blipFill>
          <a:blip r:embed="rId6"/>
          <a:stretch>
            <a:fillRect/>
          </a:stretch>
        </p:blipFill>
        <p:spPr>
          <a:xfrm>
            <a:off x="396143" y="3162486"/>
            <a:ext cx="108347" cy="108347"/>
          </a:xfrm>
          <a:prstGeom prst="rect">
            <a:avLst/>
          </a:prstGeom>
        </p:spPr>
      </p:pic>
      <p:pic>
        <p:nvPicPr>
          <p:cNvPr id="9" name="Image 7" descr="preencoded.png"/>
          <p:cNvPicPr>
            <a:picLocks noChangeAspect="1"/>
          </p:cNvPicPr>
          <p:nvPr/>
        </p:nvPicPr>
        <p:blipFill>
          <a:blip r:embed="rId7"/>
          <a:stretch>
            <a:fillRect/>
          </a:stretch>
        </p:blipFill>
        <p:spPr>
          <a:xfrm>
            <a:off x="396143" y="5633181"/>
            <a:ext cx="1962820" cy="185738"/>
          </a:xfrm>
          <a:prstGeom prst="rect">
            <a:avLst/>
          </a:prstGeom>
        </p:spPr>
      </p:pic>
      <p:pic>
        <p:nvPicPr>
          <p:cNvPr id="10" name="Image 8" descr="preencoded.png"/>
          <p:cNvPicPr>
            <a:picLocks noChangeAspect="1"/>
          </p:cNvPicPr>
          <p:nvPr/>
        </p:nvPicPr>
        <p:blipFill>
          <a:blip r:embed="rId4"/>
          <a:stretch>
            <a:fillRect/>
          </a:stretch>
        </p:blipFill>
        <p:spPr>
          <a:xfrm>
            <a:off x="2631281" y="1472469"/>
            <a:ext cx="2259806" cy="4494944"/>
          </a:xfrm>
          <a:prstGeom prst="rect">
            <a:avLst/>
          </a:prstGeom>
        </p:spPr>
      </p:pic>
      <p:pic>
        <p:nvPicPr>
          <p:cNvPr id="11" name="Image 9" descr="preencoded.png"/>
          <p:cNvPicPr>
            <a:picLocks noChangeAspect="1"/>
          </p:cNvPicPr>
          <p:nvPr/>
        </p:nvPicPr>
        <p:blipFill>
          <a:blip r:embed="rId8"/>
          <a:stretch>
            <a:fillRect/>
          </a:stretch>
        </p:blipFill>
        <p:spPr>
          <a:xfrm>
            <a:off x="2779774" y="1620961"/>
            <a:ext cx="1962820" cy="309563"/>
          </a:xfrm>
          <a:prstGeom prst="rect">
            <a:avLst/>
          </a:prstGeom>
        </p:spPr>
      </p:pic>
      <p:pic>
        <p:nvPicPr>
          <p:cNvPr id="12" name="Image 10" descr="preencoded.png"/>
          <p:cNvPicPr>
            <a:picLocks noChangeAspect="1"/>
          </p:cNvPicPr>
          <p:nvPr/>
        </p:nvPicPr>
        <p:blipFill>
          <a:blip r:embed="rId6"/>
          <a:stretch>
            <a:fillRect/>
          </a:stretch>
        </p:blipFill>
        <p:spPr>
          <a:xfrm>
            <a:off x="2779775" y="2512405"/>
            <a:ext cx="108347" cy="108347"/>
          </a:xfrm>
          <a:prstGeom prst="rect">
            <a:avLst/>
          </a:prstGeom>
        </p:spPr>
      </p:pic>
      <p:pic>
        <p:nvPicPr>
          <p:cNvPr id="13" name="Image 11" descr="preencoded.png"/>
          <p:cNvPicPr>
            <a:picLocks noChangeAspect="1"/>
          </p:cNvPicPr>
          <p:nvPr/>
        </p:nvPicPr>
        <p:blipFill>
          <a:blip r:embed="rId6"/>
          <a:stretch>
            <a:fillRect/>
          </a:stretch>
        </p:blipFill>
        <p:spPr>
          <a:xfrm>
            <a:off x="2779775" y="2729099"/>
            <a:ext cx="108347" cy="108347"/>
          </a:xfrm>
          <a:prstGeom prst="rect">
            <a:avLst/>
          </a:prstGeom>
        </p:spPr>
      </p:pic>
      <p:pic>
        <p:nvPicPr>
          <p:cNvPr id="14" name="Image 12" descr="preencoded.png"/>
          <p:cNvPicPr>
            <a:picLocks noChangeAspect="1"/>
          </p:cNvPicPr>
          <p:nvPr/>
        </p:nvPicPr>
        <p:blipFill>
          <a:blip r:embed="rId6"/>
          <a:stretch>
            <a:fillRect/>
          </a:stretch>
        </p:blipFill>
        <p:spPr>
          <a:xfrm>
            <a:off x="2779775" y="2945792"/>
            <a:ext cx="108347" cy="108347"/>
          </a:xfrm>
          <a:prstGeom prst="rect">
            <a:avLst/>
          </a:prstGeom>
        </p:spPr>
      </p:pic>
      <p:pic>
        <p:nvPicPr>
          <p:cNvPr id="15" name="Image 13" descr="preencoded.png"/>
          <p:cNvPicPr>
            <a:picLocks noChangeAspect="1"/>
          </p:cNvPicPr>
          <p:nvPr/>
        </p:nvPicPr>
        <p:blipFill>
          <a:blip r:embed="rId6"/>
          <a:stretch>
            <a:fillRect/>
          </a:stretch>
        </p:blipFill>
        <p:spPr>
          <a:xfrm>
            <a:off x="2779775" y="3162486"/>
            <a:ext cx="108347" cy="108347"/>
          </a:xfrm>
          <a:prstGeom prst="rect">
            <a:avLst/>
          </a:prstGeom>
        </p:spPr>
      </p:pic>
      <p:pic>
        <p:nvPicPr>
          <p:cNvPr id="16" name="Image 14" descr="preencoded.png"/>
          <p:cNvPicPr>
            <a:picLocks noChangeAspect="1"/>
          </p:cNvPicPr>
          <p:nvPr/>
        </p:nvPicPr>
        <p:blipFill>
          <a:blip r:embed="rId7"/>
          <a:stretch>
            <a:fillRect/>
          </a:stretch>
        </p:blipFill>
        <p:spPr>
          <a:xfrm>
            <a:off x="2779774" y="5633181"/>
            <a:ext cx="1962820" cy="185738"/>
          </a:xfrm>
          <a:prstGeom prst="rect">
            <a:avLst/>
          </a:prstGeom>
        </p:spPr>
      </p:pic>
      <p:pic>
        <p:nvPicPr>
          <p:cNvPr id="17" name="Image 15" descr="preencoded.png"/>
          <p:cNvPicPr>
            <a:picLocks noChangeAspect="1"/>
          </p:cNvPicPr>
          <p:nvPr/>
        </p:nvPicPr>
        <p:blipFill>
          <a:blip r:embed="rId9"/>
          <a:stretch>
            <a:fillRect/>
          </a:stretch>
        </p:blipFill>
        <p:spPr>
          <a:xfrm>
            <a:off x="5014913" y="1472469"/>
            <a:ext cx="2259806" cy="4494944"/>
          </a:xfrm>
          <a:prstGeom prst="rect">
            <a:avLst/>
          </a:prstGeom>
        </p:spPr>
      </p:pic>
      <p:pic>
        <p:nvPicPr>
          <p:cNvPr id="18" name="Image 16" descr="preencoded.png"/>
          <p:cNvPicPr>
            <a:picLocks noChangeAspect="1"/>
          </p:cNvPicPr>
          <p:nvPr/>
        </p:nvPicPr>
        <p:blipFill>
          <a:blip r:embed="rId10"/>
          <a:stretch>
            <a:fillRect/>
          </a:stretch>
        </p:blipFill>
        <p:spPr>
          <a:xfrm>
            <a:off x="5163406" y="1620961"/>
            <a:ext cx="1962820" cy="309563"/>
          </a:xfrm>
          <a:prstGeom prst="rect">
            <a:avLst/>
          </a:prstGeom>
        </p:spPr>
      </p:pic>
      <p:pic>
        <p:nvPicPr>
          <p:cNvPr id="19" name="Image 17" descr="preencoded.png"/>
          <p:cNvPicPr>
            <a:picLocks noChangeAspect="1"/>
          </p:cNvPicPr>
          <p:nvPr/>
        </p:nvPicPr>
        <p:blipFill>
          <a:blip r:embed="rId6"/>
          <a:stretch>
            <a:fillRect/>
          </a:stretch>
        </p:blipFill>
        <p:spPr>
          <a:xfrm>
            <a:off x="5163406" y="2512405"/>
            <a:ext cx="108347" cy="108347"/>
          </a:xfrm>
          <a:prstGeom prst="rect">
            <a:avLst/>
          </a:prstGeom>
        </p:spPr>
      </p:pic>
      <p:pic>
        <p:nvPicPr>
          <p:cNvPr id="20" name="Image 18" descr="preencoded.png"/>
          <p:cNvPicPr>
            <a:picLocks noChangeAspect="1"/>
          </p:cNvPicPr>
          <p:nvPr/>
        </p:nvPicPr>
        <p:blipFill>
          <a:blip r:embed="rId6"/>
          <a:stretch>
            <a:fillRect/>
          </a:stretch>
        </p:blipFill>
        <p:spPr>
          <a:xfrm>
            <a:off x="5163406" y="2729099"/>
            <a:ext cx="108347" cy="108347"/>
          </a:xfrm>
          <a:prstGeom prst="rect">
            <a:avLst/>
          </a:prstGeom>
        </p:spPr>
      </p:pic>
      <p:pic>
        <p:nvPicPr>
          <p:cNvPr id="21" name="Image 19" descr="preencoded.png"/>
          <p:cNvPicPr>
            <a:picLocks noChangeAspect="1"/>
          </p:cNvPicPr>
          <p:nvPr/>
        </p:nvPicPr>
        <p:blipFill>
          <a:blip r:embed="rId6"/>
          <a:stretch>
            <a:fillRect/>
          </a:stretch>
        </p:blipFill>
        <p:spPr>
          <a:xfrm>
            <a:off x="5163406" y="2945792"/>
            <a:ext cx="108347" cy="108347"/>
          </a:xfrm>
          <a:prstGeom prst="rect">
            <a:avLst/>
          </a:prstGeom>
        </p:spPr>
      </p:pic>
      <p:pic>
        <p:nvPicPr>
          <p:cNvPr id="22" name="Image 20" descr="preencoded.png"/>
          <p:cNvPicPr>
            <a:picLocks noChangeAspect="1"/>
          </p:cNvPicPr>
          <p:nvPr/>
        </p:nvPicPr>
        <p:blipFill>
          <a:blip r:embed="rId6"/>
          <a:stretch>
            <a:fillRect/>
          </a:stretch>
        </p:blipFill>
        <p:spPr>
          <a:xfrm>
            <a:off x="5163406" y="3162486"/>
            <a:ext cx="108347" cy="108347"/>
          </a:xfrm>
          <a:prstGeom prst="rect">
            <a:avLst/>
          </a:prstGeom>
        </p:spPr>
      </p:pic>
      <p:pic>
        <p:nvPicPr>
          <p:cNvPr id="23" name="Image 21" descr="preencoded.png"/>
          <p:cNvPicPr>
            <a:picLocks noChangeAspect="1"/>
          </p:cNvPicPr>
          <p:nvPr/>
        </p:nvPicPr>
        <p:blipFill>
          <a:blip r:embed="rId7"/>
          <a:stretch>
            <a:fillRect/>
          </a:stretch>
        </p:blipFill>
        <p:spPr>
          <a:xfrm>
            <a:off x="5163406" y="5633181"/>
            <a:ext cx="1962820" cy="185738"/>
          </a:xfrm>
          <a:prstGeom prst="rect">
            <a:avLst/>
          </a:prstGeom>
        </p:spPr>
      </p:pic>
      <p:pic>
        <p:nvPicPr>
          <p:cNvPr id="24" name="Image 22" descr="preencoded.png"/>
          <p:cNvPicPr>
            <a:picLocks noChangeAspect="1"/>
          </p:cNvPicPr>
          <p:nvPr/>
        </p:nvPicPr>
        <p:blipFill>
          <a:blip r:embed="rId4"/>
          <a:stretch>
            <a:fillRect/>
          </a:stretch>
        </p:blipFill>
        <p:spPr>
          <a:xfrm>
            <a:off x="7398544" y="1472469"/>
            <a:ext cx="2259806" cy="4494944"/>
          </a:xfrm>
          <a:prstGeom prst="rect">
            <a:avLst/>
          </a:prstGeom>
        </p:spPr>
      </p:pic>
      <p:pic>
        <p:nvPicPr>
          <p:cNvPr id="25" name="Image 23" descr="preencoded.png"/>
          <p:cNvPicPr>
            <a:picLocks noChangeAspect="1"/>
          </p:cNvPicPr>
          <p:nvPr/>
        </p:nvPicPr>
        <p:blipFill>
          <a:blip r:embed="rId11"/>
          <a:stretch>
            <a:fillRect/>
          </a:stretch>
        </p:blipFill>
        <p:spPr>
          <a:xfrm>
            <a:off x="7547037" y="1620961"/>
            <a:ext cx="1962820" cy="309563"/>
          </a:xfrm>
          <a:prstGeom prst="rect">
            <a:avLst/>
          </a:prstGeom>
        </p:spPr>
      </p:pic>
      <p:pic>
        <p:nvPicPr>
          <p:cNvPr id="26" name="Image 24" descr="preencoded.png"/>
          <p:cNvPicPr>
            <a:picLocks noChangeAspect="1"/>
          </p:cNvPicPr>
          <p:nvPr/>
        </p:nvPicPr>
        <p:blipFill>
          <a:blip r:embed="rId6"/>
          <a:stretch>
            <a:fillRect/>
          </a:stretch>
        </p:blipFill>
        <p:spPr>
          <a:xfrm>
            <a:off x="7547037" y="2512405"/>
            <a:ext cx="108347" cy="108347"/>
          </a:xfrm>
          <a:prstGeom prst="rect">
            <a:avLst/>
          </a:prstGeom>
        </p:spPr>
      </p:pic>
      <p:pic>
        <p:nvPicPr>
          <p:cNvPr id="27" name="Image 25" descr="preencoded.png"/>
          <p:cNvPicPr>
            <a:picLocks noChangeAspect="1"/>
          </p:cNvPicPr>
          <p:nvPr/>
        </p:nvPicPr>
        <p:blipFill>
          <a:blip r:embed="rId6"/>
          <a:stretch>
            <a:fillRect/>
          </a:stretch>
        </p:blipFill>
        <p:spPr>
          <a:xfrm>
            <a:off x="7547037" y="2729099"/>
            <a:ext cx="108347" cy="108347"/>
          </a:xfrm>
          <a:prstGeom prst="rect">
            <a:avLst/>
          </a:prstGeom>
        </p:spPr>
      </p:pic>
      <p:pic>
        <p:nvPicPr>
          <p:cNvPr id="28" name="Image 26" descr="preencoded.png"/>
          <p:cNvPicPr>
            <a:picLocks noChangeAspect="1"/>
          </p:cNvPicPr>
          <p:nvPr/>
        </p:nvPicPr>
        <p:blipFill>
          <a:blip r:embed="rId6"/>
          <a:stretch>
            <a:fillRect/>
          </a:stretch>
        </p:blipFill>
        <p:spPr>
          <a:xfrm>
            <a:off x="7547037" y="2945792"/>
            <a:ext cx="108347" cy="108347"/>
          </a:xfrm>
          <a:prstGeom prst="rect">
            <a:avLst/>
          </a:prstGeom>
        </p:spPr>
      </p:pic>
      <p:pic>
        <p:nvPicPr>
          <p:cNvPr id="29" name="Image 27" descr="preencoded.png"/>
          <p:cNvPicPr>
            <a:picLocks noChangeAspect="1"/>
          </p:cNvPicPr>
          <p:nvPr/>
        </p:nvPicPr>
        <p:blipFill>
          <a:blip r:embed="rId6"/>
          <a:stretch>
            <a:fillRect/>
          </a:stretch>
        </p:blipFill>
        <p:spPr>
          <a:xfrm>
            <a:off x="7547037" y="3162486"/>
            <a:ext cx="108347" cy="108347"/>
          </a:xfrm>
          <a:prstGeom prst="rect">
            <a:avLst/>
          </a:prstGeom>
        </p:spPr>
      </p:pic>
      <p:pic>
        <p:nvPicPr>
          <p:cNvPr id="30" name="Image 28" descr="preencoded.png"/>
          <p:cNvPicPr>
            <a:picLocks noChangeAspect="1"/>
          </p:cNvPicPr>
          <p:nvPr/>
        </p:nvPicPr>
        <p:blipFill>
          <a:blip r:embed="rId7"/>
          <a:stretch>
            <a:fillRect/>
          </a:stretch>
        </p:blipFill>
        <p:spPr>
          <a:xfrm>
            <a:off x="7547037" y="5633181"/>
            <a:ext cx="1962820" cy="185738"/>
          </a:xfrm>
          <a:prstGeom prst="rect">
            <a:avLst/>
          </a:prstGeom>
        </p:spPr>
      </p:pic>
      <p:sp>
        <p:nvSpPr>
          <p:cNvPr id="31" name="Text 0"/>
          <p:cNvSpPr/>
          <p:nvPr/>
        </p:nvSpPr>
        <p:spPr>
          <a:xfrm>
            <a:off x="247650" y="890588"/>
            <a:ext cx="11292840" cy="427100"/>
          </a:xfrm>
          <a:prstGeom prst="rect">
            <a:avLst/>
          </a:prstGeom>
          <a:noFill/>
          <a:ln/>
        </p:spPr>
        <p:txBody>
          <a:bodyPr wrap="square" lIns="0" tIns="0" rIns="0" bIns="0" rtlCol="0" anchor="t"/>
          <a:lstStyle/>
          <a:p>
            <a:pPr>
              <a:lnSpc>
                <a:spcPts val="3364"/>
              </a:lnSpc>
            </a:pPr>
            <a:r>
              <a:rPr lang="en-US" sz="2243" b="1" dirty="0">
                <a:solidFill>
                  <a:srgbClr val="FFFFFF"/>
                </a:solidFill>
                <a:latin typeface="Noto Sans KR" pitchFamily="34" charset="0"/>
                <a:ea typeface="Noto Sans KR" pitchFamily="34" charset="-122"/>
                <a:cs typeface="Noto Sans KR" pitchFamily="34" charset="-120"/>
              </a:rPr>
              <a:t>프레임워크 비교: TensorFlow, Keras, PyTorch, DJL</a:t>
            </a:r>
            <a:endParaRPr lang="en-US" sz="2243" dirty="0"/>
          </a:p>
        </p:txBody>
      </p:sp>
      <p:sp>
        <p:nvSpPr>
          <p:cNvPr id="32" name="Text 1"/>
          <p:cNvSpPr/>
          <p:nvPr/>
        </p:nvSpPr>
        <p:spPr>
          <a:xfrm>
            <a:off x="396143" y="1992437"/>
            <a:ext cx="196282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TensorFlow</a:t>
            </a:r>
            <a:endParaRPr lang="en-US" sz="1219" dirty="0"/>
          </a:p>
        </p:txBody>
      </p:sp>
      <p:sp>
        <p:nvSpPr>
          <p:cNvPr id="33" name="Text 2"/>
          <p:cNvSpPr/>
          <p:nvPr/>
        </p:nvSpPr>
        <p:spPr>
          <a:xfrm>
            <a:off x="396143" y="2271043"/>
            <a:ext cx="1962820" cy="154781"/>
          </a:xfrm>
          <a:prstGeom prst="rect">
            <a:avLst/>
          </a:prstGeom>
          <a:noFill/>
          <a:ln/>
        </p:spPr>
        <p:txBody>
          <a:bodyPr wrap="square" lIns="0" tIns="0" rIns="0" bIns="0" rtlCol="0" anchor="t"/>
          <a:lstStyle/>
          <a:p>
            <a:pPr>
              <a:lnSpc>
                <a:spcPts val="1219"/>
              </a:lnSpc>
            </a:pPr>
            <a:r>
              <a:rPr lang="en-US" sz="853" dirty="0">
                <a:solidFill>
                  <a:srgbClr val="FDE047"/>
                </a:solidFill>
                <a:latin typeface="Noto Sans KR" pitchFamily="34" charset="0"/>
                <a:ea typeface="Noto Sans KR" pitchFamily="34" charset="-122"/>
                <a:cs typeface="Noto Sans KR" pitchFamily="34" charset="-120"/>
              </a:rPr>
              <a:t>Google Brain 팀</a:t>
            </a:r>
            <a:endParaRPr lang="en-US" sz="853" dirty="0"/>
          </a:p>
        </p:txBody>
      </p:sp>
      <p:sp>
        <p:nvSpPr>
          <p:cNvPr id="34" name="Text 3"/>
          <p:cNvSpPr/>
          <p:nvPr/>
        </p:nvSpPr>
        <p:spPr>
          <a:xfrm>
            <a:off x="411621" y="2487737"/>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신경망 학습/추론</a:t>
            </a:r>
            <a:endParaRPr lang="en-US" sz="853" dirty="0"/>
          </a:p>
        </p:txBody>
      </p:sp>
      <p:sp>
        <p:nvSpPr>
          <p:cNvPr id="35" name="Text 4"/>
          <p:cNvSpPr/>
          <p:nvPr/>
        </p:nvSpPr>
        <p:spPr>
          <a:xfrm>
            <a:off x="411622" y="2704431"/>
            <a:ext cx="254112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Python, JS, C++, Java</a:t>
            </a:r>
            <a:endParaRPr lang="en-US" sz="853" dirty="0"/>
          </a:p>
        </p:txBody>
      </p:sp>
      <p:sp>
        <p:nvSpPr>
          <p:cNvPr id="36" name="Text 5"/>
          <p:cNvSpPr/>
          <p:nvPr/>
        </p:nvSpPr>
        <p:spPr>
          <a:xfrm>
            <a:off x="411622" y="2921124"/>
            <a:ext cx="254112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CPU, GPU, TPU 지원</a:t>
            </a:r>
            <a:endParaRPr lang="en-US" sz="853" dirty="0"/>
          </a:p>
        </p:txBody>
      </p:sp>
      <p:sp>
        <p:nvSpPr>
          <p:cNvPr id="37" name="Text 6"/>
          <p:cNvSpPr/>
          <p:nvPr/>
        </p:nvSpPr>
        <p:spPr>
          <a:xfrm>
            <a:off x="411621" y="3137818"/>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유연한 아키텍처</a:t>
            </a:r>
            <a:endParaRPr lang="en-US" sz="853" dirty="0"/>
          </a:p>
        </p:txBody>
      </p:sp>
      <p:sp>
        <p:nvSpPr>
          <p:cNvPr id="38" name="Text 7"/>
          <p:cNvSpPr/>
          <p:nvPr/>
        </p:nvSpPr>
        <p:spPr>
          <a:xfrm>
            <a:off x="396143" y="5695094"/>
            <a:ext cx="2355384" cy="123825"/>
          </a:xfrm>
          <a:prstGeom prst="rect">
            <a:avLst/>
          </a:prstGeom>
          <a:noFill/>
          <a:ln/>
        </p:spPr>
        <p:txBody>
          <a:bodyPr wrap="square" lIns="0" tIns="0" rIns="0" bIns="0" rtlCol="0" anchor="t"/>
          <a:lstStyle/>
          <a:p>
            <a:pPr>
              <a:lnSpc>
                <a:spcPts val="975"/>
              </a:lnSpc>
            </a:pPr>
            <a:r>
              <a:rPr lang="en-US" sz="731" b="1" dirty="0">
                <a:solidFill>
                  <a:srgbClr val="FFFFFF"/>
                </a:solidFill>
                <a:latin typeface="Noto Sans KR" pitchFamily="34" charset="0"/>
                <a:ea typeface="Noto Sans KR" pitchFamily="34" charset="-122"/>
                <a:cs typeface="Noto Sans KR" pitchFamily="34" charset="-120"/>
              </a:rPr>
              <a:t>장점:</a:t>
            </a:r>
            <a:r>
              <a:rPr lang="en-US" sz="731" dirty="0">
                <a:solidFill>
                  <a:srgbClr val="FFFFFF"/>
                </a:solidFill>
                <a:latin typeface="Noto Sans KR" pitchFamily="34" charset="0"/>
                <a:ea typeface="Noto Sans KR" pitchFamily="34" charset="-122"/>
                <a:cs typeface="Noto Sans KR" pitchFamily="34" charset="-120"/>
              </a:rPr>
              <a:t> 대규모 분산 학습, TPU 가속</a:t>
            </a:r>
            <a:endParaRPr lang="en-US" sz="731" dirty="0"/>
          </a:p>
        </p:txBody>
      </p:sp>
      <p:sp>
        <p:nvSpPr>
          <p:cNvPr id="39" name="Text 8"/>
          <p:cNvSpPr/>
          <p:nvPr/>
        </p:nvSpPr>
        <p:spPr>
          <a:xfrm>
            <a:off x="2779774" y="1992437"/>
            <a:ext cx="196282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Keras</a:t>
            </a:r>
            <a:endParaRPr lang="en-US" sz="1219" dirty="0"/>
          </a:p>
        </p:txBody>
      </p:sp>
      <p:sp>
        <p:nvSpPr>
          <p:cNvPr id="40" name="Text 9"/>
          <p:cNvSpPr/>
          <p:nvPr/>
        </p:nvSpPr>
        <p:spPr>
          <a:xfrm>
            <a:off x="2779775" y="2271043"/>
            <a:ext cx="2355384" cy="154781"/>
          </a:xfrm>
          <a:prstGeom prst="rect">
            <a:avLst/>
          </a:prstGeom>
          <a:noFill/>
          <a:ln/>
        </p:spPr>
        <p:txBody>
          <a:bodyPr wrap="square" lIns="0" tIns="0" rIns="0" bIns="0" rtlCol="0" anchor="t"/>
          <a:lstStyle/>
          <a:p>
            <a:pPr>
              <a:lnSpc>
                <a:spcPts val="1219"/>
              </a:lnSpc>
            </a:pPr>
            <a:r>
              <a:rPr lang="en-US" sz="853" dirty="0">
                <a:solidFill>
                  <a:srgbClr val="FDE047"/>
                </a:solidFill>
                <a:latin typeface="Noto Sans KR" pitchFamily="34" charset="0"/>
                <a:ea typeface="Noto Sans KR" pitchFamily="34" charset="-122"/>
                <a:cs typeface="Noto Sans KR" pitchFamily="34" charset="-120"/>
              </a:rPr>
              <a:t>TensorFlow의 사용자 인터페이스</a:t>
            </a:r>
            <a:endParaRPr lang="en-US" sz="853" dirty="0"/>
          </a:p>
        </p:txBody>
      </p:sp>
      <p:sp>
        <p:nvSpPr>
          <p:cNvPr id="41" name="Text 10"/>
          <p:cNvSpPr/>
          <p:nvPr/>
        </p:nvSpPr>
        <p:spPr>
          <a:xfrm>
            <a:off x="2795253" y="2487737"/>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간결하고 직관적인 코드</a:t>
            </a:r>
            <a:endParaRPr lang="en-US" sz="853" dirty="0"/>
          </a:p>
        </p:txBody>
      </p:sp>
      <p:sp>
        <p:nvSpPr>
          <p:cNvPr id="42" name="Text 11"/>
          <p:cNvSpPr/>
          <p:nvPr/>
        </p:nvSpPr>
        <p:spPr>
          <a:xfrm>
            <a:off x="2795253" y="2704431"/>
            <a:ext cx="254112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JAX, TF, PyTorch 지원</a:t>
            </a:r>
            <a:endParaRPr lang="en-US" sz="853" dirty="0"/>
          </a:p>
        </p:txBody>
      </p:sp>
      <p:sp>
        <p:nvSpPr>
          <p:cNvPr id="43" name="Text 12"/>
          <p:cNvSpPr/>
          <p:nvPr/>
        </p:nvSpPr>
        <p:spPr>
          <a:xfrm>
            <a:off x="2795253" y="2921124"/>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교육용 자료가 많음</a:t>
            </a:r>
            <a:endParaRPr lang="en-US" sz="853" dirty="0"/>
          </a:p>
        </p:txBody>
      </p:sp>
      <p:sp>
        <p:nvSpPr>
          <p:cNvPr id="44" name="Text 13"/>
          <p:cNvSpPr/>
          <p:nvPr/>
        </p:nvSpPr>
        <p:spPr>
          <a:xfrm>
            <a:off x="2795253" y="3137818"/>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빠른 프로토타이핑</a:t>
            </a:r>
            <a:endParaRPr lang="en-US" sz="853" dirty="0"/>
          </a:p>
        </p:txBody>
      </p:sp>
      <p:sp>
        <p:nvSpPr>
          <p:cNvPr id="45" name="Text 14"/>
          <p:cNvSpPr/>
          <p:nvPr/>
        </p:nvSpPr>
        <p:spPr>
          <a:xfrm>
            <a:off x="2779775" y="5695094"/>
            <a:ext cx="2355384" cy="123825"/>
          </a:xfrm>
          <a:prstGeom prst="rect">
            <a:avLst/>
          </a:prstGeom>
          <a:noFill/>
          <a:ln/>
        </p:spPr>
        <p:txBody>
          <a:bodyPr wrap="square" lIns="0" tIns="0" rIns="0" bIns="0" rtlCol="0" anchor="t"/>
          <a:lstStyle/>
          <a:p>
            <a:pPr>
              <a:lnSpc>
                <a:spcPts val="975"/>
              </a:lnSpc>
            </a:pPr>
            <a:r>
              <a:rPr lang="en-US" sz="731" b="1" dirty="0">
                <a:solidFill>
                  <a:srgbClr val="FFFFFF"/>
                </a:solidFill>
                <a:latin typeface="Noto Sans KR" pitchFamily="34" charset="0"/>
                <a:ea typeface="Noto Sans KR" pitchFamily="34" charset="-122"/>
                <a:cs typeface="Noto Sans KR" pitchFamily="34" charset="-120"/>
              </a:rPr>
              <a:t>장점:</a:t>
            </a:r>
            <a:r>
              <a:rPr lang="en-US" sz="731" dirty="0">
                <a:solidFill>
                  <a:srgbClr val="FFFFFF"/>
                </a:solidFill>
                <a:latin typeface="Noto Sans KR" pitchFamily="34" charset="0"/>
                <a:ea typeface="Noto Sans KR" pitchFamily="34" charset="-122"/>
                <a:cs typeface="Noto Sans KR" pitchFamily="34" charset="-120"/>
              </a:rPr>
              <a:t> 코드 간결성, 교육적 용도</a:t>
            </a:r>
            <a:endParaRPr lang="en-US" sz="731" dirty="0"/>
          </a:p>
        </p:txBody>
      </p:sp>
      <p:sp>
        <p:nvSpPr>
          <p:cNvPr id="46" name="Text 15"/>
          <p:cNvSpPr/>
          <p:nvPr/>
        </p:nvSpPr>
        <p:spPr>
          <a:xfrm>
            <a:off x="5163406" y="1992437"/>
            <a:ext cx="196282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PyTorch</a:t>
            </a:r>
            <a:endParaRPr lang="en-US" sz="1219" dirty="0"/>
          </a:p>
        </p:txBody>
      </p:sp>
      <p:sp>
        <p:nvSpPr>
          <p:cNvPr id="47" name="Text 16"/>
          <p:cNvSpPr/>
          <p:nvPr/>
        </p:nvSpPr>
        <p:spPr>
          <a:xfrm>
            <a:off x="5163406" y="2271043"/>
            <a:ext cx="1962820" cy="154781"/>
          </a:xfrm>
          <a:prstGeom prst="rect">
            <a:avLst/>
          </a:prstGeom>
          <a:noFill/>
          <a:ln/>
        </p:spPr>
        <p:txBody>
          <a:bodyPr wrap="square" lIns="0" tIns="0" rIns="0" bIns="0" rtlCol="0" anchor="t"/>
          <a:lstStyle/>
          <a:p>
            <a:pPr>
              <a:lnSpc>
                <a:spcPts val="1219"/>
              </a:lnSpc>
            </a:pPr>
            <a:r>
              <a:rPr lang="en-US" sz="853" dirty="0">
                <a:solidFill>
                  <a:srgbClr val="FDE047"/>
                </a:solidFill>
                <a:latin typeface="Noto Sans KR" pitchFamily="34" charset="0"/>
                <a:ea typeface="Noto Sans KR" pitchFamily="34" charset="-122"/>
                <a:cs typeface="Noto Sans KR" pitchFamily="34" charset="-120"/>
              </a:rPr>
              <a:t>Meta AI</a:t>
            </a:r>
            <a:endParaRPr lang="en-US" sz="853" dirty="0"/>
          </a:p>
        </p:txBody>
      </p:sp>
      <p:sp>
        <p:nvSpPr>
          <p:cNvPr id="48" name="Text 17"/>
          <p:cNvSpPr/>
          <p:nvPr/>
        </p:nvSpPr>
        <p:spPr>
          <a:xfrm>
            <a:off x="5178884" y="2487737"/>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컴퓨터 비전, 자연어 처리</a:t>
            </a:r>
            <a:endParaRPr lang="en-US" sz="853" dirty="0"/>
          </a:p>
        </p:txBody>
      </p:sp>
      <p:sp>
        <p:nvSpPr>
          <p:cNvPr id="49" name="Text 18"/>
          <p:cNvSpPr/>
          <p:nvPr/>
        </p:nvSpPr>
        <p:spPr>
          <a:xfrm>
            <a:off x="5178884" y="2704431"/>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자동 미분(Autograd)</a:t>
            </a:r>
            <a:endParaRPr lang="en-US" sz="853" dirty="0"/>
          </a:p>
        </p:txBody>
      </p:sp>
      <p:sp>
        <p:nvSpPr>
          <p:cNvPr id="50" name="Text 19"/>
          <p:cNvSpPr/>
          <p:nvPr/>
        </p:nvSpPr>
        <p:spPr>
          <a:xfrm>
            <a:off x="5178884" y="2921124"/>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동적 계산 그래프</a:t>
            </a:r>
            <a:endParaRPr lang="en-US" sz="853" dirty="0"/>
          </a:p>
        </p:txBody>
      </p:sp>
      <p:sp>
        <p:nvSpPr>
          <p:cNvPr id="51" name="Text 20"/>
          <p:cNvSpPr/>
          <p:nvPr/>
        </p:nvSpPr>
        <p:spPr>
          <a:xfrm>
            <a:off x="5178884" y="3137818"/>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TorchDynamo 최적화</a:t>
            </a:r>
            <a:endParaRPr lang="en-US" sz="853" dirty="0"/>
          </a:p>
        </p:txBody>
      </p:sp>
      <p:sp>
        <p:nvSpPr>
          <p:cNvPr id="52" name="Text 21"/>
          <p:cNvSpPr/>
          <p:nvPr/>
        </p:nvSpPr>
        <p:spPr>
          <a:xfrm>
            <a:off x="5163406" y="5695094"/>
            <a:ext cx="2355384" cy="123825"/>
          </a:xfrm>
          <a:prstGeom prst="rect">
            <a:avLst/>
          </a:prstGeom>
          <a:noFill/>
          <a:ln/>
        </p:spPr>
        <p:txBody>
          <a:bodyPr wrap="square" lIns="0" tIns="0" rIns="0" bIns="0" rtlCol="0" anchor="t"/>
          <a:lstStyle/>
          <a:p>
            <a:pPr>
              <a:lnSpc>
                <a:spcPts val="975"/>
              </a:lnSpc>
            </a:pPr>
            <a:r>
              <a:rPr lang="en-US" sz="731" b="1" dirty="0">
                <a:solidFill>
                  <a:srgbClr val="FFFFFF"/>
                </a:solidFill>
                <a:latin typeface="Noto Sans KR" pitchFamily="34" charset="0"/>
                <a:ea typeface="Noto Sans KR" pitchFamily="34" charset="-122"/>
                <a:cs typeface="Noto Sans KR" pitchFamily="34" charset="-120"/>
              </a:rPr>
              <a:t>장점:</a:t>
            </a:r>
            <a:r>
              <a:rPr lang="en-US" sz="731" dirty="0">
                <a:solidFill>
                  <a:srgbClr val="FFFFFF"/>
                </a:solidFill>
                <a:latin typeface="Noto Sans KR" pitchFamily="34" charset="0"/>
                <a:ea typeface="Noto Sans KR" pitchFamily="34" charset="-122"/>
                <a:cs typeface="Noto Sans KR" pitchFamily="34" charset="-120"/>
              </a:rPr>
              <a:t> 연구 용이성, 유연한 모델 정의</a:t>
            </a:r>
            <a:endParaRPr lang="en-US" sz="731" dirty="0"/>
          </a:p>
        </p:txBody>
      </p:sp>
      <p:sp>
        <p:nvSpPr>
          <p:cNvPr id="53" name="Text 22"/>
          <p:cNvSpPr/>
          <p:nvPr/>
        </p:nvSpPr>
        <p:spPr>
          <a:xfrm>
            <a:off x="7547037" y="1992437"/>
            <a:ext cx="1962820"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DJL</a:t>
            </a:r>
            <a:endParaRPr lang="en-US" sz="1219" dirty="0"/>
          </a:p>
        </p:txBody>
      </p:sp>
      <p:sp>
        <p:nvSpPr>
          <p:cNvPr id="54" name="Text 23"/>
          <p:cNvSpPr/>
          <p:nvPr/>
        </p:nvSpPr>
        <p:spPr>
          <a:xfrm>
            <a:off x="7547037" y="2271043"/>
            <a:ext cx="1962820" cy="154781"/>
          </a:xfrm>
          <a:prstGeom prst="rect">
            <a:avLst/>
          </a:prstGeom>
          <a:noFill/>
          <a:ln/>
        </p:spPr>
        <p:txBody>
          <a:bodyPr wrap="square" lIns="0" tIns="0" rIns="0" bIns="0" rtlCol="0" anchor="t"/>
          <a:lstStyle/>
          <a:p>
            <a:pPr>
              <a:lnSpc>
                <a:spcPts val="1219"/>
              </a:lnSpc>
            </a:pPr>
            <a:r>
              <a:rPr lang="en-US" sz="853" dirty="0">
                <a:solidFill>
                  <a:srgbClr val="FDE047"/>
                </a:solidFill>
                <a:latin typeface="Noto Sans KR" pitchFamily="34" charset="0"/>
                <a:ea typeface="Noto Sans KR" pitchFamily="34" charset="-122"/>
                <a:cs typeface="Noto Sans KR" pitchFamily="34" charset="-120"/>
              </a:rPr>
              <a:t>Amazon 주도</a:t>
            </a:r>
            <a:endParaRPr lang="en-US" sz="853" dirty="0"/>
          </a:p>
        </p:txBody>
      </p:sp>
      <p:sp>
        <p:nvSpPr>
          <p:cNvPr id="55" name="Text 24"/>
          <p:cNvSpPr/>
          <p:nvPr/>
        </p:nvSpPr>
        <p:spPr>
          <a:xfrm>
            <a:off x="7562515" y="2487737"/>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Java 개발자용</a:t>
            </a:r>
            <a:endParaRPr lang="en-US" sz="853" dirty="0"/>
          </a:p>
        </p:txBody>
      </p:sp>
      <p:sp>
        <p:nvSpPr>
          <p:cNvPr id="56" name="Text 25"/>
          <p:cNvSpPr/>
          <p:nvPr/>
        </p:nvSpPr>
        <p:spPr>
          <a:xfrm>
            <a:off x="7562515" y="2704431"/>
            <a:ext cx="254112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TensorFlow, PyTorch, MXNet 추상화</a:t>
            </a:r>
            <a:endParaRPr lang="en-US" sz="853" dirty="0"/>
          </a:p>
        </p:txBody>
      </p:sp>
      <p:sp>
        <p:nvSpPr>
          <p:cNvPr id="57" name="Text 26"/>
          <p:cNvSpPr/>
          <p:nvPr/>
        </p:nvSpPr>
        <p:spPr>
          <a:xfrm>
            <a:off x="7562515" y="2921124"/>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JVM 애플리케이션 통합</a:t>
            </a:r>
            <a:endParaRPr lang="en-US" sz="853" dirty="0"/>
          </a:p>
        </p:txBody>
      </p:sp>
      <p:sp>
        <p:nvSpPr>
          <p:cNvPr id="58" name="Text 27"/>
          <p:cNvSpPr/>
          <p:nvPr/>
        </p:nvSpPr>
        <p:spPr>
          <a:xfrm>
            <a:off x="7562515" y="3137818"/>
            <a:ext cx="2117601" cy="154781"/>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FFFFF"/>
                </a:solidFill>
                <a:latin typeface="Noto Sans KR" pitchFamily="34" charset="0"/>
                <a:ea typeface="Noto Sans KR" pitchFamily="34" charset="-122"/>
                <a:cs typeface="Noto Sans KR" pitchFamily="34" charset="-120"/>
              </a:rPr>
              <a:t>Java 기반 서비스에 적합</a:t>
            </a:r>
            <a:endParaRPr lang="en-US" sz="853" dirty="0"/>
          </a:p>
        </p:txBody>
      </p:sp>
      <p:sp>
        <p:nvSpPr>
          <p:cNvPr id="59" name="Text 28"/>
          <p:cNvSpPr/>
          <p:nvPr/>
        </p:nvSpPr>
        <p:spPr>
          <a:xfrm>
            <a:off x="7547037" y="5695094"/>
            <a:ext cx="2355384" cy="123825"/>
          </a:xfrm>
          <a:prstGeom prst="rect">
            <a:avLst/>
          </a:prstGeom>
          <a:noFill/>
          <a:ln/>
        </p:spPr>
        <p:txBody>
          <a:bodyPr wrap="square" lIns="0" tIns="0" rIns="0" bIns="0" rtlCol="0" anchor="t"/>
          <a:lstStyle/>
          <a:p>
            <a:pPr>
              <a:lnSpc>
                <a:spcPts val="975"/>
              </a:lnSpc>
            </a:pPr>
            <a:r>
              <a:rPr lang="en-US" sz="731" b="1" dirty="0">
                <a:solidFill>
                  <a:srgbClr val="FFFFFF"/>
                </a:solidFill>
                <a:latin typeface="Noto Sans KR" pitchFamily="34" charset="0"/>
                <a:ea typeface="Noto Sans KR" pitchFamily="34" charset="-122"/>
                <a:cs typeface="Noto Sans KR" pitchFamily="34" charset="-120"/>
              </a:rPr>
              <a:t>장점:</a:t>
            </a:r>
            <a:r>
              <a:rPr lang="en-US" sz="731" dirty="0">
                <a:solidFill>
                  <a:srgbClr val="FFFFFF"/>
                </a:solidFill>
                <a:latin typeface="Noto Sans KR" pitchFamily="34" charset="0"/>
                <a:ea typeface="Noto Sans KR" pitchFamily="34" charset="-122"/>
                <a:cs typeface="Noto Sans KR" pitchFamily="34" charset="-120"/>
              </a:rPr>
              <a:t> Java 생태계 통합, 서비스 배포 용이</a:t>
            </a:r>
            <a:endParaRPr lang="en-US" sz="731"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1930645"/>
            <a:ext cx="3013034" cy="1925454"/>
          </a:xfrm>
          <a:prstGeom prst="rect">
            <a:avLst/>
          </a:prstGeom>
        </p:spPr>
      </p:pic>
      <p:pic>
        <p:nvPicPr>
          <p:cNvPr id="4" name="Image 2" descr="preencoded.png"/>
          <p:cNvPicPr>
            <a:picLocks noChangeAspect="1"/>
          </p:cNvPicPr>
          <p:nvPr/>
        </p:nvPicPr>
        <p:blipFill>
          <a:blip r:embed="rId5"/>
          <a:stretch>
            <a:fillRect/>
          </a:stretch>
        </p:blipFill>
        <p:spPr>
          <a:xfrm>
            <a:off x="433388" y="2054470"/>
            <a:ext cx="278606" cy="222861"/>
          </a:xfrm>
          <a:prstGeom prst="rect">
            <a:avLst/>
          </a:prstGeom>
        </p:spPr>
      </p:pic>
      <p:pic>
        <p:nvPicPr>
          <p:cNvPr id="5" name="Image 3" descr="preencoded.png"/>
          <p:cNvPicPr>
            <a:picLocks noChangeAspect="1"/>
          </p:cNvPicPr>
          <p:nvPr/>
        </p:nvPicPr>
        <p:blipFill>
          <a:blip r:embed="rId6"/>
          <a:stretch>
            <a:fillRect/>
          </a:stretch>
        </p:blipFill>
        <p:spPr>
          <a:xfrm>
            <a:off x="3446422" y="1930645"/>
            <a:ext cx="3013034" cy="1925454"/>
          </a:xfrm>
          <a:prstGeom prst="rect">
            <a:avLst/>
          </a:prstGeom>
        </p:spPr>
      </p:pic>
      <p:pic>
        <p:nvPicPr>
          <p:cNvPr id="6" name="Image 4" descr="preencoded.png"/>
          <p:cNvPicPr>
            <a:picLocks noChangeAspect="1"/>
          </p:cNvPicPr>
          <p:nvPr/>
        </p:nvPicPr>
        <p:blipFill>
          <a:blip r:embed="rId7"/>
          <a:stretch>
            <a:fillRect/>
          </a:stretch>
        </p:blipFill>
        <p:spPr>
          <a:xfrm>
            <a:off x="3570247" y="2054470"/>
            <a:ext cx="247650" cy="222861"/>
          </a:xfrm>
          <a:prstGeom prst="rect">
            <a:avLst/>
          </a:prstGeom>
        </p:spPr>
      </p:pic>
      <p:pic>
        <p:nvPicPr>
          <p:cNvPr id="7" name="Image 5" descr="preencoded.png"/>
          <p:cNvPicPr>
            <a:picLocks noChangeAspect="1"/>
          </p:cNvPicPr>
          <p:nvPr/>
        </p:nvPicPr>
        <p:blipFill>
          <a:blip r:embed="rId8"/>
          <a:stretch>
            <a:fillRect/>
          </a:stretch>
        </p:blipFill>
        <p:spPr>
          <a:xfrm>
            <a:off x="6583283" y="1930645"/>
            <a:ext cx="3118066" cy="1925454"/>
          </a:xfrm>
          <a:prstGeom prst="rect">
            <a:avLst/>
          </a:prstGeom>
        </p:spPr>
      </p:pic>
      <p:pic>
        <p:nvPicPr>
          <p:cNvPr id="8" name="Image 6" descr="preencoded.png"/>
          <p:cNvPicPr>
            <a:picLocks noChangeAspect="1"/>
          </p:cNvPicPr>
          <p:nvPr/>
        </p:nvPicPr>
        <p:blipFill>
          <a:blip r:embed="rId9"/>
          <a:stretch>
            <a:fillRect/>
          </a:stretch>
        </p:blipFill>
        <p:spPr>
          <a:xfrm>
            <a:off x="6707107" y="2054470"/>
            <a:ext cx="247650" cy="222861"/>
          </a:xfrm>
          <a:prstGeom prst="rect">
            <a:avLst/>
          </a:prstGeom>
        </p:spPr>
      </p:pic>
      <p:pic>
        <p:nvPicPr>
          <p:cNvPr id="9" name="Image 7" descr="preencoded.png"/>
          <p:cNvPicPr>
            <a:picLocks noChangeAspect="1"/>
          </p:cNvPicPr>
          <p:nvPr/>
        </p:nvPicPr>
        <p:blipFill>
          <a:blip r:embed="rId10"/>
          <a:stretch>
            <a:fillRect/>
          </a:stretch>
        </p:blipFill>
        <p:spPr>
          <a:xfrm>
            <a:off x="309563" y="4103749"/>
            <a:ext cx="1291940" cy="309563"/>
          </a:xfrm>
          <a:prstGeom prst="rect">
            <a:avLst/>
          </a:prstGeom>
        </p:spPr>
      </p:pic>
      <p:pic>
        <p:nvPicPr>
          <p:cNvPr id="10" name="Image 8" descr="preencoded.png"/>
          <p:cNvPicPr>
            <a:picLocks noChangeAspect="1"/>
          </p:cNvPicPr>
          <p:nvPr/>
        </p:nvPicPr>
        <p:blipFill>
          <a:blip r:embed="rId11"/>
          <a:stretch>
            <a:fillRect/>
          </a:stretch>
        </p:blipFill>
        <p:spPr>
          <a:xfrm>
            <a:off x="1601502" y="4103749"/>
            <a:ext cx="2416039" cy="309563"/>
          </a:xfrm>
          <a:prstGeom prst="rect">
            <a:avLst/>
          </a:prstGeom>
        </p:spPr>
      </p:pic>
      <p:pic>
        <p:nvPicPr>
          <p:cNvPr id="11" name="Image 9" descr="preencoded.png"/>
          <p:cNvPicPr>
            <a:picLocks noChangeAspect="1"/>
          </p:cNvPicPr>
          <p:nvPr/>
        </p:nvPicPr>
        <p:blipFill>
          <a:blip r:embed="rId12"/>
          <a:stretch>
            <a:fillRect/>
          </a:stretch>
        </p:blipFill>
        <p:spPr>
          <a:xfrm>
            <a:off x="4017541" y="4103749"/>
            <a:ext cx="3217637" cy="309563"/>
          </a:xfrm>
          <a:prstGeom prst="rect">
            <a:avLst/>
          </a:prstGeom>
        </p:spPr>
      </p:pic>
      <p:pic>
        <p:nvPicPr>
          <p:cNvPr id="12" name="Image 10" descr="preencoded.png"/>
          <p:cNvPicPr>
            <a:picLocks noChangeAspect="1"/>
          </p:cNvPicPr>
          <p:nvPr/>
        </p:nvPicPr>
        <p:blipFill>
          <a:blip r:embed="rId13"/>
          <a:stretch>
            <a:fillRect/>
          </a:stretch>
        </p:blipFill>
        <p:spPr>
          <a:xfrm>
            <a:off x="7235177" y="4103749"/>
            <a:ext cx="2361261" cy="309563"/>
          </a:xfrm>
          <a:prstGeom prst="rect">
            <a:avLst/>
          </a:prstGeom>
        </p:spPr>
      </p:pic>
      <p:pic>
        <p:nvPicPr>
          <p:cNvPr id="13" name="Image 11" descr="preencoded.png"/>
          <p:cNvPicPr>
            <a:picLocks noChangeAspect="1"/>
          </p:cNvPicPr>
          <p:nvPr/>
        </p:nvPicPr>
        <p:blipFill>
          <a:blip r:embed="rId14"/>
          <a:stretch>
            <a:fillRect/>
          </a:stretch>
        </p:blipFill>
        <p:spPr>
          <a:xfrm>
            <a:off x="309563" y="4413312"/>
            <a:ext cx="1291940" cy="309563"/>
          </a:xfrm>
          <a:prstGeom prst="rect">
            <a:avLst/>
          </a:prstGeom>
        </p:spPr>
      </p:pic>
      <p:pic>
        <p:nvPicPr>
          <p:cNvPr id="14" name="Image 12" descr="preencoded.png"/>
          <p:cNvPicPr>
            <a:picLocks noChangeAspect="1"/>
          </p:cNvPicPr>
          <p:nvPr/>
        </p:nvPicPr>
        <p:blipFill>
          <a:blip r:embed="rId15"/>
          <a:stretch>
            <a:fillRect/>
          </a:stretch>
        </p:blipFill>
        <p:spPr>
          <a:xfrm>
            <a:off x="1601502" y="4413312"/>
            <a:ext cx="2416039" cy="309563"/>
          </a:xfrm>
          <a:prstGeom prst="rect">
            <a:avLst/>
          </a:prstGeom>
        </p:spPr>
      </p:pic>
      <p:pic>
        <p:nvPicPr>
          <p:cNvPr id="15" name="Image 13" descr="preencoded.png"/>
          <p:cNvPicPr>
            <a:picLocks noChangeAspect="1"/>
          </p:cNvPicPr>
          <p:nvPr/>
        </p:nvPicPr>
        <p:blipFill>
          <a:blip r:embed="rId16"/>
          <a:stretch>
            <a:fillRect/>
          </a:stretch>
        </p:blipFill>
        <p:spPr>
          <a:xfrm>
            <a:off x="4017541" y="4413312"/>
            <a:ext cx="3217637" cy="309563"/>
          </a:xfrm>
          <a:prstGeom prst="rect">
            <a:avLst/>
          </a:prstGeom>
        </p:spPr>
      </p:pic>
      <p:pic>
        <p:nvPicPr>
          <p:cNvPr id="16" name="Image 14" descr="preencoded.png"/>
          <p:cNvPicPr>
            <a:picLocks noChangeAspect="1"/>
          </p:cNvPicPr>
          <p:nvPr/>
        </p:nvPicPr>
        <p:blipFill>
          <a:blip r:embed="rId17"/>
          <a:stretch>
            <a:fillRect/>
          </a:stretch>
        </p:blipFill>
        <p:spPr>
          <a:xfrm>
            <a:off x="7235177" y="4413312"/>
            <a:ext cx="2361261" cy="309563"/>
          </a:xfrm>
          <a:prstGeom prst="rect">
            <a:avLst/>
          </a:prstGeom>
        </p:spPr>
      </p:pic>
      <p:pic>
        <p:nvPicPr>
          <p:cNvPr id="17" name="Image 15" descr="preencoded.png"/>
          <p:cNvPicPr>
            <a:picLocks noChangeAspect="1"/>
          </p:cNvPicPr>
          <p:nvPr/>
        </p:nvPicPr>
        <p:blipFill>
          <a:blip r:embed="rId18"/>
          <a:stretch>
            <a:fillRect/>
          </a:stretch>
        </p:blipFill>
        <p:spPr>
          <a:xfrm>
            <a:off x="309563" y="4722874"/>
            <a:ext cx="1291940" cy="309563"/>
          </a:xfrm>
          <a:prstGeom prst="rect">
            <a:avLst/>
          </a:prstGeom>
        </p:spPr>
      </p:pic>
      <p:pic>
        <p:nvPicPr>
          <p:cNvPr id="18" name="Image 16" descr="preencoded.png"/>
          <p:cNvPicPr>
            <a:picLocks noChangeAspect="1"/>
          </p:cNvPicPr>
          <p:nvPr/>
        </p:nvPicPr>
        <p:blipFill>
          <a:blip r:embed="rId19"/>
          <a:stretch>
            <a:fillRect/>
          </a:stretch>
        </p:blipFill>
        <p:spPr>
          <a:xfrm>
            <a:off x="1601502" y="4722874"/>
            <a:ext cx="2416039" cy="309563"/>
          </a:xfrm>
          <a:prstGeom prst="rect">
            <a:avLst/>
          </a:prstGeom>
        </p:spPr>
      </p:pic>
      <p:pic>
        <p:nvPicPr>
          <p:cNvPr id="19" name="Image 17" descr="preencoded.png"/>
          <p:cNvPicPr>
            <a:picLocks noChangeAspect="1"/>
          </p:cNvPicPr>
          <p:nvPr/>
        </p:nvPicPr>
        <p:blipFill>
          <a:blip r:embed="rId20"/>
          <a:stretch>
            <a:fillRect/>
          </a:stretch>
        </p:blipFill>
        <p:spPr>
          <a:xfrm>
            <a:off x="4017541" y="4722874"/>
            <a:ext cx="3217637" cy="309563"/>
          </a:xfrm>
          <a:prstGeom prst="rect">
            <a:avLst/>
          </a:prstGeom>
        </p:spPr>
      </p:pic>
      <p:pic>
        <p:nvPicPr>
          <p:cNvPr id="20" name="Image 18" descr="preencoded.png"/>
          <p:cNvPicPr>
            <a:picLocks noChangeAspect="1"/>
          </p:cNvPicPr>
          <p:nvPr/>
        </p:nvPicPr>
        <p:blipFill>
          <a:blip r:embed="rId21"/>
          <a:stretch>
            <a:fillRect/>
          </a:stretch>
        </p:blipFill>
        <p:spPr>
          <a:xfrm>
            <a:off x="7235177" y="4722874"/>
            <a:ext cx="2361261" cy="309563"/>
          </a:xfrm>
          <a:prstGeom prst="rect">
            <a:avLst/>
          </a:prstGeom>
        </p:spPr>
      </p:pic>
      <p:pic>
        <p:nvPicPr>
          <p:cNvPr id="21" name="Image 19" descr="preencoded.png"/>
          <p:cNvPicPr>
            <a:picLocks noChangeAspect="1"/>
          </p:cNvPicPr>
          <p:nvPr/>
        </p:nvPicPr>
        <p:blipFill>
          <a:blip r:embed="rId14"/>
          <a:stretch>
            <a:fillRect/>
          </a:stretch>
        </p:blipFill>
        <p:spPr>
          <a:xfrm>
            <a:off x="309563" y="5032437"/>
            <a:ext cx="1291940" cy="309563"/>
          </a:xfrm>
          <a:prstGeom prst="rect">
            <a:avLst/>
          </a:prstGeom>
        </p:spPr>
      </p:pic>
      <p:pic>
        <p:nvPicPr>
          <p:cNvPr id="22" name="Image 20" descr="preencoded.png"/>
          <p:cNvPicPr>
            <a:picLocks noChangeAspect="1"/>
          </p:cNvPicPr>
          <p:nvPr/>
        </p:nvPicPr>
        <p:blipFill>
          <a:blip r:embed="rId15"/>
          <a:stretch>
            <a:fillRect/>
          </a:stretch>
        </p:blipFill>
        <p:spPr>
          <a:xfrm>
            <a:off x="1601502" y="5032437"/>
            <a:ext cx="2416039" cy="309563"/>
          </a:xfrm>
          <a:prstGeom prst="rect">
            <a:avLst/>
          </a:prstGeom>
        </p:spPr>
      </p:pic>
      <p:pic>
        <p:nvPicPr>
          <p:cNvPr id="23" name="Image 21" descr="preencoded.png"/>
          <p:cNvPicPr>
            <a:picLocks noChangeAspect="1"/>
          </p:cNvPicPr>
          <p:nvPr/>
        </p:nvPicPr>
        <p:blipFill>
          <a:blip r:embed="rId16"/>
          <a:stretch>
            <a:fillRect/>
          </a:stretch>
        </p:blipFill>
        <p:spPr>
          <a:xfrm>
            <a:off x="4017541" y="5032437"/>
            <a:ext cx="3217637" cy="309563"/>
          </a:xfrm>
          <a:prstGeom prst="rect">
            <a:avLst/>
          </a:prstGeom>
        </p:spPr>
      </p:pic>
      <p:pic>
        <p:nvPicPr>
          <p:cNvPr id="24" name="Image 22" descr="preencoded.png"/>
          <p:cNvPicPr>
            <a:picLocks noChangeAspect="1"/>
          </p:cNvPicPr>
          <p:nvPr/>
        </p:nvPicPr>
        <p:blipFill>
          <a:blip r:embed="rId17"/>
          <a:stretch>
            <a:fillRect/>
          </a:stretch>
        </p:blipFill>
        <p:spPr>
          <a:xfrm>
            <a:off x="7235177" y="5032437"/>
            <a:ext cx="2361261" cy="309563"/>
          </a:xfrm>
          <a:prstGeom prst="rect">
            <a:avLst/>
          </a:prstGeom>
        </p:spPr>
      </p:pic>
      <p:pic>
        <p:nvPicPr>
          <p:cNvPr id="25" name="Image 23" descr="preencoded.png"/>
          <p:cNvPicPr>
            <a:picLocks noChangeAspect="1"/>
          </p:cNvPicPr>
          <p:nvPr/>
        </p:nvPicPr>
        <p:blipFill>
          <a:blip r:embed="rId18"/>
          <a:stretch>
            <a:fillRect/>
          </a:stretch>
        </p:blipFill>
        <p:spPr>
          <a:xfrm>
            <a:off x="309563" y="5341999"/>
            <a:ext cx="1291940" cy="309563"/>
          </a:xfrm>
          <a:prstGeom prst="rect">
            <a:avLst/>
          </a:prstGeom>
        </p:spPr>
      </p:pic>
      <p:pic>
        <p:nvPicPr>
          <p:cNvPr id="26" name="Image 24" descr="preencoded.png"/>
          <p:cNvPicPr>
            <a:picLocks noChangeAspect="1"/>
          </p:cNvPicPr>
          <p:nvPr/>
        </p:nvPicPr>
        <p:blipFill>
          <a:blip r:embed="rId19"/>
          <a:stretch>
            <a:fillRect/>
          </a:stretch>
        </p:blipFill>
        <p:spPr>
          <a:xfrm>
            <a:off x="1601502" y="5341999"/>
            <a:ext cx="2416039" cy="309563"/>
          </a:xfrm>
          <a:prstGeom prst="rect">
            <a:avLst/>
          </a:prstGeom>
        </p:spPr>
      </p:pic>
      <p:pic>
        <p:nvPicPr>
          <p:cNvPr id="27" name="Image 25" descr="preencoded.png"/>
          <p:cNvPicPr>
            <a:picLocks noChangeAspect="1"/>
          </p:cNvPicPr>
          <p:nvPr/>
        </p:nvPicPr>
        <p:blipFill>
          <a:blip r:embed="rId20"/>
          <a:stretch>
            <a:fillRect/>
          </a:stretch>
        </p:blipFill>
        <p:spPr>
          <a:xfrm>
            <a:off x="4017541" y="5341999"/>
            <a:ext cx="3217637" cy="309563"/>
          </a:xfrm>
          <a:prstGeom prst="rect">
            <a:avLst/>
          </a:prstGeom>
        </p:spPr>
      </p:pic>
      <p:pic>
        <p:nvPicPr>
          <p:cNvPr id="28" name="Image 26" descr="preencoded.png"/>
          <p:cNvPicPr>
            <a:picLocks noChangeAspect="1"/>
          </p:cNvPicPr>
          <p:nvPr/>
        </p:nvPicPr>
        <p:blipFill>
          <a:blip r:embed="rId21"/>
          <a:stretch>
            <a:fillRect/>
          </a:stretch>
        </p:blipFill>
        <p:spPr>
          <a:xfrm>
            <a:off x="7235177" y="5341999"/>
            <a:ext cx="2361261" cy="309563"/>
          </a:xfrm>
          <a:prstGeom prst="rect">
            <a:avLst/>
          </a:prstGeom>
        </p:spPr>
      </p:pic>
      <p:sp>
        <p:nvSpPr>
          <p:cNvPr id="2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프레임워크 비교 기준</a:t>
            </a:r>
            <a:endParaRPr lang="en-US" sz="2438" dirty="0"/>
          </a:p>
        </p:txBody>
      </p:sp>
      <p:sp>
        <p:nvSpPr>
          <p:cNvPr id="30" name="Text 1"/>
          <p:cNvSpPr/>
          <p:nvPr/>
        </p:nvSpPr>
        <p:spPr>
          <a:xfrm>
            <a:off x="309563" y="1602582"/>
            <a:ext cx="9286875" cy="204239"/>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다양한 딥러닝 프레임워크의 특성을 비교하여 프로젝트에 가장 적합한 엔진을 선택하는 기준입니다.</a:t>
            </a:r>
            <a:endParaRPr lang="en-US" sz="1073" dirty="0"/>
          </a:p>
        </p:txBody>
      </p:sp>
      <p:sp>
        <p:nvSpPr>
          <p:cNvPr id="31" name="Text 2"/>
          <p:cNvSpPr/>
          <p:nvPr/>
        </p:nvSpPr>
        <p:spPr>
          <a:xfrm>
            <a:off x="433388" y="2339243"/>
            <a:ext cx="2765384"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언어 및 사용자 경험</a:t>
            </a:r>
            <a:endParaRPr lang="en-US" sz="1097" dirty="0"/>
          </a:p>
        </p:txBody>
      </p:sp>
      <p:sp>
        <p:nvSpPr>
          <p:cNvPr id="32" name="Text 3"/>
          <p:cNvSpPr/>
          <p:nvPr/>
        </p:nvSpPr>
        <p:spPr>
          <a:xfrm>
            <a:off x="441126" y="2617850"/>
            <a:ext cx="2920166"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TensorFlow &amp; Keras: Python 인터페이스가 중심, Keras는 코드가 간결하고 직관적</a:t>
            </a:r>
            <a:endParaRPr lang="en-US" sz="975" dirty="0"/>
          </a:p>
        </p:txBody>
      </p:sp>
      <p:sp>
        <p:nvSpPr>
          <p:cNvPr id="33" name="Text 4"/>
          <p:cNvSpPr/>
          <p:nvPr/>
        </p:nvSpPr>
        <p:spPr>
          <a:xfrm>
            <a:off x="441126" y="2989325"/>
            <a:ext cx="2920166"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PyTorch: Python 중심이지만 동적 그래프 덕분에 디버깅과 실험에 유리</a:t>
            </a:r>
            <a:endParaRPr lang="en-US" sz="975" dirty="0"/>
          </a:p>
        </p:txBody>
      </p:sp>
      <p:sp>
        <p:nvSpPr>
          <p:cNvPr id="34" name="Text 5"/>
          <p:cNvSpPr/>
          <p:nvPr/>
        </p:nvSpPr>
        <p:spPr>
          <a:xfrm>
            <a:off x="441126" y="3360799"/>
            <a:ext cx="3504199"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DJL: Java 생태계에 적합한 API 제공</a:t>
            </a:r>
            <a:endParaRPr lang="en-US" sz="975" dirty="0"/>
          </a:p>
        </p:txBody>
      </p:sp>
      <p:sp>
        <p:nvSpPr>
          <p:cNvPr id="35" name="Text 6"/>
          <p:cNvSpPr/>
          <p:nvPr/>
        </p:nvSpPr>
        <p:spPr>
          <a:xfrm>
            <a:off x="3570247" y="2339243"/>
            <a:ext cx="2765384"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성능과 최적화</a:t>
            </a:r>
            <a:endParaRPr lang="en-US" sz="1097" dirty="0"/>
          </a:p>
        </p:txBody>
      </p:sp>
      <p:sp>
        <p:nvSpPr>
          <p:cNvPr id="36" name="Text 7"/>
          <p:cNvSpPr/>
          <p:nvPr/>
        </p:nvSpPr>
        <p:spPr>
          <a:xfrm>
            <a:off x="3577986" y="2617850"/>
            <a:ext cx="2920166"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TensorFlow: 정적 계산 그래프 기반으로 대규모 분산 학습과 TPU 가속에 강점</a:t>
            </a:r>
            <a:endParaRPr lang="en-US" sz="975" dirty="0"/>
          </a:p>
        </p:txBody>
      </p:sp>
      <p:sp>
        <p:nvSpPr>
          <p:cNvPr id="37" name="Text 8"/>
          <p:cNvSpPr/>
          <p:nvPr/>
        </p:nvSpPr>
        <p:spPr>
          <a:xfrm>
            <a:off x="3577986" y="2989325"/>
            <a:ext cx="2920166"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PyTorch: 동적 그래프로 빠른 모델 수정 가능, TorchDynamo로 속도 향상</a:t>
            </a:r>
            <a:endParaRPr lang="en-US" sz="975" dirty="0"/>
          </a:p>
        </p:txBody>
      </p:sp>
      <p:sp>
        <p:nvSpPr>
          <p:cNvPr id="38" name="Text 9"/>
          <p:cNvSpPr/>
          <p:nvPr/>
        </p:nvSpPr>
        <p:spPr>
          <a:xfrm>
            <a:off x="3577986" y="3360799"/>
            <a:ext cx="3504199"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PyTorch: GPU를 통한 빠른 계산 지원</a:t>
            </a:r>
            <a:endParaRPr lang="en-US" sz="975" dirty="0"/>
          </a:p>
        </p:txBody>
      </p:sp>
      <p:sp>
        <p:nvSpPr>
          <p:cNvPr id="39" name="Text 10"/>
          <p:cNvSpPr/>
          <p:nvPr/>
        </p:nvSpPr>
        <p:spPr>
          <a:xfrm>
            <a:off x="6707108" y="2339243"/>
            <a:ext cx="2765505"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생태계와 지원</a:t>
            </a:r>
            <a:endParaRPr lang="en-US" sz="1097" dirty="0"/>
          </a:p>
        </p:txBody>
      </p:sp>
      <p:sp>
        <p:nvSpPr>
          <p:cNvPr id="40" name="Text 11"/>
          <p:cNvSpPr/>
          <p:nvPr/>
        </p:nvSpPr>
        <p:spPr>
          <a:xfrm>
            <a:off x="6714846" y="2617850"/>
            <a:ext cx="2920287"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TensorFlow &amp; PyTorch: 광범위한 커뮤니티와 풍부한 예제, 튜토리얼 제공</a:t>
            </a:r>
            <a:endParaRPr lang="en-US" sz="975" dirty="0"/>
          </a:p>
        </p:txBody>
      </p:sp>
      <p:sp>
        <p:nvSpPr>
          <p:cNvPr id="41" name="Text 12"/>
          <p:cNvSpPr/>
          <p:nvPr/>
        </p:nvSpPr>
        <p:spPr>
          <a:xfrm>
            <a:off x="6714846" y="2989325"/>
            <a:ext cx="2920287"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Keras: 교육용 자료가 많고</a:t>
            </a:r>
            <a:r>
              <a:rPr lang="en-US" sz="975">
                <a:solidFill>
                  <a:srgbClr val="FFFFFF"/>
                </a:solidFill>
                <a:latin typeface="Noto Sans KR" pitchFamily="34" charset="0"/>
                <a:ea typeface="Noto Sans KR" pitchFamily="34" charset="-122"/>
                <a:cs typeface="Noto Sans KR" pitchFamily="34" charset="-120"/>
              </a:rPr>
              <a:t>, 모델 </a:t>
            </a:r>
            <a:r>
              <a:rPr lang="en-US" sz="975" dirty="0">
                <a:solidFill>
                  <a:srgbClr val="FFFFFF"/>
                </a:solidFill>
                <a:latin typeface="Noto Sans KR" pitchFamily="34" charset="0"/>
                <a:ea typeface="Noto Sans KR" pitchFamily="34" charset="-122"/>
                <a:cs typeface="Noto Sans KR" pitchFamily="34" charset="-120"/>
              </a:rPr>
              <a:t>저장과 전환이 용이</a:t>
            </a:r>
            <a:endParaRPr lang="en-US" sz="975" dirty="0"/>
          </a:p>
        </p:txBody>
      </p:sp>
      <p:sp>
        <p:nvSpPr>
          <p:cNvPr id="42" name="Text 13"/>
          <p:cNvSpPr/>
          <p:nvPr/>
        </p:nvSpPr>
        <p:spPr>
          <a:xfrm>
            <a:off x="6714846" y="3360800"/>
            <a:ext cx="2920287" cy="371475"/>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DJL: Java 기반 서비스에 기계학습을 통합할 때 유용</a:t>
            </a:r>
            <a:endParaRPr lang="en-US" sz="975" dirty="0"/>
          </a:p>
        </p:txBody>
      </p:sp>
      <p:sp>
        <p:nvSpPr>
          <p:cNvPr id="43" name="Text 14"/>
          <p:cNvSpPr/>
          <p:nvPr/>
        </p:nvSpPr>
        <p:spPr>
          <a:xfrm>
            <a:off x="309563" y="4103749"/>
            <a:ext cx="1291940"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프레임워크</a:t>
            </a:r>
            <a:endParaRPr lang="en-US" sz="975" dirty="0"/>
          </a:p>
        </p:txBody>
      </p:sp>
      <p:sp>
        <p:nvSpPr>
          <p:cNvPr id="44" name="Text 15"/>
          <p:cNvSpPr/>
          <p:nvPr/>
        </p:nvSpPr>
        <p:spPr>
          <a:xfrm>
            <a:off x="1601502" y="4103749"/>
            <a:ext cx="2416039"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언어 &amp; UX</a:t>
            </a:r>
            <a:endParaRPr lang="en-US" sz="975" dirty="0"/>
          </a:p>
        </p:txBody>
      </p:sp>
      <p:sp>
        <p:nvSpPr>
          <p:cNvPr id="45" name="Text 16"/>
          <p:cNvSpPr/>
          <p:nvPr/>
        </p:nvSpPr>
        <p:spPr>
          <a:xfrm>
            <a:off x="4017541" y="4103749"/>
            <a:ext cx="3217637"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성능 &amp; 최적화</a:t>
            </a:r>
            <a:endParaRPr lang="en-US" sz="975" dirty="0"/>
          </a:p>
        </p:txBody>
      </p:sp>
      <p:sp>
        <p:nvSpPr>
          <p:cNvPr id="46" name="Text 17"/>
          <p:cNvSpPr/>
          <p:nvPr/>
        </p:nvSpPr>
        <p:spPr>
          <a:xfrm>
            <a:off x="7235177" y="4103749"/>
            <a:ext cx="2361261"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생태계 &amp; 지원</a:t>
            </a:r>
            <a:endParaRPr lang="en-US" sz="975" dirty="0"/>
          </a:p>
        </p:txBody>
      </p:sp>
      <p:sp>
        <p:nvSpPr>
          <p:cNvPr id="47" name="Text 18"/>
          <p:cNvSpPr/>
          <p:nvPr/>
        </p:nvSpPr>
        <p:spPr>
          <a:xfrm>
            <a:off x="180369" y="4413312"/>
            <a:ext cx="1550328"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TensorFlow</a:t>
            </a:r>
            <a:endParaRPr lang="en-US" sz="975" dirty="0"/>
          </a:p>
        </p:txBody>
      </p:sp>
      <p:sp>
        <p:nvSpPr>
          <p:cNvPr id="48" name="Text 19"/>
          <p:cNvSpPr/>
          <p:nvPr/>
        </p:nvSpPr>
        <p:spPr>
          <a:xfrm>
            <a:off x="1601502" y="4413312"/>
            <a:ext cx="2416039"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Python 중점</a:t>
            </a:r>
            <a:endParaRPr lang="en-US" sz="975" dirty="0"/>
          </a:p>
        </p:txBody>
      </p:sp>
      <p:sp>
        <p:nvSpPr>
          <p:cNvPr id="49" name="Text 20"/>
          <p:cNvSpPr/>
          <p:nvPr/>
        </p:nvSpPr>
        <p:spPr>
          <a:xfrm>
            <a:off x="4017541" y="4413312"/>
            <a:ext cx="3217637"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정적 그래프, 대규모 분산 학습</a:t>
            </a:r>
            <a:endParaRPr lang="en-US" sz="975" dirty="0"/>
          </a:p>
        </p:txBody>
      </p:sp>
      <p:sp>
        <p:nvSpPr>
          <p:cNvPr id="50" name="Text 21"/>
          <p:cNvSpPr/>
          <p:nvPr/>
        </p:nvSpPr>
        <p:spPr>
          <a:xfrm>
            <a:off x="7235177" y="4413312"/>
            <a:ext cx="2361261"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넓은 커뮤니티</a:t>
            </a:r>
            <a:endParaRPr lang="en-US" sz="975" dirty="0"/>
          </a:p>
        </p:txBody>
      </p:sp>
      <p:sp>
        <p:nvSpPr>
          <p:cNvPr id="51" name="Text 22"/>
          <p:cNvSpPr/>
          <p:nvPr/>
        </p:nvSpPr>
        <p:spPr>
          <a:xfrm>
            <a:off x="309563" y="4722874"/>
            <a:ext cx="1291940"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Keras</a:t>
            </a:r>
            <a:endParaRPr lang="en-US" sz="975" dirty="0"/>
          </a:p>
        </p:txBody>
      </p:sp>
      <p:sp>
        <p:nvSpPr>
          <p:cNvPr id="52" name="Text 23"/>
          <p:cNvSpPr/>
          <p:nvPr/>
        </p:nvSpPr>
        <p:spPr>
          <a:xfrm>
            <a:off x="1601502" y="4722874"/>
            <a:ext cx="2416039"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간결한 Python API</a:t>
            </a:r>
            <a:endParaRPr lang="en-US" sz="975" dirty="0"/>
          </a:p>
        </p:txBody>
      </p:sp>
      <p:sp>
        <p:nvSpPr>
          <p:cNvPr id="53" name="Text 24"/>
          <p:cNvSpPr/>
          <p:nvPr/>
        </p:nvSpPr>
        <p:spPr>
          <a:xfrm>
            <a:off x="4017541" y="4722874"/>
            <a:ext cx="3217637"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간단한 모델에 적합</a:t>
            </a:r>
            <a:endParaRPr lang="en-US" sz="975" dirty="0"/>
          </a:p>
        </p:txBody>
      </p:sp>
      <p:sp>
        <p:nvSpPr>
          <p:cNvPr id="54" name="Text 25"/>
          <p:cNvSpPr/>
          <p:nvPr/>
        </p:nvSpPr>
        <p:spPr>
          <a:xfrm>
            <a:off x="7235177" y="4722874"/>
            <a:ext cx="2361261"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교육용 자료 많음</a:t>
            </a:r>
            <a:endParaRPr lang="en-US" sz="975" dirty="0"/>
          </a:p>
        </p:txBody>
      </p:sp>
      <p:sp>
        <p:nvSpPr>
          <p:cNvPr id="55" name="Text 26"/>
          <p:cNvSpPr/>
          <p:nvPr/>
        </p:nvSpPr>
        <p:spPr>
          <a:xfrm>
            <a:off x="309563" y="5032437"/>
            <a:ext cx="1291940"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PyTorch</a:t>
            </a:r>
            <a:endParaRPr lang="en-US" sz="975" dirty="0"/>
          </a:p>
        </p:txBody>
      </p:sp>
      <p:sp>
        <p:nvSpPr>
          <p:cNvPr id="56" name="Text 27"/>
          <p:cNvSpPr/>
          <p:nvPr/>
        </p:nvSpPr>
        <p:spPr>
          <a:xfrm>
            <a:off x="1359899" y="5032437"/>
            <a:ext cx="2899246"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동적 그래프, Python 중심</a:t>
            </a:r>
            <a:endParaRPr lang="en-US" sz="975" dirty="0"/>
          </a:p>
        </p:txBody>
      </p:sp>
      <p:sp>
        <p:nvSpPr>
          <p:cNvPr id="57" name="Text 28"/>
          <p:cNvSpPr/>
          <p:nvPr/>
        </p:nvSpPr>
        <p:spPr>
          <a:xfrm>
            <a:off x="3695778" y="5032437"/>
            <a:ext cx="3861163"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빠른 실험, TorchDynamo로 최적화</a:t>
            </a:r>
            <a:endParaRPr lang="en-US" sz="975" dirty="0"/>
          </a:p>
        </p:txBody>
      </p:sp>
      <p:sp>
        <p:nvSpPr>
          <p:cNvPr id="58" name="Text 29"/>
          <p:cNvSpPr/>
          <p:nvPr/>
        </p:nvSpPr>
        <p:spPr>
          <a:xfrm>
            <a:off x="7235177" y="5032437"/>
            <a:ext cx="2361261"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연구자들 사이 널리 사용</a:t>
            </a:r>
            <a:endParaRPr lang="en-US" sz="975" dirty="0"/>
          </a:p>
        </p:txBody>
      </p:sp>
      <p:sp>
        <p:nvSpPr>
          <p:cNvPr id="59" name="Text 30"/>
          <p:cNvSpPr/>
          <p:nvPr/>
        </p:nvSpPr>
        <p:spPr>
          <a:xfrm>
            <a:off x="309563" y="5341999"/>
            <a:ext cx="1291940" cy="309563"/>
          </a:xfrm>
          <a:prstGeom prst="rect">
            <a:avLst/>
          </a:prstGeom>
          <a:noFill/>
          <a:ln/>
        </p:spPr>
        <p:txBody>
          <a:bodyPr wrap="square" lIns="0" tIns="0" rIns="0" bIns="0" rtlCol="0" anchor="t"/>
          <a:lstStyle/>
          <a:p>
            <a:pPr algn="ctr">
              <a:lnSpc>
                <a:spcPts val="1463"/>
              </a:lnSpc>
            </a:pPr>
            <a:r>
              <a:rPr lang="en-US" sz="975" b="1" dirty="0">
                <a:solidFill>
                  <a:srgbClr val="FFFFFF"/>
                </a:solidFill>
                <a:latin typeface="Noto Sans KR" pitchFamily="34" charset="0"/>
                <a:ea typeface="Noto Sans KR" pitchFamily="34" charset="-122"/>
                <a:cs typeface="Noto Sans KR" pitchFamily="34" charset="-120"/>
              </a:rPr>
              <a:t>DJL</a:t>
            </a:r>
            <a:endParaRPr lang="en-US" sz="975" dirty="0"/>
          </a:p>
        </p:txBody>
      </p:sp>
      <p:sp>
        <p:nvSpPr>
          <p:cNvPr id="60" name="Text 31"/>
          <p:cNvSpPr/>
          <p:nvPr/>
        </p:nvSpPr>
        <p:spPr>
          <a:xfrm>
            <a:off x="1601502" y="5341999"/>
            <a:ext cx="2416039"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Java API</a:t>
            </a:r>
            <a:endParaRPr lang="en-US" sz="975" dirty="0"/>
          </a:p>
        </p:txBody>
      </p:sp>
      <p:sp>
        <p:nvSpPr>
          <p:cNvPr id="61" name="Text 32"/>
          <p:cNvSpPr/>
          <p:nvPr/>
        </p:nvSpPr>
        <p:spPr>
          <a:xfrm>
            <a:off x="4017541" y="5341999"/>
            <a:ext cx="3217637"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JVM 통합, 서버 배포 용이</a:t>
            </a:r>
            <a:endParaRPr lang="en-US" sz="975" dirty="0"/>
          </a:p>
        </p:txBody>
      </p:sp>
      <p:sp>
        <p:nvSpPr>
          <p:cNvPr id="62" name="Text 33"/>
          <p:cNvSpPr/>
          <p:nvPr/>
        </p:nvSpPr>
        <p:spPr>
          <a:xfrm>
            <a:off x="7235177" y="5341999"/>
            <a:ext cx="2361261" cy="309563"/>
          </a:xfrm>
          <a:prstGeom prst="rect">
            <a:avLst/>
          </a:prstGeom>
          <a:noFill/>
          <a:ln/>
        </p:spPr>
        <p:txBody>
          <a:bodyPr wrap="square" lIns="0" tIns="0" rIns="0" bIns="0" rtlCol="0" anchor="t"/>
          <a:lstStyle/>
          <a:p>
            <a:pPr algn="ctr">
              <a:lnSpc>
                <a:spcPts val="1463"/>
              </a:lnSpc>
            </a:pPr>
            <a:r>
              <a:rPr lang="en-US" sz="975" dirty="0">
                <a:solidFill>
                  <a:srgbClr val="FFFFFF"/>
                </a:solidFill>
                <a:latin typeface="Noto Sans KR" pitchFamily="34" charset="0"/>
                <a:ea typeface="Noto Sans KR" pitchFamily="34" charset="-122"/>
                <a:cs typeface="Noto Sans KR" pitchFamily="34" charset="-120"/>
              </a:rPr>
              <a:t>Java 서비스 통합에 적합</a:t>
            </a:r>
            <a:endParaRPr lang="en-US" sz="975"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082903"/>
          </a:xfrm>
          <a:prstGeom prst="rect">
            <a:avLst/>
          </a:prstGeom>
        </p:spPr>
      </p:pic>
      <p:pic>
        <p:nvPicPr>
          <p:cNvPr id="3" name="Image 1" descr="preencoded.png"/>
          <p:cNvPicPr>
            <a:picLocks noChangeAspect="1"/>
          </p:cNvPicPr>
          <p:nvPr/>
        </p:nvPicPr>
        <p:blipFill>
          <a:blip r:embed="rId4"/>
          <a:stretch>
            <a:fillRect/>
          </a:stretch>
        </p:blipFill>
        <p:spPr>
          <a:xfrm>
            <a:off x="309563" y="2072971"/>
            <a:ext cx="9286875" cy="1393031"/>
          </a:xfrm>
          <a:prstGeom prst="rect">
            <a:avLst/>
          </a:prstGeom>
        </p:spPr>
      </p:pic>
      <p:pic>
        <p:nvPicPr>
          <p:cNvPr id="4" name="Image 2" descr="preencoded.png"/>
          <p:cNvPicPr>
            <a:picLocks noChangeAspect="1"/>
          </p:cNvPicPr>
          <p:nvPr/>
        </p:nvPicPr>
        <p:blipFill>
          <a:blip r:embed="rId5"/>
          <a:stretch>
            <a:fillRect/>
          </a:stretch>
        </p:blipFill>
        <p:spPr>
          <a:xfrm>
            <a:off x="309563" y="3589827"/>
            <a:ext cx="3013034" cy="1151548"/>
          </a:xfrm>
          <a:prstGeom prst="rect">
            <a:avLst/>
          </a:prstGeom>
        </p:spPr>
      </p:pic>
      <p:pic>
        <p:nvPicPr>
          <p:cNvPr id="5" name="Image 3" descr="preencoded.png"/>
          <p:cNvPicPr>
            <a:picLocks noChangeAspect="1"/>
          </p:cNvPicPr>
          <p:nvPr/>
        </p:nvPicPr>
        <p:blipFill>
          <a:blip r:embed="rId6"/>
          <a:stretch>
            <a:fillRect/>
          </a:stretch>
        </p:blipFill>
        <p:spPr>
          <a:xfrm>
            <a:off x="433388" y="3713652"/>
            <a:ext cx="224433" cy="222861"/>
          </a:xfrm>
          <a:prstGeom prst="rect">
            <a:avLst/>
          </a:prstGeom>
        </p:spPr>
      </p:pic>
      <p:pic>
        <p:nvPicPr>
          <p:cNvPr id="6" name="Image 4" descr="preencoded.png"/>
          <p:cNvPicPr>
            <a:picLocks noChangeAspect="1"/>
          </p:cNvPicPr>
          <p:nvPr/>
        </p:nvPicPr>
        <p:blipFill>
          <a:blip r:embed="rId7"/>
          <a:stretch>
            <a:fillRect/>
          </a:stretch>
        </p:blipFill>
        <p:spPr>
          <a:xfrm>
            <a:off x="3446422" y="3589827"/>
            <a:ext cx="3013034" cy="1151548"/>
          </a:xfrm>
          <a:prstGeom prst="rect">
            <a:avLst/>
          </a:prstGeom>
        </p:spPr>
      </p:pic>
      <p:pic>
        <p:nvPicPr>
          <p:cNvPr id="7" name="Image 5" descr="preencoded.png"/>
          <p:cNvPicPr>
            <a:picLocks noChangeAspect="1"/>
          </p:cNvPicPr>
          <p:nvPr/>
        </p:nvPicPr>
        <p:blipFill>
          <a:blip r:embed="rId8"/>
          <a:stretch>
            <a:fillRect/>
          </a:stretch>
        </p:blipFill>
        <p:spPr>
          <a:xfrm>
            <a:off x="3570247" y="3713652"/>
            <a:ext cx="278606" cy="222861"/>
          </a:xfrm>
          <a:prstGeom prst="rect">
            <a:avLst/>
          </a:prstGeom>
        </p:spPr>
      </p:pic>
      <p:pic>
        <p:nvPicPr>
          <p:cNvPr id="8" name="Image 6" descr="preencoded.png"/>
          <p:cNvPicPr>
            <a:picLocks noChangeAspect="1"/>
          </p:cNvPicPr>
          <p:nvPr/>
        </p:nvPicPr>
        <p:blipFill>
          <a:blip r:embed="rId9"/>
          <a:stretch>
            <a:fillRect/>
          </a:stretch>
        </p:blipFill>
        <p:spPr>
          <a:xfrm>
            <a:off x="6583283" y="3589827"/>
            <a:ext cx="3013155" cy="1151548"/>
          </a:xfrm>
          <a:prstGeom prst="rect">
            <a:avLst/>
          </a:prstGeom>
        </p:spPr>
      </p:pic>
      <p:pic>
        <p:nvPicPr>
          <p:cNvPr id="9" name="Image 7" descr="preencoded.png"/>
          <p:cNvPicPr>
            <a:picLocks noChangeAspect="1"/>
          </p:cNvPicPr>
          <p:nvPr/>
        </p:nvPicPr>
        <p:blipFill>
          <a:blip r:embed="rId10"/>
          <a:stretch>
            <a:fillRect/>
          </a:stretch>
        </p:blipFill>
        <p:spPr>
          <a:xfrm>
            <a:off x="6707107" y="3713652"/>
            <a:ext cx="278606" cy="222861"/>
          </a:xfrm>
          <a:prstGeom prst="rect">
            <a:avLst/>
          </a:prstGeom>
        </p:spPr>
      </p:pic>
      <p:pic>
        <p:nvPicPr>
          <p:cNvPr id="10" name="Image 8" descr="preencoded.png"/>
          <p:cNvPicPr>
            <a:picLocks noChangeAspect="1"/>
          </p:cNvPicPr>
          <p:nvPr/>
        </p:nvPicPr>
        <p:blipFill>
          <a:blip r:embed="rId11"/>
          <a:stretch>
            <a:fillRect/>
          </a:stretch>
        </p:blipFill>
        <p:spPr>
          <a:xfrm>
            <a:off x="309563" y="4865201"/>
            <a:ext cx="4581525" cy="1547813"/>
          </a:xfrm>
          <a:prstGeom prst="rect">
            <a:avLst/>
          </a:prstGeom>
        </p:spPr>
      </p:pic>
      <p:pic>
        <p:nvPicPr>
          <p:cNvPr id="11" name="Image 9" descr="preencoded.png"/>
          <p:cNvPicPr>
            <a:picLocks noChangeAspect="1"/>
          </p:cNvPicPr>
          <p:nvPr/>
        </p:nvPicPr>
        <p:blipFill>
          <a:blip r:embed="rId11"/>
          <a:stretch>
            <a:fillRect/>
          </a:stretch>
        </p:blipFill>
        <p:spPr>
          <a:xfrm>
            <a:off x="5014913" y="4865201"/>
            <a:ext cx="4581525" cy="1547813"/>
          </a:xfrm>
          <a:prstGeom prst="rect">
            <a:avLst/>
          </a:prstGeom>
        </p:spPr>
      </p:pic>
      <p:sp>
        <p:nvSpPr>
          <p:cNvPr id="12"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ONNX의 역할과 중요성</a:t>
            </a:r>
            <a:endParaRPr lang="en-US" sz="2438" dirty="0"/>
          </a:p>
        </p:txBody>
      </p:sp>
      <p:sp>
        <p:nvSpPr>
          <p:cNvPr id="13" name="Text 1"/>
          <p:cNvSpPr/>
          <p:nvPr/>
        </p:nvSpPr>
        <p:spPr>
          <a:xfrm>
            <a:off x="309563" y="1540669"/>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ONNX(Open Neural Network Exchange)는 다양한 딥러닝 프레임워크 간의 모델 상호 운용성을 목표로 하는 개방형 표준입니다. 이 표준은 Facebook(현 Meta)과 Microsoft가 공동 개발을 주도했으며, 여러 기업과 커뮤니티의 참여로 ONNX 재단이 설립되었습니다.</a:t>
            </a:r>
            <a:endParaRPr lang="en-US" sz="1073" dirty="0"/>
          </a:p>
        </p:txBody>
      </p:sp>
      <p:sp>
        <p:nvSpPr>
          <p:cNvPr id="14" name="Text 2"/>
          <p:cNvSpPr/>
          <p:nvPr/>
        </p:nvSpPr>
        <p:spPr>
          <a:xfrm>
            <a:off x="433388" y="3998426"/>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모델 변환</a:t>
            </a:r>
            <a:endParaRPr lang="en-US" sz="975" dirty="0"/>
          </a:p>
        </p:txBody>
      </p:sp>
      <p:sp>
        <p:nvSpPr>
          <p:cNvPr id="15" name="Text 3"/>
          <p:cNvSpPr/>
          <p:nvPr/>
        </p:nvSpPr>
        <p:spPr>
          <a:xfrm>
            <a:off x="433388" y="4246076"/>
            <a:ext cx="2765384"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학습된 모델을 ONNX 형식으로 내보내어 다른 프레임워크에서 쉽게 활용</a:t>
            </a:r>
            <a:endParaRPr lang="en-US" sz="975" dirty="0"/>
          </a:p>
        </p:txBody>
      </p:sp>
      <p:sp>
        <p:nvSpPr>
          <p:cNvPr id="16" name="Text 4"/>
          <p:cNvSpPr/>
          <p:nvPr/>
        </p:nvSpPr>
        <p:spPr>
          <a:xfrm>
            <a:off x="3570247" y="3998426"/>
            <a:ext cx="2765384"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다중 플랫폼</a:t>
            </a:r>
            <a:endParaRPr lang="en-US" sz="975" dirty="0"/>
          </a:p>
        </p:txBody>
      </p:sp>
      <p:sp>
        <p:nvSpPr>
          <p:cNvPr id="17" name="Text 5"/>
          <p:cNvSpPr/>
          <p:nvPr/>
        </p:nvSpPr>
        <p:spPr>
          <a:xfrm>
            <a:off x="3570247" y="4246076"/>
            <a:ext cx="2765384"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모바일, 서버, IoT 장치 등 다양한 환경에서 ONNX 모델 배포 가능</a:t>
            </a:r>
            <a:endParaRPr lang="en-US" sz="975" dirty="0"/>
          </a:p>
        </p:txBody>
      </p:sp>
      <p:sp>
        <p:nvSpPr>
          <p:cNvPr id="18" name="Text 6"/>
          <p:cNvSpPr/>
          <p:nvPr/>
        </p:nvSpPr>
        <p:spPr>
          <a:xfrm>
            <a:off x="6707108" y="3998426"/>
            <a:ext cx="276550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엔진 통합</a:t>
            </a:r>
            <a:endParaRPr lang="en-US" sz="975" dirty="0"/>
          </a:p>
        </p:txBody>
      </p:sp>
      <p:sp>
        <p:nvSpPr>
          <p:cNvPr id="19" name="Text 7"/>
          <p:cNvSpPr/>
          <p:nvPr/>
        </p:nvSpPr>
        <p:spPr>
          <a:xfrm>
            <a:off x="6707108" y="4246076"/>
            <a:ext cx="2765505"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여러 모델을 하나의 ONNX 모델로 통합하여 유지 보수 및 배포 단순화</a:t>
            </a:r>
            <a:endParaRPr lang="en-US" sz="975" dirty="0"/>
          </a:p>
        </p:txBody>
      </p:sp>
      <p:sp>
        <p:nvSpPr>
          <p:cNvPr id="20" name="Text 8"/>
          <p:cNvSpPr/>
          <p:nvPr/>
        </p:nvSpPr>
        <p:spPr>
          <a:xfrm>
            <a:off x="433388" y="4989026"/>
            <a:ext cx="433387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개발 역사</a:t>
            </a:r>
            <a:endParaRPr lang="en-US" sz="975" dirty="0"/>
          </a:p>
        </p:txBody>
      </p:sp>
      <p:sp>
        <p:nvSpPr>
          <p:cNvPr id="21" name="Text 9"/>
          <p:cNvSpPr/>
          <p:nvPr/>
        </p:nvSpPr>
        <p:spPr>
          <a:xfrm>
            <a:off x="433388" y="5236676"/>
            <a:ext cx="433387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2017년: ONNX 재단으로 발전</a:t>
            </a:r>
            <a:endParaRPr lang="en-US" sz="975" dirty="0"/>
          </a:p>
        </p:txBody>
      </p:sp>
      <p:sp>
        <p:nvSpPr>
          <p:cNvPr id="22" name="Text 10"/>
          <p:cNvSpPr/>
          <p:nvPr/>
        </p:nvSpPr>
        <p:spPr>
          <a:xfrm>
            <a:off x="433388" y="5453370"/>
            <a:ext cx="5200650"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Facebook(현 Meta)과 Microsoft가 공동 개발 주도</a:t>
            </a:r>
            <a:endParaRPr lang="en-US" sz="975" dirty="0"/>
          </a:p>
        </p:txBody>
      </p:sp>
      <p:sp>
        <p:nvSpPr>
          <p:cNvPr id="23" name="Text 11"/>
          <p:cNvSpPr/>
          <p:nvPr/>
        </p:nvSpPr>
        <p:spPr>
          <a:xfrm>
            <a:off x="433388" y="5670063"/>
            <a:ext cx="433387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많은 기업과 커뮤니티 참여로 확장</a:t>
            </a:r>
            <a:endParaRPr lang="en-US" sz="975" dirty="0"/>
          </a:p>
        </p:txBody>
      </p:sp>
      <p:sp>
        <p:nvSpPr>
          <p:cNvPr id="24" name="Text 12"/>
          <p:cNvSpPr/>
          <p:nvPr/>
        </p:nvSpPr>
        <p:spPr>
          <a:xfrm>
            <a:off x="433388" y="5886757"/>
            <a:ext cx="433387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프레임워크 간 모델 이동성과 협업 촉진</a:t>
            </a:r>
            <a:endParaRPr lang="en-US" sz="975" dirty="0"/>
          </a:p>
        </p:txBody>
      </p:sp>
      <p:sp>
        <p:nvSpPr>
          <p:cNvPr id="25" name="Text 13"/>
          <p:cNvSpPr/>
          <p:nvPr/>
        </p:nvSpPr>
        <p:spPr>
          <a:xfrm>
            <a:off x="5138738" y="4989026"/>
            <a:ext cx="4333875"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현재의 위치</a:t>
            </a:r>
            <a:endParaRPr lang="en-US" sz="975" dirty="0"/>
          </a:p>
        </p:txBody>
      </p:sp>
      <p:sp>
        <p:nvSpPr>
          <p:cNvPr id="26" name="Text 14"/>
          <p:cNvSpPr/>
          <p:nvPr/>
        </p:nvSpPr>
        <p:spPr>
          <a:xfrm>
            <a:off x="5138738" y="5236676"/>
            <a:ext cx="4333875"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ONNX는 이제 10년 넘는 </a:t>
            </a:r>
            <a:r>
              <a:rPr lang="en-US" sz="975">
                <a:solidFill>
                  <a:srgbClr val="FFFFFF"/>
                </a:solidFill>
                <a:latin typeface="Noto Sans KR" pitchFamily="34" charset="0"/>
                <a:ea typeface="Noto Sans KR" pitchFamily="34" charset="-122"/>
                <a:cs typeface="Noto Sans KR" pitchFamily="34" charset="-120"/>
              </a:rPr>
              <a:t>역사를 가진 </a:t>
            </a:r>
            <a:r>
              <a:rPr lang="ko-KR" altLang="en-US" sz="975">
                <a:solidFill>
                  <a:srgbClr val="FFFFFF"/>
                </a:solidFill>
                <a:latin typeface="Noto Sans KR" pitchFamily="34" charset="0"/>
                <a:ea typeface="Noto Sans KR" pitchFamily="34" charset="-122"/>
                <a:cs typeface="Noto Sans KR" pitchFamily="34" charset="-120"/>
              </a:rPr>
              <a:t>성숙</a:t>
            </a:r>
            <a:r>
              <a:rPr lang="en-US" sz="975">
                <a:solidFill>
                  <a:srgbClr val="FFFFFF"/>
                </a:solidFill>
                <a:latin typeface="Noto Sans KR" pitchFamily="34" charset="0"/>
                <a:ea typeface="Noto Sans KR" pitchFamily="34" charset="-122"/>
                <a:cs typeface="Noto Sans KR" pitchFamily="34" charset="-120"/>
              </a:rPr>
              <a:t>한 </a:t>
            </a:r>
            <a:r>
              <a:rPr lang="en-US" sz="975" dirty="0">
                <a:solidFill>
                  <a:srgbClr val="FFFFFF"/>
                </a:solidFill>
                <a:latin typeface="Noto Sans KR" pitchFamily="34" charset="0"/>
                <a:ea typeface="Noto Sans KR" pitchFamily="34" charset="-122"/>
                <a:cs typeface="Noto Sans KR" pitchFamily="34" charset="-120"/>
              </a:rPr>
              <a:t>표준이 되었으며, 다음과 같은 기능을 제공:</a:t>
            </a:r>
            <a:endParaRPr lang="en-US" sz="975" dirty="0"/>
          </a:p>
        </p:txBody>
      </p:sp>
      <p:sp>
        <p:nvSpPr>
          <p:cNvPr id="27" name="Text 15"/>
          <p:cNvSpPr/>
          <p:nvPr/>
        </p:nvSpPr>
        <p:spPr>
          <a:xfrm>
            <a:off x="5138738" y="5670063"/>
            <a:ext cx="433387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약 30개의 프론트엔드 및 백엔드 구현</a:t>
            </a:r>
            <a:endParaRPr lang="en-US" sz="975" dirty="0"/>
          </a:p>
        </p:txBody>
      </p:sp>
      <p:sp>
        <p:nvSpPr>
          <p:cNvPr id="28" name="Text 16"/>
          <p:cNvSpPr/>
          <p:nvPr/>
        </p:nvSpPr>
        <p:spPr>
          <a:xfrm>
            <a:off x="5138738" y="5886757"/>
            <a:ext cx="4333875"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모바일, 서버, 엣지 장치 등 다양한 플랫폼 지원</a:t>
            </a:r>
            <a:endParaRPr lang="en-US" sz="975" dirty="0"/>
          </a:p>
        </p:txBody>
      </p:sp>
      <p:sp>
        <p:nvSpPr>
          <p:cNvPr id="29" name="Text 17"/>
          <p:cNvSpPr/>
          <p:nvPr/>
        </p:nvSpPr>
        <p:spPr>
          <a:xfrm>
            <a:off x="5138738" y="6103451"/>
            <a:ext cx="5200650"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FFFFFF"/>
                </a:solidFill>
                <a:latin typeface="Noto Sans KR" pitchFamily="34" charset="0"/>
                <a:ea typeface="Noto Sans KR" pitchFamily="34" charset="-122"/>
                <a:cs typeface="Noto Sans KR" pitchFamily="34" charset="-120"/>
              </a:rPr>
              <a:t>TensorFlow, PyTorch, Keras 등 주요 프레임워크 간의 모델 변환</a:t>
            </a:r>
            <a:endParaRPr lang="en-US" sz="975"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2815921"/>
            <a:ext cx="2252067" cy="1321808"/>
          </a:xfrm>
          <a:prstGeom prst="rect">
            <a:avLst/>
          </a:prstGeom>
        </p:spPr>
      </p:pic>
      <p:pic>
        <p:nvPicPr>
          <p:cNvPr id="4" name="Image 2" descr="preencoded.png"/>
          <p:cNvPicPr>
            <a:picLocks noChangeAspect="1"/>
          </p:cNvPicPr>
          <p:nvPr/>
        </p:nvPicPr>
        <p:blipFill>
          <a:blip r:embed="rId5"/>
          <a:stretch>
            <a:fillRect/>
          </a:stretch>
        </p:blipFill>
        <p:spPr>
          <a:xfrm>
            <a:off x="433388" y="2939746"/>
            <a:ext cx="247650" cy="222861"/>
          </a:xfrm>
          <a:prstGeom prst="rect">
            <a:avLst/>
          </a:prstGeom>
        </p:spPr>
      </p:pic>
      <p:sp>
        <p:nvSpPr>
          <p:cNvPr id="5"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ONNX 모델 변환 및 배포</a:t>
            </a:r>
            <a:endParaRPr lang="en-US" sz="2438" dirty="0"/>
          </a:p>
        </p:txBody>
      </p:sp>
      <p:sp>
        <p:nvSpPr>
          <p:cNvPr id="6" name="Text 1"/>
          <p:cNvSpPr/>
          <p:nvPr/>
        </p:nvSpPr>
        <p:spPr>
          <a:xfrm>
            <a:off x="309563" y="1540669"/>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ONNX(Open Neural Network Exchange)는 다양한 딥러닝 프레임워크 간의 모델 상호 운용성을 목표로 하는 개방형 표준입니다. 이 표준은 Facebook(현 Meta)과 Microsoft가 공동 개발을 주도했으며, 여러 기업과 커뮤니티의 참여로 ONNX 재단이 설립되었습니다.</a:t>
            </a:r>
            <a:endParaRPr lang="en-US" sz="1073" dirty="0"/>
          </a:p>
        </p:txBody>
      </p:sp>
      <p:sp>
        <p:nvSpPr>
          <p:cNvPr id="7" name="Text 2"/>
          <p:cNvSpPr/>
          <p:nvPr/>
        </p:nvSpPr>
        <p:spPr>
          <a:xfrm>
            <a:off x="433388" y="3224520"/>
            <a:ext cx="2004417"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모델 내보내기</a:t>
            </a:r>
            <a:endParaRPr lang="en-US" sz="975" dirty="0"/>
          </a:p>
        </p:txBody>
      </p:sp>
      <p:sp>
        <p:nvSpPr>
          <p:cNvPr id="8" name="Text 3"/>
          <p:cNvSpPr/>
          <p:nvPr/>
        </p:nvSpPr>
        <p:spPr>
          <a:xfrm>
            <a:off x="433388" y="3472170"/>
            <a:ext cx="2004417" cy="309563"/>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TensorFlow, PyTorch, Keras 등에서 학습된 모델을 ONNX 형식으로 변환</a:t>
            </a:r>
            <a:endParaRPr lang="en-US" sz="853" dirty="0"/>
          </a:p>
        </p:txBody>
      </p:sp>
      <p:sp>
        <p:nvSpPr>
          <p:cNvPr id="9" name="Text 4"/>
          <p:cNvSpPr/>
          <p:nvPr/>
        </p:nvSpPr>
        <p:spPr>
          <a:xfrm>
            <a:off x="425649" y="3843645"/>
            <a:ext cx="2159198" cy="170259"/>
          </a:xfrm>
          <a:prstGeom prst="rect">
            <a:avLst/>
          </a:prstGeom>
          <a:noFill/>
          <a:ln/>
        </p:spPr>
        <p:txBody>
          <a:bodyPr wrap="square" lIns="0" tIns="0" rIns="0" bIns="0" rtlCol="0" anchor="t"/>
          <a:lstStyle/>
          <a:p>
            <a:pPr marL="278606" indent="-278606">
              <a:lnSpc>
                <a:spcPts val="1219"/>
              </a:lnSpc>
              <a:buSzPct val="100000"/>
              <a:buChar char="•"/>
            </a:pPr>
            <a:r>
              <a:rPr lang="en-US" sz="853" dirty="0">
                <a:solidFill>
                  <a:srgbClr val="FEF08A"/>
                </a:solidFill>
                <a:latin typeface="Noto Sans KR" pitchFamily="34" charset="0"/>
                <a:ea typeface="Noto Sans KR" pitchFamily="34" charset="-122"/>
                <a:cs typeface="Noto Sans KR" pitchFamily="34" charset="-120"/>
              </a:rPr>
              <a:t>PyTorch: torch.onnx.export</a:t>
            </a:r>
            <a:endParaRPr lang="en-US" sz="853"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2005012"/>
            <a:ext cx="2971800" cy="3529013"/>
          </a:xfrm>
          <a:prstGeom prst="rect">
            <a:avLst/>
          </a:prstGeom>
        </p:spPr>
      </p:pic>
      <p:pic>
        <p:nvPicPr>
          <p:cNvPr id="7" name="Image 5" descr="preencoded.png"/>
          <p:cNvPicPr>
            <a:picLocks noChangeAspect="1"/>
          </p:cNvPicPr>
          <p:nvPr/>
        </p:nvPicPr>
        <p:blipFill>
          <a:blip r:embed="rId8"/>
          <a:stretch>
            <a:fillRect/>
          </a:stretch>
        </p:blipFill>
        <p:spPr>
          <a:xfrm>
            <a:off x="1524596" y="2190750"/>
            <a:ext cx="541734" cy="541734"/>
          </a:xfrm>
          <a:prstGeom prst="rect">
            <a:avLst/>
          </a:prstGeom>
        </p:spPr>
      </p:pic>
      <p:pic>
        <p:nvPicPr>
          <p:cNvPr id="8" name="Image 6" descr="preencoded.png"/>
          <p:cNvPicPr>
            <a:picLocks noChangeAspect="1"/>
          </p:cNvPicPr>
          <p:nvPr/>
        </p:nvPicPr>
        <p:blipFill>
          <a:blip r:embed="rId9"/>
          <a:stretch>
            <a:fillRect/>
          </a:stretch>
        </p:blipFill>
        <p:spPr>
          <a:xfrm>
            <a:off x="1679377" y="2322314"/>
            <a:ext cx="232172" cy="278606"/>
          </a:xfrm>
          <a:prstGeom prst="rect">
            <a:avLst/>
          </a:prstGeom>
        </p:spPr>
      </p:pic>
      <p:pic>
        <p:nvPicPr>
          <p:cNvPr id="9" name="Image 7" descr="preencoded.png"/>
          <p:cNvPicPr>
            <a:picLocks noChangeAspect="1"/>
          </p:cNvPicPr>
          <p:nvPr/>
        </p:nvPicPr>
        <p:blipFill>
          <a:blip r:embed="rId10"/>
          <a:stretch>
            <a:fillRect/>
          </a:stretch>
        </p:blipFill>
        <p:spPr>
          <a:xfrm>
            <a:off x="495300" y="3258741"/>
            <a:ext cx="123825" cy="123825"/>
          </a:xfrm>
          <a:prstGeom prst="rect">
            <a:avLst/>
          </a:prstGeom>
        </p:spPr>
      </p:pic>
      <p:pic>
        <p:nvPicPr>
          <p:cNvPr id="10" name="Image 8" descr="preencoded.png"/>
          <p:cNvPicPr>
            <a:picLocks noChangeAspect="1"/>
          </p:cNvPicPr>
          <p:nvPr/>
        </p:nvPicPr>
        <p:blipFill>
          <a:blip r:embed="rId11"/>
          <a:stretch>
            <a:fillRect/>
          </a:stretch>
        </p:blipFill>
        <p:spPr>
          <a:xfrm>
            <a:off x="495300" y="3506391"/>
            <a:ext cx="139303" cy="123825"/>
          </a:xfrm>
          <a:prstGeom prst="rect">
            <a:avLst/>
          </a:prstGeom>
        </p:spPr>
      </p:pic>
      <p:pic>
        <p:nvPicPr>
          <p:cNvPr id="11" name="Image 9" descr="preencoded.png"/>
          <p:cNvPicPr>
            <a:picLocks noChangeAspect="1"/>
          </p:cNvPicPr>
          <p:nvPr/>
        </p:nvPicPr>
        <p:blipFill>
          <a:blip r:embed="rId12"/>
          <a:stretch>
            <a:fillRect/>
          </a:stretch>
        </p:blipFill>
        <p:spPr>
          <a:xfrm>
            <a:off x="495300" y="3754041"/>
            <a:ext cx="154781" cy="123825"/>
          </a:xfrm>
          <a:prstGeom prst="rect">
            <a:avLst/>
          </a:prstGeom>
        </p:spPr>
      </p:pic>
      <p:pic>
        <p:nvPicPr>
          <p:cNvPr id="12" name="Image 10" descr="preencoded.png"/>
          <p:cNvPicPr>
            <a:picLocks noChangeAspect="1"/>
          </p:cNvPicPr>
          <p:nvPr/>
        </p:nvPicPr>
        <p:blipFill>
          <a:blip r:embed="rId13"/>
          <a:stretch>
            <a:fillRect/>
          </a:stretch>
        </p:blipFill>
        <p:spPr>
          <a:xfrm>
            <a:off x="495300" y="4187428"/>
            <a:ext cx="139303" cy="123825"/>
          </a:xfrm>
          <a:prstGeom prst="rect">
            <a:avLst/>
          </a:prstGeom>
        </p:spPr>
      </p:pic>
      <p:pic>
        <p:nvPicPr>
          <p:cNvPr id="13" name="Image 11" descr="preencoded.png"/>
          <p:cNvPicPr>
            <a:picLocks noChangeAspect="1"/>
          </p:cNvPicPr>
          <p:nvPr/>
        </p:nvPicPr>
        <p:blipFill>
          <a:blip r:embed="rId14"/>
          <a:stretch>
            <a:fillRect/>
          </a:stretch>
        </p:blipFill>
        <p:spPr>
          <a:xfrm>
            <a:off x="495300" y="4404122"/>
            <a:ext cx="2066330" cy="309563"/>
          </a:xfrm>
          <a:prstGeom prst="rect">
            <a:avLst/>
          </a:prstGeom>
        </p:spPr>
      </p:pic>
      <p:pic>
        <p:nvPicPr>
          <p:cNvPr id="14" name="Image 12" descr="preencoded.png"/>
          <p:cNvPicPr>
            <a:picLocks noChangeAspect="1"/>
          </p:cNvPicPr>
          <p:nvPr/>
        </p:nvPicPr>
        <p:blipFill>
          <a:blip r:embed="rId7"/>
          <a:stretch>
            <a:fillRect/>
          </a:stretch>
        </p:blipFill>
        <p:spPr>
          <a:xfrm>
            <a:off x="3467100" y="2005012"/>
            <a:ext cx="2971800" cy="3529013"/>
          </a:xfrm>
          <a:prstGeom prst="rect">
            <a:avLst/>
          </a:prstGeom>
        </p:spPr>
      </p:pic>
      <p:pic>
        <p:nvPicPr>
          <p:cNvPr id="15" name="Image 13" descr="preencoded.png"/>
          <p:cNvPicPr>
            <a:picLocks noChangeAspect="1"/>
          </p:cNvPicPr>
          <p:nvPr/>
        </p:nvPicPr>
        <p:blipFill>
          <a:blip r:embed="rId15"/>
          <a:stretch>
            <a:fillRect/>
          </a:stretch>
        </p:blipFill>
        <p:spPr>
          <a:xfrm>
            <a:off x="4682133" y="2190750"/>
            <a:ext cx="541734" cy="541734"/>
          </a:xfrm>
          <a:prstGeom prst="rect">
            <a:avLst/>
          </a:prstGeom>
        </p:spPr>
      </p:pic>
      <p:pic>
        <p:nvPicPr>
          <p:cNvPr id="16" name="Image 14" descr="preencoded.png"/>
          <p:cNvPicPr>
            <a:picLocks noChangeAspect="1"/>
          </p:cNvPicPr>
          <p:nvPr/>
        </p:nvPicPr>
        <p:blipFill>
          <a:blip r:embed="rId16"/>
          <a:stretch>
            <a:fillRect/>
          </a:stretch>
        </p:blipFill>
        <p:spPr>
          <a:xfrm>
            <a:off x="4864002" y="2322314"/>
            <a:ext cx="177998" cy="278606"/>
          </a:xfrm>
          <a:prstGeom prst="rect">
            <a:avLst/>
          </a:prstGeom>
        </p:spPr>
      </p:pic>
      <p:pic>
        <p:nvPicPr>
          <p:cNvPr id="17" name="Image 15" descr="preencoded.png"/>
          <p:cNvPicPr>
            <a:picLocks noChangeAspect="1"/>
          </p:cNvPicPr>
          <p:nvPr/>
        </p:nvPicPr>
        <p:blipFill>
          <a:blip r:embed="rId17"/>
          <a:stretch>
            <a:fillRect/>
          </a:stretch>
        </p:blipFill>
        <p:spPr>
          <a:xfrm>
            <a:off x="3652837" y="3258741"/>
            <a:ext cx="77391" cy="123825"/>
          </a:xfrm>
          <a:prstGeom prst="rect">
            <a:avLst/>
          </a:prstGeom>
        </p:spPr>
      </p:pic>
      <p:pic>
        <p:nvPicPr>
          <p:cNvPr id="18" name="Image 16" descr="preencoded.png"/>
          <p:cNvPicPr>
            <a:picLocks noChangeAspect="1"/>
          </p:cNvPicPr>
          <p:nvPr/>
        </p:nvPicPr>
        <p:blipFill>
          <a:blip r:embed="rId18"/>
          <a:stretch>
            <a:fillRect/>
          </a:stretch>
        </p:blipFill>
        <p:spPr>
          <a:xfrm>
            <a:off x="3652838" y="3506391"/>
            <a:ext cx="154781" cy="123825"/>
          </a:xfrm>
          <a:prstGeom prst="rect">
            <a:avLst/>
          </a:prstGeom>
        </p:spPr>
      </p:pic>
      <p:pic>
        <p:nvPicPr>
          <p:cNvPr id="19" name="Image 17" descr="preencoded.png"/>
          <p:cNvPicPr>
            <a:picLocks noChangeAspect="1"/>
          </p:cNvPicPr>
          <p:nvPr/>
        </p:nvPicPr>
        <p:blipFill>
          <a:blip r:embed="rId19"/>
          <a:stretch>
            <a:fillRect/>
          </a:stretch>
        </p:blipFill>
        <p:spPr>
          <a:xfrm>
            <a:off x="3652837" y="3754041"/>
            <a:ext cx="108347" cy="123825"/>
          </a:xfrm>
          <a:prstGeom prst="rect">
            <a:avLst/>
          </a:prstGeom>
        </p:spPr>
      </p:pic>
      <p:pic>
        <p:nvPicPr>
          <p:cNvPr id="20" name="Image 18" descr="preencoded.png"/>
          <p:cNvPicPr>
            <a:picLocks noChangeAspect="1"/>
          </p:cNvPicPr>
          <p:nvPr/>
        </p:nvPicPr>
        <p:blipFill>
          <a:blip r:embed="rId20"/>
          <a:stretch>
            <a:fillRect/>
          </a:stretch>
        </p:blipFill>
        <p:spPr>
          <a:xfrm>
            <a:off x="3652838" y="4001691"/>
            <a:ext cx="139303" cy="123825"/>
          </a:xfrm>
          <a:prstGeom prst="rect">
            <a:avLst/>
          </a:prstGeom>
        </p:spPr>
      </p:pic>
      <p:pic>
        <p:nvPicPr>
          <p:cNvPr id="21" name="Image 19" descr="preencoded.png"/>
          <p:cNvPicPr>
            <a:picLocks noChangeAspect="1"/>
          </p:cNvPicPr>
          <p:nvPr/>
        </p:nvPicPr>
        <p:blipFill>
          <a:blip r:embed="rId7"/>
          <a:stretch>
            <a:fillRect/>
          </a:stretch>
        </p:blipFill>
        <p:spPr>
          <a:xfrm>
            <a:off x="6624638" y="2005012"/>
            <a:ext cx="2971800" cy="3529013"/>
          </a:xfrm>
          <a:prstGeom prst="rect">
            <a:avLst/>
          </a:prstGeom>
        </p:spPr>
      </p:pic>
      <p:pic>
        <p:nvPicPr>
          <p:cNvPr id="22" name="Image 20" descr="preencoded.png"/>
          <p:cNvPicPr>
            <a:picLocks noChangeAspect="1"/>
          </p:cNvPicPr>
          <p:nvPr/>
        </p:nvPicPr>
        <p:blipFill>
          <a:blip r:embed="rId21"/>
          <a:stretch>
            <a:fillRect/>
          </a:stretch>
        </p:blipFill>
        <p:spPr>
          <a:xfrm>
            <a:off x="7839671" y="2190750"/>
            <a:ext cx="541734" cy="541734"/>
          </a:xfrm>
          <a:prstGeom prst="rect">
            <a:avLst/>
          </a:prstGeom>
        </p:spPr>
      </p:pic>
      <p:pic>
        <p:nvPicPr>
          <p:cNvPr id="23" name="Image 21" descr="preencoded.png"/>
          <p:cNvPicPr>
            <a:picLocks noChangeAspect="1"/>
          </p:cNvPicPr>
          <p:nvPr/>
        </p:nvPicPr>
        <p:blipFill>
          <a:blip r:embed="rId22"/>
          <a:stretch>
            <a:fillRect/>
          </a:stretch>
        </p:blipFill>
        <p:spPr>
          <a:xfrm>
            <a:off x="7963496" y="2322314"/>
            <a:ext cx="294084" cy="278606"/>
          </a:xfrm>
          <a:prstGeom prst="rect">
            <a:avLst/>
          </a:prstGeom>
        </p:spPr>
      </p:pic>
      <p:pic>
        <p:nvPicPr>
          <p:cNvPr id="24" name="Image 22" descr="preencoded.png"/>
          <p:cNvPicPr>
            <a:picLocks noChangeAspect="1"/>
          </p:cNvPicPr>
          <p:nvPr/>
        </p:nvPicPr>
        <p:blipFill>
          <a:blip r:embed="rId23"/>
          <a:stretch>
            <a:fillRect/>
          </a:stretch>
        </p:blipFill>
        <p:spPr>
          <a:xfrm>
            <a:off x="6810375" y="3258741"/>
            <a:ext cx="154781" cy="123825"/>
          </a:xfrm>
          <a:prstGeom prst="rect">
            <a:avLst/>
          </a:prstGeom>
        </p:spPr>
      </p:pic>
      <p:pic>
        <p:nvPicPr>
          <p:cNvPr id="25" name="Image 23" descr="preencoded.png"/>
          <p:cNvPicPr>
            <a:picLocks noChangeAspect="1"/>
          </p:cNvPicPr>
          <p:nvPr/>
        </p:nvPicPr>
        <p:blipFill>
          <a:blip r:embed="rId24"/>
          <a:stretch>
            <a:fillRect/>
          </a:stretch>
        </p:blipFill>
        <p:spPr>
          <a:xfrm>
            <a:off x="6810375" y="3506391"/>
            <a:ext cx="154781" cy="123825"/>
          </a:xfrm>
          <a:prstGeom prst="rect">
            <a:avLst/>
          </a:prstGeom>
        </p:spPr>
      </p:pic>
      <p:pic>
        <p:nvPicPr>
          <p:cNvPr id="26" name="Image 24" descr="preencoded.png"/>
          <p:cNvPicPr>
            <a:picLocks noChangeAspect="1"/>
          </p:cNvPicPr>
          <p:nvPr/>
        </p:nvPicPr>
        <p:blipFill>
          <a:blip r:embed="rId25"/>
          <a:stretch>
            <a:fillRect/>
          </a:stretch>
        </p:blipFill>
        <p:spPr>
          <a:xfrm>
            <a:off x="6810375" y="3754041"/>
            <a:ext cx="77391" cy="123825"/>
          </a:xfrm>
          <a:prstGeom prst="rect">
            <a:avLst/>
          </a:prstGeom>
        </p:spPr>
      </p:pic>
      <p:pic>
        <p:nvPicPr>
          <p:cNvPr id="27" name="Image 25" descr="preencoded.png"/>
          <p:cNvPicPr>
            <a:picLocks noChangeAspect="1"/>
          </p:cNvPicPr>
          <p:nvPr/>
        </p:nvPicPr>
        <p:blipFill>
          <a:blip r:embed="rId26"/>
          <a:stretch>
            <a:fillRect/>
          </a:stretch>
        </p:blipFill>
        <p:spPr>
          <a:xfrm>
            <a:off x="6810375" y="4001691"/>
            <a:ext cx="154781" cy="123825"/>
          </a:xfrm>
          <a:prstGeom prst="rect">
            <a:avLst/>
          </a:prstGeom>
        </p:spPr>
      </p:pic>
      <p:sp>
        <p:nvSpPr>
          <p:cNvPr id="28"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ko-KR" altLang="en-US" sz="1971" b="1" dirty="0">
                <a:solidFill>
                  <a:srgbClr val="1F2937"/>
                </a:solidFill>
                <a:latin typeface="Noto Serif KR" pitchFamily="34" charset="0"/>
                <a:ea typeface="Noto Serif KR" pitchFamily="34" charset="-122"/>
                <a:cs typeface="Noto Serif KR" pitchFamily="34" charset="-120"/>
              </a:rPr>
              <a:t>스마트시티</a:t>
            </a:r>
            <a:r>
              <a:rPr lang="en-US" sz="1971" b="1" dirty="0" err="1">
                <a:solidFill>
                  <a:srgbClr val="1F2937"/>
                </a:solidFill>
                <a:latin typeface="Noto Serif KR" pitchFamily="34" charset="0"/>
                <a:ea typeface="Noto Serif KR" pitchFamily="34" charset="-122"/>
                <a:cs typeface="Noto Serif KR" pitchFamily="34" charset="-120"/>
              </a:rPr>
              <a:t>기술의</a:t>
            </a:r>
            <a:r>
              <a:rPr lang="en-US" sz="1971" b="1" dirty="0">
                <a:solidFill>
                  <a:srgbClr val="1F2937"/>
                </a:solidFill>
                <a:latin typeface="Noto Serif KR" pitchFamily="34" charset="0"/>
                <a:ea typeface="Noto Serif KR" pitchFamily="34" charset="-122"/>
                <a:cs typeface="Noto Serif KR" pitchFamily="34" charset="-120"/>
              </a:rPr>
              <a:t> 역할</a:t>
            </a:r>
            <a:endParaRPr lang="en-US" sz="1971" dirty="0"/>
          </a:p>
        </p:txBody>
      </p:sp>
      <p:sp>
        <p:nvSpPr>
          <p:cNvPr id="29" name="Text 1"/>
          <p:cNvSpPr/>
          <p:nvPr/>
        </p:nvSpPr>
        <p:spPr>
          <a:xfrm>
            <a:off x="309562" y="1602581"/>
            <a:ext cx="10215563"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공공 안전 분야에서 AI는 예측 분석, 실시간 데이터, 자연어 처리를 활용해 범죄 예방, 실시간 대응, 피해자 지원 등 다양한 역할을 합니다.</a:t>
            </a:r>
            <a:endParaRPr lang="en-US" sz="1024" dirty="0"/>
          </a:p>
        </p:txBody>
      </p:sp>
      <p:sp>
        <p:nvSpPr>
          <p:cNvPr id="30" name="Text 2"/>
          <p:cNvSpPr/>
          <p:nvPr/>
        </p:nvSpPr>
        <p:spPr>
          <a:xfrm>
            <a:off x="365284" y="2856309"/>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범죄 예방</a:t>
            </a:r>
            <a:endParaRPr lang="en-US" sz="1337" dirty="0"/>
          </a:p>
        </p:txBody>
      </p:sp>
      <p:sp>
        <p:nvSpPr>
          <p:cNvPr id="31" name="Text 3"/>
          <p:cNvSpPr/>
          <p:nvPr/>
        </p:nvSpPr>
        <p:spPr>
          <a:xfrm>
            <a:off x="681038" y="3227784"/>
            <a:ext cx="218783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범죄 데이터, 기상 정보, 지역 활동 분석</a:t>
            </a:r>
            <a:endParaRPr lang="en-US" sz="910" dirty="0"/>
          </a:p>
        </p:txBody>
      </p:sp>
      <p:sp>
        <p:nvSpPr>
          <p:cNvPr id="32" name="Text 4"/>
          <p:cNvSpPr/>
          <p:nvPr/>
        </p:nvSpPr>
        <p:spPr>
          <a:xfrm>
            <a:off x="696516" y="3475434"/>
            <a:ext cx="112371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잠재 문제 지역 예측</a:t>
            </a:r>
            <a:endParaRPr lang="en-US" sz="910" dirty="0"/>
          </a:p>
        </p:txBody>
      </p:sp>
      <p:sp>
        <p:nvSpPr>
          <p:cNvPr id="33" name="Text 5"/>
          <p:cNvSpPr/>
          <p:nvPr/>
        </p:nvSpPr>
        <p:spPr>
          <a:xfrm>
            <a:off x="711994" y="3723084"/>
            <a:ext cx="238363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예측적 경찰은 범죄율을 최대 40% 낮출 수 있음</a:t>
            </a:r>
            <a:endParaRPr lang="en-US" sz="910" dirty="0"/>
          </a:p>
        </p:txBody>
      </p:sp>
      <p:sp>
        <p:nvSpPr>
          <p:cNvPr id="34" name="Text 6"/>
          <p:cNvSpPr/>
          <p:nvPr/>
        </p:nvSpPr>
        <p:spPr>
          <a:xfrm>
            <a:off x="696516" y="4156472"/>
            <a:ext cx="170259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자원 최적화 및 배치 전략 개선</a:t>
            </a:r>
            <a:endParaRPr lang="en-US" sz="910" dirty="0"/>
          </a:p>
        </p:txBody>
      </p:sp>
      <p:sp>
        <p:nvSpPr>
          <p:cNvPr id="35" name="Text 7"/>
          <p:cNvSpPr/>
          <p:nvPr/>
        </p:nvSpPr>
        <p:spPr>
          <a:xfrm>
            <a:off x="619125" y="4466034"/>
            <a:ext cx="2000548" cy="192360"/>
          </a:xfrm>
          <a:prstGeom prst="rect">
            <a:avLst/>
          </a:prstGeom>
          <a:noFill/>
          <a:ln/>
        </p:spPr>
        <p:txBody>
          <a:bodyPr wrap="square" lIns="0" tIns="0" rIns="0" bIns="0" rtlCol="0" anchor="t">
            <a:spAutoFit/>
          </a:bodyPr>
          <a:lstStyle/>
          <a:p>
            <a:pPr>
              <a:lnSpc>
                <a:spcPts val="1463"/>
              </a:lnSpc>
            </a:pPr>
            <a:r>
              <a:rPr lang="en-US" sz="910" dirty="0">
                <a:solidFill>
                  <a:srgbClr val="15803D"/>
                </a:solidFill>
                <a:latin typeface="Noto Sans KR" pitchFamily="34" charset="0"/>
                <a:ea typeface="Noto Sans KR" pitchFamily="34" charset="-122"/>
                <a:cs typeface="Noto Sans KR" pitchFamily="34" charset="-120"/>
              </a:rPr>
              <a:t>주의: 데이터 및 알고리즘 편향 주의</a:t>
            </a:r>
            <a:endParaRPr lang="en-US" sz="910" dirty="0"/>
          </a:p>
        </p:txBody>
      </p:sp>
      <p:sp>
        <p:nvSpPr>
          <p:cNvPr id="36" name="Text 8"/>
          <p:cNvSpPr/>
          <p:nvPr/>
        </p:nvSpPr>
        <p:spPr>
          <a:xfrm>
            <a:off x="3522821" y="2856309"/>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실시간 대응</a:t>
            </a:r>
            <a:endParaRPr lang="en-US" sz="1337" dirty="0"/>
          </a:p>
        </p:txBody>
      </p:sp>
      <p:sp>
        <p:nvSpPr>
          <p:cNvPr id="37" name="Text 9"/>
          <p:cNvSpPr/>
          <p:nvPr/>
        </p:nvSpPr>
        <p:spPr>
          <a:xfrm>
            <a:off x="3792141" y="3227784"/>
            <a:ext cx="251132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지능형 교통 시스템은 GPS 및 신호등과 연동</a:t>
            </a:r>
            <a:endParaRPr lang="en-US" sz="910" dirty="0"/>
          </a:p>
        </p:txBody>
      </p:sp>
      <p:sp>
        <p:nvSpPr>
          <p:cNvPr id="38" name="Text 10"/>
          <p:cNvSpPr/>
          <p:nvPr/>
        </p:nvSpPr>
        <p:spPr>
          <a:xfrm>
            <a:off x="3869532" y="3475434"/>
            <a:ext cx="234106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응급차나 구급차용 실시간 녹색 신호 제공</a:t>
            </a:r>
            <a:endParaRPr lang="en-US" sz="910" dirty="0"/>
          </a:p>
        </p:txBody>
      </p:sp>
      <p:sp>
        <p:nvSpPr>
          <p:cNvPr id="39" name="Text 11"/>
          <p:cNvSpPr/>
          <p:nvPr/>
        </p:nvSpPr>
        <p:spPr>
          <a:xfrm>
            <a:off x="3823097" y="3723084"/>
            <a:ext cx="235809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911 호출, CCTV 및 센서 정보 통합 플랫폼</a:t>
            </a:r>
            <a:endParaRPr lang="en-US" sz="910" dirty="0"/>
          </a:p>
        </p:txBody>
      </p:sp>
      <p:sp>
        <p:nvSpPr>
          <p:cNvPr id="40" name="Text 12"/>
          <p:cNvSpPr/>
          <p:nvPr/>
        </p:nvSpPr>
        <p:spPr>
          <a:xfrm>
            <a:off x="3854053" y="3970734"/>
            <a:ext cx="231552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영상 요약 기술은 경찰용 CCTV 자동 분석</a:t>
            </a:r>
            <a:endParaRPr lang="en-US" sz="910" dirty="0"/>
          </a:p>
        </p:txBody>
      </p:sp>
      <p:sp>
        <p:nvSpPr>
          <p:cNvPr id="41" name="Text 13"/>
          <p:cNvSpPr/>
          <p:nvPr/>
        </p:nvSpPr>
        <p:spPr>
          <a:xfrm>
            <a:off x="6680359" y="2856309"/>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피해자 지원</a:t>
            </a:r>
            <a:endParaRPr lang="en-US" sz="1337" dirty="0"/>
          </a:p>
        </p:txBody>
      </p:sp>
      <p:sp>
        <p:nvSpPr>
          <p:cNvPr id="42" name="Text 14"/>
          <p:cNvSpPr/>
          <p:nvPr/>
        </p:nvSpPr>
        <p:spPr>
          <a:xfrm>
            <a:off x="7027069" y="3227784"/>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챗봇은 피해자와 기관 사이의 소통 도움</a:t>
            </a:r>
            <a:endParaRPr lang="en-US" sz="910" dirty="0"/>
          </a:p>
        </p:txBody>
      </p:sp>
      <p:sp>
        <p:nvSpPr>
          <p:cNvPr id="43" name="Text 15"/>
          <p:cNvSpPr/>
          <p:nvPr/>
        </p:nvSpPr>
        <p:spPr>
          <a:xfrm>
            <a:off x="7027069" y="3475434"/>
            <a:ext cx="195798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자동 번역은 복잡한 절차 이해 도움</a:t>
            </a:r>
            <a:endParaRPr lang="en-US" sz="910" dirty="0"/>
          </a:p>
        </p:txBody>
      </p:sp>
      <p:sp>
        <p:nvSpPr>
          <p:cNvPr id="44" name="Text 16"/>
          <p:cNvSpPr/>
          <p:nvPr/>
        </p:nvSpPr>
        <p:spPr>
          <a:xfrm>
            <a:off x="6949678" y="3723084"/>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특히 서비스 접근성이 낮은 농촌 지역 중요</a:t>
            </a:r>
            <a:endParaRPr lang="en-US" sz="910" dirty="0"/>
          </a:p>
        </p:txBody>
      </p:sp>
      <p:sp>
        <p:nvSpPr>
          <p:cNvPr id="45" name="Text 17"/>
          <p:cNvSpPr/>
          <p:nvPr/>
        </p:nvSpPr>
        <p:spPr>
          <a:xfrm>
            <a:off x="7027069" y="3970734"/>
            <a:ext cx="154084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개인화된 지원 및 정보 제공</a:t>
            </a:r>
            <a:endParaRPr lang="en-US" sz="910" dirty="0"/>
          </a:p>
        </p:txBody>
      </p:sp>
      <p:sp>
        <p:nvSpPr>
          <p:cNvPr id="46" name="Text 18"/>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4 / 36</a:t>
            </a:r>
            <a:endParaRPr lang="en-US" sz="91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1930645"/>
            <a:ext cx="4566047" cy="1182504"/>
          </a:xfrm>
          <a:prstGeom prst="rect">
            <a:avLst/>
          </a:prstGeom>
        </p:spPr>
      </p:pic>
      <p:pic>
        <p:nvPicPr>
          <p:cNvPr id="4" name="Image 2" descr="preencoded.png"/>
          <p:cNvPicPr>
            <a:picLocks noChangeAspect="1"/>
          </p:cNvPicPr>
          <p:nvPr/>
        </p:nvPicPr>
        <p:blipFill>
          <a:blip r:embed="rId5"/>
          <a:stretch>
            <a:fillRect/>
          </a:stretch>
        </p:blipFill>
        <p:spPr>
          <a:xfrm>
            <a:off x="433388" y="2054470"/>
            <a:ext cx="224433" cy="222861"/>
          </a:xfrm>
          <a:prstGeom prst="rect">
            <a:avLst/>
          </a:prstGeom>
        </p:spPr>
      </p:pic>
      <p:pic>
        <p:nvPicPr>
          <p:cNvPr id="5" name="Image 3" descr="preencoded.png"/>
          <p:cNvPicPr>
            <a:picLocks noChangeAspect="1"/>
          </p:cNvPicPr>
          <p:nvPr/>
        </p:nvPicPr>
        <p:blipFill>
          <a:blip r:embed="rId4"/>
          <a:stretch>
            <a:fillRect/>
          </a:stretch>
        </p:blipFill>
        <p:spPr>
          <a:xfrm>
            <a:off x="5030391" y="1930645"/>
            <a:ext cx="4566047" cy="1182504"/>
          </a:xfrm>
          <a:prstGeom prst="rect">
            <a:avLst/>
          </a:prstGeom>
        </p:spPr>
      </p:pic>
      <p:pic>
        <p:nvPicPr>
          <p:cNvPr id="6" name="Image 4" descr="preencoded.png"/>
          <p:cNvPicPr>
            <a:picLocks noChangeAspect="1"/>
          </p:cNvPicPr>
          <p:nvPr/>
        </p:nvPicPr>
        <p:blipFill>
          <a:blip r:embed="rId6"/>
          <a:stretch>
            <a:fillRect/>
          </a:stretch>
        </p:blipFill>
        <p:spPr>
          <a:xfrm>
            <a:off x="5154216" y="2054470"/>
            <a:ext cx="193477" cy="222861"/>
          </a:xfrm>
          <a:prstGeom prst="rect">
            <a:avLst/>
          </a:prstGeom>
        </p:spPr>
      </p:pic>
      <p:pic>
        <p:nvPicPr>
          <p:cNvPr id="7" name="Image 5" descr="preencoded.png"/>
          <p:cNvPicPr>
            <a:picLocks noChangeAspect="1"/>
          </p:cNvPicPr>
          <p:nvPr/>
        </p:nvPicPr>
        <p:blipFill>
          <a:blip r:embed="rId7"/>
          <a:stretch>
            <a:fillRect/>
          </a:stretch>
        </p:blipFill>
        <p:spPr>
          <a:xfrm>
            <a:off x="309562" y="3267931"/>
            <a:ext cx="4566047" cy="1182504"/>
          </a:xfrm>
          <a:prstGeom prst="rect">
            <a:avLst/>
          </a:prstGeom>
        </p:spPr>
      </p:pic>
      <p:pic>
        <p:nvPicPr>
          <p:cNvPr id="8" name="Image 6" descr="preencoded.png"/>
          <p:cNvPicPr>
            <a:picLocks noChangeAspect="1"/>
          </p:cNvPicPr>
          <p:nvPr/>
        </p:nvPicPr>
        <p:blipFill>
          <a:blip r:embed="rId8"/>
          <a:stretch>
            <a:fillRect/>
          </a:stretch>
        </p:blipFill>
        <p:spPr>
          <a:xfrm>
            <a:off x="433388" y="3391756"/>
            <a:ext cx="224433" cy="222861"/>
          </a:xfrm>
          <a:prstGeom prst="rect">
            <a:avLst/>
          </a:prstGeom>
        </p:spPr>
      </p:pic>
      <p:pic>
        <p:nvPicPr>
          <p:cNvPr id="9" name="Image 7" descr="preencoded.png"/>
          <p:cNvPicPr>
            <a:picLocks noChangeAspect="1"/>
          </p:cNvPicPr>
          <p:nvPr/>
        </p:nvPicPr>
        <p:blipFill>
          <a:blip r:embed="rId7"/>
          <a:stretch>
            <a:fillRect/>
          </a:stretch>
        </p:blipFill>
        <p:spPr>
          <a:xfrm>
            <a:off x="5030391" y="3267931"/>
            <a:ext cx="4566047" cy="1182504"/>
          </a:xfrm>
          <a:prstGeom prst="rect">
            <a:avLst/>
          </a:prstGeom>
        </p:spPr>
      </p:pic>
      <p:pic>
        <p:nvPicPr>
          <p:cNvPr id="10" name="Image 8" descr="preencoded.png"/>
          <p:cNvPicPr>
            <a:picLocks noChangeAspect="1"/>
          </p:cNvPicPr>
          <p:nvPr/>
        </p:nvPicPr>
        <p:blipFill>
          <a:blip r:embed="rId9"/>
          <a:stretch>
            <a:fillRect/>
          </a:stretch>
        </p:blipFill>
        <p:spPr>
          <a:xfrm>
            <a:off x="5154216" y="3391756"/>
            <a:ext cx="224433" cy="222861"/>
          </a:xfrm>
          <a:prstGeom prst="rect">
            <a:avLst/>
          </a:prstGeom>
        </p:spPr>
      </p:pic>
      <p:pic>
        <p:nvPicPr>
          <p:cNvPr id="11" name="Image 9" descr="preencoded.png"/>
          <p:cNvPicPr>
            <a:picLocks noChangeAspect="1"/>
          </p:cNvPicPr>
          <p:nvPr/>
        </p:nvPicPr>
        <p:blipFill>
          <a:blip r:embed="rId10"/>
          <a:stretch>
            <a:fillRect/>
          </a:stretch>
        </p:blipFill>
        <p:spPr>
          <a:xfrm>
            <a:off x="309563" y="4605216"/>
            <a:ext cx="9286875" cy="681038"/>
          </a:xfrm>
          <a:prstGeom prst="rect">
            <a:avLst/>
          </a:prstGeom>
        </p:spPr>
      </p:pic>
      <p:pic>
        <p:nvPicPr>
          <p:cNvPr id="12" name="Image 10" descr="preencoded.png"/>
          <p:cNvPicPr>
            <a:picLocks noChangeAspect="1"/>
          </p:cNvPicPr>
          <p:nvPr/>
        </p:nvPicPr>
        <p:blipFill>
          <a:blip r:embed="rId11"/>
          <a:stretch>
            <a:fillRect/>
          </a:stretch>
        </p:blipFill>
        <p:spPr>
          <a:xfrm>
            <a:off x="433387" y="4767737"/>
            <a:ext cx="108347" cy="139303"/>
          </a:xfrm>
          <a:prstGeom prst="rect">
            <a:avLst/>
          </a:prstGeom>
        </p:spPr>
      </p:pic>
      <p:pic>
        <p:nvPicPr>
          <p:cNvPr id="13" name="Image 11" descr="preencoded.png"/>
          <p:cNvPicPr>
            <a:picLocks noChangeAspect="1"/>
          </p:cNvPicPr>
          <p:nvPr/>
        </p:nvPicPr>
        <p:blipFill>
          <a:blip r:embed="rId12"/>
          <a:stretch>
            <a:fillRect/>
          </a:stretch>
        </p:blipFill>
        <p:spPr>
          <a:xfrm>
            <a:off x="433388" y="5038604"/>
            <a:ext cx="154781" cy="123825"/>
          </a:xfrm>
          <a:prstGeom prst="rect">
            <a:avLst/>
          </a:prstGeom>
        </p:spPr>
      </p:pic>
      <p:pic>
        <p:nvPicPr>
          <p:cNvPr id="14" name="Image 12" descr="preencoded.png"/>
          <p:cNvPicPr>
            <a:picLocks noChangeAspect="1"/>
          </p:cNvPicPr>
          <p:nvPr/>
        </p:nvPicPr>
        <p:blipFill>
          <a:blip r:embed="rId13"/>
          <a:stretch>
            <a:fillRect/>
          </a:stretch>
        </p:blipFill>
        <p:spPr>
          <a:xfrm>
            <a:off x="3477378" y="5038604"/>
            <a:ext cx="123825" cy="123825"/>
          </a:xfrm>
          <a:prstGeom prst="rect">
            <a:avLst/>
          </a:prstGeom>
        </p:spPr>
      </p:pic>
      <p:pic>
        <p:nvPicPr>
          <p:cNvPr id="15" name="Image 13" descr="preencoded.png"/>
          <p:cNvPicPr>
            <a:picLocks noChangeAspect="1"/>
          </p:cNvPicPr>
          <p:nvPr/>
        </p:nvPicPr>
        <p:blipFill>
          <a:blip r:embed="rId14"/>
          <a:stretch>
            <a:fillRect/>
          </a:stretch>
        </p:blipFill>
        <p:spPr>
          <a:xfrm>
            <a:off x="6521369" y="5038604"/>
            <a:ext cx="77391" cy="123825"/>
          </a:xfrm>
          <a:prstGeom prst="rect">
            <a:avLst/>
          </a:prstGeom>
        </p:spPr>
      </p:pic>
      <p:sp>
        <p:nvSpPr>
          <p:cNvPr id="16"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프로젝트 발표 준비</a:t>
            </a:r>
            <a:endParaRPr lang="en-US" sz="2438" dirty="0"/>
          </a:p>
        </p:txBody>
      </p:sp>
      <p:sp>
        <p:nvSpPr>
          <p:cNvPr id="17" name="Text 1"/>
          <p:cNvSpPr/>
          <p:nvPr/>
        </p:nvSpPr>
        <p:spPr>
          <a:xfrm>
            <a:off x="309563" y="1571625"/>
            <a:ext cx="11144250" cy="204239"/>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효과적인 발표는 발표자와 청중 간의 정보 전달을 목표로 합니다. </a:t>
            </a:r>
            <a:r>
              <a:rPr lang="en-US" sz="1073">
                <a:solidFill>
                  <a:srgbClr val="FFFFFF"/>
                </a:solidFill>
                <a:latin typeface="Noto Sans KR" pitchFamily="34" charset="0"/>
                <a:ea typeface="Noto Sans KR" pitchFamily="34" charset="-122"/>
                <a:cs typeface="Noto Sans KR" pitchFamily="34" charset="-120"/>
              </a:rPr>
              <a:t>팀 프로젝트의 </a:t>
            </a:r>
            <a:r>
              <a:rPr lang="ko-KR" altLang="en-US" sz="1073">
                <a:solidFill>
                  <a:srgbClr val="FFFFFF"/>
                </a:solidFill>
                <a:latin typeface="Noto Sans KR" pitchFamily="34" charset="0"/>
                <a:ea typeface="Noto Sans KR" pitchFamily="34" charset="-122"/>
                <a:cs typeface="Noto Sans KR" pitchFamily="34" charset="-120"/>
              </a:rPr>
              <a:t>성과를</a:t>
            </a:r>
            <a:r>
              <a:rPr lang="en-US" sz="1073">
                <a:solidFill>
                  <a:srgbClr val="FFFFFF"/>
                </a:solidFill>
                <a:latin typeface="Noto Sans KR" pitchFamily="34" charset="0"/>
                <a:ea typeface="Noto Sans KR" pitchFamily="34" charset="-122"/>
                <a:cs typeface="Noto Sans KR" pitchFamily="34" charset="-120"/>
              </a:rPr>
              <a:t> </a:t>
            </a:r>
            <a:r>
              <a:rPr lang="en-US" sz="1073" dirty="0">
                <a:solidFill>
                  <a:srgbClr val="FFFFFF"/>
                </a:solidFill>
                <a:latin typeface="Noto Sans KR" pitchFamily="34" charset="0"/>
                <a:ea typeface="Noto Sans KR" pitchFamily="34" charset="-122"/>
                <a:cs typeface="Noto Sans KR" pitchFamily="34" charset="-120"/>
              </a:rPr>
              <a:t>효과적으로 표현하기 위해 다음 주요 내용을 포함해야 합니다.</a:t>
            </a:r>
            <a:endParaRPr lang="en-US" sz="1073" dirty="0"/>
          </a:p>
        </p:txBody>
      </p:sp>
      <p:sp>
        <p:nvSpPr>
          <p:cNvPr id="18" name="Text 2"/>
          <p:cNvSpPr/>
          <p:nvPr/>
        </p:nvSpPr>
        <p:spPr>
          <a:xfrm>
            <a:off x="433387" y="2339243"/>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문제 정의 및 목표</a:t>
            </a:r>
            <a:endParaRPr lang="en-US" sz="1097" dirty="0"/>
          </a:p>
        </p:txBody>
      </p:sp>
      <p:sp>
        <p:nvSpPr>
          <p:cNvPr id="19" name="Text 3"/>
          <p:cNvSpPr/>
          <p:nvPr/>
        </p:nvSpPr>
        <p:spPr>
          <a:xfrm>
            <a:off x="433387" y="2617850"/>
            <a:ext cx="4318397"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프로젝트가 해결하려는 문제와 명확한 목표를 설명합니다. 예: "집중 호우 시 교통사고 위험을 예측하는 모델 구축"</a:t>
            </a:r>
            <a:endParaRPr lang="en-US" sz="975" dirty="0"/>
          </a:p>
        </p:txBody>
      </p:sp>
      <p:sp>
        <p:nvSpPr>
          <p:cNvPr id="20" name="Text 4"/>
          <p:cNvSpPr/>
          <p:nvPr/>
        </p:nvSpPr>
        <p:spPr>
          <a:xfrm>
            <a:off x="5154216" y="2339243"/>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데이터 수집과 전처리</a:t>
            </a:r>
            <a:endParaRPr lang="en-US" sz="1097" dirty="0"/>
          </a:p>
        </p:txBody>
      </p:sp>
      <p:sp>
        <p:nvSpPr>
          <p:cNvPr id="21" name="Text 5"/>
          <p:cNvSpPr/>
          <p:nvPr/>
        </p:nvSpPr>
        <p:spPr>
          <a:xfrm>
            <a:off x="5154216" y="2617850"/>
            <a:ext cx="4318397"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사용된 데이터셋, 수집 방법, 그리고 데이터 정의 및 전처리 설계 시 적용한 기법을 요약하여 설명합니다</a:t>
            </a:r>
            <a:endParaRPr lang="en-US" sz="975" dirty="0"/>
          </a:p>
        </p:txBody>
      </p:sp>
      <p:sp>
        <p:nvSpPr>
          <p:cNvPr id="22" name="Text 6"/>
          <p:cNvSpPr/>
          <p:nvPr/>
        </p:nvSpPr>
        <p:spPr>
          <a:xfrm>
            <a:off x="433387" y="3676529"/>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모델 설계 및 학습 과정</a:t>
            </a:r>
            <a:endParaRPr lang="en-US" sz="1097" dirty="0"/>
          </a:p>
        </p:txBody>
      </p:sp>
      <p:sp>
        <p:nvSpPr>
          <p:cNvPr id="23" name="Text 7"/>
          <p:cNvSpPr/>
          <p:nvPr/>
        </p:nvSpPr>
        <p:spPr>
          <a:xfrm>
            <a:off x="433387" y="3955135"/>
            <a:ext cx="4318397"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선택한 알고리즘(예: CNN, LSTM), 하이퍼파라미터 설정, 평가 지표를 제시하고, 모델 학습 곡선과 결과를 시각화하여 성능을 보여줍니다</a:t>
            </a:r>
            <a:endParaRPr lang="en-US" sz="975" dirty="0"/>
          </a:p>
        </p:txBody>
      </p:sp>
      <p:sp>
        <p:nvSpPr>
          <p:cNvPr id="24" name="Text 8"/>
          <p:cNvSpPr/>
          <p:nvPr/>
        </p:nvSpPr>
        <p:spPr>
          <a:xfrm>
            <a:off x="5154216" y="3676529"/>
            <a:ext cx="4318397"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결과 및 분석</a:t>
            </a:r>
            <a:endParaRPr lang="en-US" sz="1097" dirty="0"/>
          </a:p>
        </p:txBody>
      </p:sp>
      <p:sp>
        <p:nvSpPr>
          <p:cNvPr id="25" name="Text 9"/>
          <p:cNvSpPr/>
          <p:nvPr/>
        </p:nvSpPr>
        <p:spPr>
          <a:xfrm>
            <a:off x="5154216" y="3955135"/>
            <a:ext cx="4318397" cy="371475"/>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예측 성능, 주요 인사이트, 프로젝트의 한계점을 논의하고, 비즈니스 가치와 향후 개선 방향을 제시합니다</a:t>
            </a:r>
            <a:endParaRPr lang="en-US" sz="975" dirty="0"/>
          </a:p>
        </p:txBody>
      </p:sp>
      <p:sp>
        <p:nvSpPr>
          <p:cNvPr id="26" name="Text 10"/>
          <p:cNvSpPr/>
          <p:nvPr/>
        </p:nvSpPr>
        <p:spPr>
          <a:xfrm>
            <a:off x="603647" y="4729041"/>
            <a:ext cx="9039225" cy="216694"/>
          </a:xfrm>
          <a:prstGeom prst="rect">
            <a:avLst/>
          </a:prstGeom>
          <a:noFill/>
          <a:ln/>
        </p:spPr>
        <p:txBody>
          <a:bodyPr wrap="square" lIns="0" tIns="0" rIns="0" bIns="0" rtlCol="0" anchor="t"/>
          <a:lstStyle/>
          <a:p>
            <a:pPr>
              <a:lnSpc>
                <a:spcPts val="1706"/>
              </a:lnSpc>
            </a:pPr>
            <a:r>
              <a:rPr lang="en-US" sz="1097" b="1" dirty="0">
                <a:solidFill>
                  <a:srgbClr val="FFFFFF"/>
                </a:solidFill>
                <a:latin typeface="Noto Sans KR" pitchFamily="34" charset="0"/>
                <a:ea typeface="Noto Sans KR" pitchFamily="34" charset="-122"/>
                <a:cs typeface="Noto Sans KR" pitchFamily="34" charset="-120"/>
              </a:rPr>
              <a:t>발표 효과성 향상</a:t>
            </a:r>
            <a:endParaRPr lang="en-US" sz="1097" dirty="0"/>
          </a:p>
        </p:txBody>
      </p:sp>
      <p:sp>
        <p:nvSpPr>
          <p:cNvPr id="27" name="Text 11"/>
          <p:cNvSpPr/>
          <p:nvPr/>
        </p:nvSpPr>
        <p:spPr>
          <a:xfrm>
            <a:off x="650082" y="5007648"/>
            <a:ext cx="1574705"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청중과의 상호작용, 눈 맞춤</a:t>
            </a:r>
            <a:endParaRPr lang="en-US" sz="853" dirty="0"/>
          </a:p>
        </p:txBody>
      </p:sp>
      <p:sp>
        <p:nvSpPr>
          <p:cNvPr id="28" name="Text 12"/>
          <p:cNvSpPr/>
          <p:nvPr/>
        </p:nvSpPr>
        <p:spPr>
          <a:xfrm>
            <a:off x="3663116" y="5007648"/>
            <a:ext cx="1278542"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열정적인 전달, 목소리</a:t>
            </a:r>
            <a:endParaRPr lang="en-US" sz="853" dirty="0"/>
          </a:p>
        </p:txBody>
      </p:sp>
      <p:sp>
        <p:nvSpPr>
          <p:cNvPr id="29" name="Text 13"/>
          <p:cNvSpPr/>
          <p:nvPr/>
        </p:nvSpPr>
        <p:spPr>
          <a:xfrm>
            <a:off x="6660673" y="5007648"/>
            <a:ext cx="1444689"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몸짓, 자세로 메시지 전달</a:t>
            </a:r>
            <a:endParaRPr lang="en-US" sz="853"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2" y="1571625"/>
            <a:ext cx="4550569" cy="1454944"/>
          </a:xfrm>
          <a:prstGeom prst="rect">
            <a:avLst/>
          </a:prstGeom>
        </p:spPr>
      </p:pic>
      <p:pic>
        <p:nvPicPr>
          <p:cNvPr id="4" name="Image 2" descr="preencoded.png"/>
          <p:cNvPicPr>
            <a:picLocks noChangeAspect="1"/>
          </p:cNvPicPr>
          <p:nvPr/>
        </p:nvPicPr>
        <p:blipFill>
          <a:blip r:embed="rId5"/>
          <a:stretch>
            <a:fillRect/>
          </a:stretch>
        </p:blipFill>
        <p:spPr>
          <a:xfrm>
            <a:off x="309562" y="3150394"/>
            <a:ext cx="4550569" cy="1981200"/>
          </a:xfrm>
          <a:prstGeom prst="rect">
            <a:avLst/>
          </a:prstGeom>
        </p:spPr>
      </p:pic>
      <p:pic>
        <p:nvPicPr>
          <p:cNvPr id="5" name="Image 3" descr="preencoded.png"/>
          <p:cNvPicPr>
            <a:picLocks noChangeAspect="1"/>
          </p:cNvPicPr>
          <p:nvPr/>
        </p:nvPicPr>
        <p:blipFill>
          <a:blip r:embed="rId6"/>
          <a:stretch>
            <a:fillRect/>
          </a:stretch>
        </p:blipFill>
        <p:spPr>
          <a:xfrm>
            <a:off x="433388" y="3274219"/>
            <a:ext cx="139303" cy="185738"/>
          </a:xfrm>
          <a:prstGeom prst="rect">
            <a:avLst/>
          </a:prstGeom>
        </p:spPr>
      </p:pic>
      <p:pic>
        <p:nvPicPr>
          <p:cNvPr id="6" name="Image 4" descr="preencoded.png"/>
          <p:cNvPicPr>
            <a:picLocks noChangeAspect="1"/>
          </p:cNvPicPr>
          <p:nvPr/>
        </p:nvPicPr>
        <p:blipFill>
          <a:blip r:embed="rId7"/>
          <a:stretch>
            <a:fillRect/>
          </a:stretch>
        </p:blipFill>
        <p:spPr>
          <a:xfrm>
            <a:off x="433388" y="3583781"/>
            <a:ext cx="2120503" cy="433388"/>
          </a:xfrm>
          <a:prstGeom prst="rect">
            <a:avLst/>
          </a:prstGeom>
        </p:spPr>
      </p:pic>
      <p:pic>
        <p:nvPicPr>
          <p:cNvPr id="7" name="Image 5" descr="preencoded.png"/>
          <p:cNvPicPr>
            <a:picLocks noChangeAspect="1"/>
          </p:cNvPicPr>
          <p:nvPr/>
        </p:nvPicPr>
        <p:blipFill>
          <a:blip r:embed="rId8"/>
          <a:stretch>
            <a:fillRect/>
          </a:stretch>
        </p:blipFill>
        <p:spPr>
          <a:xfrm>
            <a:off x="2615803" y="3583781"/>
            <a:ext cx="2120503" cy="433388"/>
          </a:xfrm>
          <a:prstGeom prst="rect">
            <a:avLst/>
          </a:prstGeom>
        </p:spPr>
      </p:pic>
      <p:pic>
        <p:nvPicPr>
          <p:cNvPr id="8" name="Image 6" descr="preencoded.png"/>
          <p:cNvPicPr>
            <a:picLocks noChangeAspect="1"/>
          </p:cNvPicPr>
          <p:nvPr/>
        </p:nvPicPr>
        <p:blipFill>
          <a:blip r:embed="rId7"/>
          <a:stretch>
            <a:fillRect/>
          </a:stretch>
        </p:blipFill>
        <p:spPr>
          <a:xfrm>
            <a:off x="433388" y="4079081"/>
            <a:ext cx="2120503" cy="433388"/>
          </a:xfrm>
          <a:prstGeom prst="rect">
            <a:avLst/>
          </a:prstGeom>
        </p:spPr>
      </p:pic>
      <p:pic>
        <p:nvPicPr>
          <p:cNvPr id="9" name="Image 7" descr="preencoded.png"/>
          <p:cNvPicPr>
            <a:picLocks noChangeAspect="1"/>
          </p:cNvPicPr>
          <p:nvPr/>
        </p:nvPicPr>
        <p:blipFill>
          <a:blip r:embed="rId8"/>
          <a:stretch>
            <a:fillRect/>
          </a:stretch>
        </p:blipFill>
        <p:spPr>
          <a:xfrm>
            <a:off x="2615803" y="4079081"/>
            <a:ext cx="2120503" cy="433388"/>
          </a:xfrm>
          <a:prstGeom prst="rect">
            <a:avLst/>
          </a:prstGeom>
        </p:spPr>
      </p:pic>
      <p:pic>
        <p:nvPicPr>
          <p:cNvPr id="10" name="Image 8" descr="preencoded.png"/>
          <p:cNvPicPr>
            <a:picLocks noChangeAspect="1"/>
          </p:cNvPicPr>
          <p:nvPr/>
        </p:nvPicPr>
        <p:blipFill>
          <a:blip r:embed="rId9"/>
          <a:stretch>
            <a:fillRect/>
          </a:stretch>
        </p:blipFill>
        <p:spPr>
          <a:xfrm>
            <a:off x="433388" y="4574381"/>
            <a:ext cx="2120503" cy="433388"/>
          </a:xfrm>
          <a:prstGeom prst="rect">
            <a:avLst/>
          </a:prstGeom>
        </p:spPr>
      </p:pic>
      <p:pic>
        <p:nvPicPr>
          <p:cNvPr id="11" name="Image 9" descr="preencoded.png"/>
          <p:cNvPicPr>
            <a:picLocks noChangeAspect="1"/>
          </p:cNvPicPr>
          <p:nvPr/>
        </p:nvPicPr>
        <p:blipFill>
          <a:blip r:embed="rId10"/>
          <a:stretch>
            <a:fillRect/>
          </a:stretch>
        </p:blipFill>
        <p:spPr>
          <a:xfrm>
            <a:off x="2615803" y="4574381"/>
            <a:ext cx="2120503" cy="433388"/>
          </a:xfrm>
          <a:prstGeom prst="rect">
            <a:avLst/>
          </a:prstGeom>
        </p:spPr>
      </p:pic>
      <p:pic>
        <p:nvPicPr>
          <p:cNvPr id="12" name="Image 10" descr="preencoded.png"/>
          <p:cNvPicPr>
            <a:picLocks noChangeAspect="1"/>
          </p:cNvPicPr>
          <p:nvPr/>
        </p:nvPicPr>
        <p:blipFill>
          <a:blip r:embed="rId11"/>
          <a:stretch>
            <a:fillRect/>
          </a:stretch>
        </p:blipFill>
        <p:spPr>
          <a:xfrm>
            <a:off x="5045869" y="1571625"/>
            <a:ext cx="4550569" cy="1021556"/>
          </a:xfrm>
          <a:prstGeom prst="rect">
            <a:avLst/>
          </a:prstGeom>
        </p:spPr>
      </p:pic>
      <p:pic>
        <p:nvPicPr>
          <p:cNvPr id="13" name="Image 11" descr="preencoded.png"/>
          <p:cNvPicPr>
            <a:picLocks noChangeAspect="1"/>
          </p:cNvPicPr>
          <p:nvPr/>
        </p:nvPicPr>
        <p:blipFill>
          <a:blip r:embed="rId12"/>
          <a:stretch>
            <a:fillRect/>
          </a:stretch>
        </p:blipFill>
        <p:spPr>
          <a:xfrm>
            <a:off x="5169694" y="1695450"/>
            <a:ext cx="185738" cy="185738"/>
          </a:xfrm>
          <a:prstGeom prst="rect">
            <a:avLst/>
          </a:prstGeom>
        </p:spPr>
      </p:pic>
      <p:pic>
        <p:nvPicPr>
          <p:cNvPr id="14" name="Image 12" descr="preencoded.png"/>
          <p:cNvPicPr>
            <a:picLocks noChangeAspect="1"/>
          </p:cNvPicPr>
          <p:nvPr/>
        </p:nvPicPr>
        <p:blipFill>
          <a:blip r:embed="rId13"/>
          <a:stretch>
            <a:fillRect/>
          </a:stretch>
        </p:blipFill>
        <p:spPr>
          <a:xfrm>
            <a:off x="5169694" y="2035969"/>
            <a:ext cx="154781" cy="123825"/>
          </a:xfrm>
          <a:prstGeom prst="rect">
            <a:avLst/>
          </a:prstGeom>
        </p:spPr>
      </p:pic>
      <p:pic>
        <p:nvPicPr>
          <p:cNvPr id="15" name="Image 13" descr="preencoded.png"/>
          <p:cNvPicPr>
            <a:picLocks noChangeAspect="1"/>
          </p:cNvPicPr>
          <p:nvPr/>
        </p:nvPicPr>
        <p:blipFill>
          <a:blip r:embed="rId14"/>
          <a:stretch>
            <a:fillRect/>
          </a:stretch>
        </p:blipFill>
        <p:spPr>
          <a:xfrm>
            <a:off x="7367588" y="2035969"/>
            <a:ext cx="123825" cy="123825"/>
          </a:xfrm>
          <a:prstGeom prst="rect">
            <a:avLst/>
          </a:prstGeom>
        </p:spPr>
      </p:pic>
      <p:pic>
        <p:nvPicPr>
          <p:cNvPr id="16" name="Image 14" descr="preencoded.png"/>
          <p:cNvPicPr>
            <a:picLocks noChangeAspect="1"/>
          </p:cNvPicPr>
          <p:nvPr/>
        </p:nvPicPr>
        <p:blipFill>
          <a:blip r:embed="rId15"/>
          <a:stretch>
            <a:fillRect/>
          </a:stretch>
        </p:blipFill>
        <p:spPr>
          <a:xfrm>
            <a:off x="5169694" y="2314575"/>
            <a:ext cx="92869" cy="123825"/>
          </a:xfrm>
          <a:prstGeom prst="rect">
            <a:avLst/>
          </a:prstGeom>
        </p:spPr>
      </p:pic>
      <p:pic>
        <p:nvPicPr>
          <p:cNvPr id="17" name="Image 15" descr="preencoded.png"/>
          <p:cNvPicPr>
            <a:picLocks noChangeAspect="1"/>
          </p:cNvPicPr>
          <p:nvPr/>
        </p:nvPicPr>
        <p:blipFill>
          <a:blip r:embed="rId16"/>
          <a:stretch>
            <a:fillRect/>
          </a:stretch>
        </p:blipFill>
        <p:spPr>
          <a:xfrm>
            <a:off x="7367588" y="2314575"/>
            <a:ext cx="123825" cy="123825"/>
          </a:xfrm>
          <a:prstGeom prst="rect">
            <a:avLst/>
          </a:prstGeom>
        </p:spPr>
      </p:pic>
      <p:pic>
        <p:nvPicPr>
          <p:cNvPr id="18" name="Image 16" descr="preencoded.png"/>
          <p:cNvPicPr>
            <a:picLocks noChangeAspect="1"/>
          </p:cNvPicPr>
          <p:nvPr/>
        </p:nvPicPr>
        <p:blipFill>
          <a:blip r:embed="rId17"/>
          <a:stretch>
            <a:fillRect/>
          </a:stretch>
        </p:blipFill>
        <p:spPr>
          <a:xfrm>
            <a:off x="5045869" y="2717006"/>
            <a:ext cx="4550569" cy="1795463"/>
          </a:xfrm>
          <a:prstGeom prst="rect">
            <a:avLst/>
          </a:prstGeom>
        </p:spPr>
      </p:pic>
      <p:pic>
        <p:nvPicPr>
          <p:cNvPr id="19" name="Image 17" descr="preencoded.png"/>
          <p:cNvPicPr>
            <a:picLocks noChangeAspect="1"/>
          </p:cNvPicPr>
          <p:nvPr/>
        </p:nvPicPr>
        <p:blipFill>
          <a:blip r:embed="rId18"/>
          <a:stretch>
            <a:fillRect/>
          </a:stretch>
        </p:blipFill>
        <p:spPr>
          <a:xfrm>
            <a:off x="5169694" y="2840831"/>
            <a:ext cx="185738" cy="185738"/>
          </a:xfrm>
          <a:prstGeom prst="rect">
            <a:avLst/>
          </a:prstGeom>
        </p:spPr>
      </p:pic>
      <p:pic>
        <p:nvPicPr>
          <p:cNvPr id="20" name="Image 18" descr="preencoded.png"/>
          <p:cNvPicPr>
            <a:picLocks noChangeAspect="1"/>
          </p:cNvPicPr>
          <p:nvPr/>
        </p:nvPicPr>
        <p:blipFill>
          <a:blip r:embed="rId19"/>
          <a:stretch>
            <a:fillRect/>
          </a:stretch>
        </p:blipFill>
        <p:spPr>
          <a:xfrm>
            <a:off x="5169694" y="3243263"/>
            <a:ext cx="123825" cy="123825"/>
          </a:xfrm>
          <a:prstGeom prst="rect">
            <a:avLst/>
          </a:prstGeom>
        </p:spPr>
      </p:pic>
      <p:pic>
        <p:nvPicPr>
          <p:cNvPr id="21" name="Image 19" descr="preencoded.png"/>
          <p:cNvPicPr>
            <a:picLocks noChangeAspect="1"/>
          </p:cNvPicPr>
          <p:nvPr/>
        </p:nvPicPr>
        <p:blipFill>
          <a:blip r:embed="rId20"/>
          <a:stretch>
            <a:fillRect/>
          </a:stretch>
        </p:blipFill>
        <p:spPr>
          <a:xfrm>
            <a:off x="5169694" y="3676650"/>
            <a:ext cx="123825" cy="123825"/>
          </a:xfrm>
          <a:prstGeom prst="rect">
            <a:avLst/>
          </a:prstGeom>
        </p:spPr>
      </p:pic>
      <p:pic>
        <p:nvPicPr>
          <p:cNvPr id="22" name="Image 20" descr="preencoded.png"/>
          <p:cNvPicPr>
            <a:picLocks noChangeAspect="1"/>
          </p:cNvPicPr>
          <p:nvPr/>
        </p:nvPicPr>
        <p:blipFill>
          <a:blip r:embed="rId21"/>
          <a:stretch>
            <a:fillRect/>
          </a:stretch>
        </p:blipFill>
        <p:spPr>
          <a:xfrm>
            <a:off x="5169694" y="4110038"/>
            <a:ext cx="123825" cy="123825"/>
          </a:xfrm>
          <a:prstGeom prst="rect">
            <a:avLst/>
          </a:prstGeom>
        </p:spPr>
      </p:pic>
      <p:sp>
        <p:nvSpPr>
          <p:cNvPr id="23"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발표 진행 및 평가</a:t>
            </a:r>
            <a:endParaRPr lang="en-US" sz="2438" dirty="0"/>
          </a:p>
        </p:txBody>
      </p:sp>
      <p:sp>
        <p:nvSpPr>
          <p:cNvPr id="24" name="Text 1"/>
          <p:cNvSpPr/>
          <p:nvPr/>
        </p:nvSpPr>
        <p:spPr>
          <a:xfrm>
            <a:off x="495300" y="1695450"/>
            <a:ext cx="121774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발표 진행 방식</a:t>
            </a:r>
            <a:endParaRPr lang="en-US" sz="1219" dirty="0"/>
          </a:p>
        </p:txBody>
      </p:sp>
      <p:sp>
        <p:nvSpPr>
          <p:cNvPr id="25" name="Text 2"/>
          <p:cNvSpPr/>
          <p:nvPr/>
        </p:nvSpPr>
        <p:spPr>
          <a:xfrm>
            <a:off x="464344" y="1974056"/>
            <a:ext cx="4271963" cy="185738"/>
          </a:xfrm>
          <a:prstGeom prst="rect">
            <a:avLst/>
          </a:prstGeom>
          <a:noFill/>
          <a:ln/>
        </p:spPr>
        <p:txBody>
          <a:bodyPr wrap="square" lIns="0" tIns="0" rIns="0" bIns="0" rtlCol="0" anchor="t"/>
          <a:lstStyle/>
          <a:p>
            <a:pPr marL="278606" indent="-278606">
              <a:lnSpc>
                <a:spcPts val="1463"/>
              </a:lnSpc>
              <a:buSzPct val="100000"/>
              <a:buChar char="•"/>
            </a:pPr>
            <a:r>
              <a:rPr lang="en-US" sz="975" b="1" dirty="0">
                <a:solidFill>
                  <a:srgbClr val="FFFFFF"/>
                </a:solidFill>
                <a:latin typeface="Noto Sans KR" pitchFamily="34" charset="0"/>
                <a:ea typeface="Noto Sans KR" pitchFamily="34" charset="-122"/>
                <a:cs typeface="Noto Sans KR" pitchFamily="34" charset="-120"/>
              </a:rPr>
              <a:t>발표 시간:</a:t>
            </a:r>
            <a:r>
              <a:rPr lang="en-US" sz="975" dirty="0">
                <a:solidFill>
                  <a:srgbClr val="FFFFFF"/>
                </a:solidFill>
                <a:latin typeface="Noto Sans KR" pitchFamily="34" charset="0"/>
                <a:ea typeface="Noto Sans KR" pitchFamily="34" charset="-122"/>
                <a:cs typeface="Noto Sans KR" pitchFamily="34" charset="-120"/>
              </a:rPr>
              <a:t> 10~15분</a:t>
            </a:r>
            <a:endParaRPr lang="en-US" sz="975" dirty="0"/>
          </a:p>
        </p:txBody>
      </p:sp>
      <p:sp>
        <p:nvSpPr>
          <p:cNvPr id="26" name="Text 3"/>
          <p:cNvSpPr/>
          <p:nvPr/>
        </p:nvSpPr>
        <p:spPr>
          <a:xfrm>
            <a:off x="464344" y="2221706"/>
            <a:ext cx="4271963" cy="185738"/>
          </a:xfrm>
          <a:prstGeom prst="rect">
            <a:avLst/>
          </a:prstGeom>
          <a:noFill/>
          <a:ln/>
        </p:spPr>
        <p:txBody>
          <a:bodyPr wrap="square" lIns="0" tIns="0" rIns="0" bIns="0" rtlCol="0" anchor="t"/>
          <a:lstStyle/>
          <a:p>
            <a:pPr marL="278606" indent="-278606">
              <a:lnSpc>
                <a:spcPts val="1463"/>
              </a:lnSpc>
              <a:buSzPct val="100000"/>
              <a:buChar char="•"/>
            </a:pPr>
            <a:r>
              <a:rPr lang="en-US" sz="975" b="1" dirty="0">
                <a:solidFill>
                  <a:srgbClr val="FFFFFF"/>
                </a:solidFill>
                <a:latin typeface="Noto Sans KR" pitchFamily="34" charset="0"/>
                <a:ea typeface="Noto Sans KR" pitchFamily="34" charset="-122"/>
                <a:cs typeface="Noto Sans KR" pitchFamily="34" charset="-120"/>
              </a:rPr>
              <a:t>질의응답:</a:t>
            </a:r>
            <a:r>
              <a:rPr lang="en-US" sz="975" dirty="0">
                <a:solidFill>
                  <a:srgbClr val="FFFFFF"/>
                </a:solidFill>
                <a:latin typeface="Noto Sans KR" pitchFamily="34" charset="0"/>
                <a:ea typeface="Noto Sans KR" pitchFamily="34" charset="-122"/>
                <a:cs typeface="Noto Sans KR" pitchFamily="34" charset="-120"/>
              </a:rPr>
              <a:t> 5분</a:t>
            </a:r>
            <a:endParaRPr lang="en-US" sz="975" dirty="0"/>
          </a:p>
        </p:txBody>
      </p:sp>
      <p:sp>
        <p:nvSpPr>
          <p:cNvPr id="27" name="Text 4"/>
          <p:cNvSpPr/>
          <p:nvPr/>
        </p:nvSpPr>
        <p:spPr>
          <a:xfrm>
            <a:off x="464344" y="2469356"/>
            <a:ext cx="4271963" cy="185738"/>
          </a:xfrm>
          <a:prstGeom prst="rect">
            <a:avLst/>
          </a:prstGeom>
          <a:noFill/>
          <a:ln/>
        </p:spPr>
        <p:txBody>
          <a:bodyPr wrap="square" lIns="0" tIns="0" rIns="0" bIns="0" rtlCol="0" anchor="t"/>
          <a:lstStyle/>
          <a:p>
            <a:pPr marL="278606" indent="-278606">
              <a:lnSpc>
                <a:spcPts val="1463"/>
              </a:lnSpc>
              <a:buSzPct val="100000"/>
              <a:buChar char="•"/>
            </a:pPr>
            <a:r>
              <a:rPr lang="en-US" sz="975" b="1" dirty="0">
                <a:solidFill>
                  <a:srgbClr val="FFFFFF"/>
                </a:solidFill>
                <a:latin typeface="Noto Sans KR" pitchFamily="34" charset="0"/>
                <a:ea typeface="Noto Sans KR" pitchFamily="34" charset="-122"/>
                <a:cs typeface="Noto Sans KR" pitchFamily="34" charset="-120"/>
              </a:rPr>
              <a:t>시각 자료:</a:t>
            </a:r>
            <a:r>
              <a:rPr lang="en-US" sz="975" dirty="0">
                <a:solidFill>
                  <a:srgbClr val="FFFFFF"/>
                </a:solidFill>
                <a:latin typeface="Noto Sans KR" pitchFamily="34" charset="0"/>
                <a:ea typeface="Noto Sans KR" pitchFamily="34" charset="-122"/>
                <a:cs typeface="Noto Sans KR" pitchFamily="34" charset="-120"/>
              </a:rPr>
              <a:t> 슬라이드, 그래프, 데모 영상</a:t>
            </a:r>
            <a:endParaRPr lang="en-US" sz="975" dirty="0"/>
          </a:p>
        </p:txBody>
      </p:sp>
      <p:sp>
        <p:nvSpPr>
          <p:cNvPr id="28" name="Text 5"/>
          <p:cNvSpPr/>
          <p:nvPr/>
        </p:nvSpPr>
        <p:spPr>
          <a:xfrm>
            <a:off x="464344" y="2717006"/>
            <a:ext cx="4271963" cy="185738"/>
          </a:xfrm>
          <a:prstGeom prst="rect">
            <a:avLst/>
          </a:prstGeom>
          <a:noFill/>
          <a:ln/>
        </p:spPr>
        <p:txBody>
          <a:bodyPr wrap="square" lIns="0" tIns="0" rIns="0" bIns="0" rtlCol="0" anchor="t"/>
          <a:lstStyle/>
          <a:p>
            <a:pPr marL="278606" indent="-278606">
              <a:lnSpc>
                <a:spcPts val="1463"/>
              </a:lnSpc>
              <a:buSzPct val="100000"/>
              <a:buChar char="•"/>
            </a:pPr>
            <a:r>
              <a:rPr lang="en-US" sz="975" b="1" dirty="0">
                <a:solidFill>
                  <a:srgbClr val="FFFFFF"/>
                </a:solidFill>
                <a:latin typeface="Noto Sans KR" pitchFamily="34" charset="0"/>
                <a:ea typeface="Noto Sans KR" pitchFamily="34" charset="-122"/>
                <a:cs typeface="Noto Sans KR" pitchFamily="34" charset="-120"/>
              </a:rPr>
              <a:t>Streamlit:</a:t>
            </a:r>
            <a:r>
              <a:rPr lang="en-US" sz="975" dirty="0">
                <a:solidFill>
                  <a:srgbClr val="FFFFFF"/>
                </a:solidFill>
                <a:latin typeface="Noto Sans KR" pitchFamily="34" charset="0"/>
                <a:ea typeface="Noto Sans KR" pitchFamily="34" charset="-122"/>
                <a:cs typeface="Noto Sans KR" pitchFamily="34" charset="-120"/>
              </a:rPr>
              <a:t> 앱 직접 시연 가능</a:t>
            </a:r>
            <a:endParaRPr lang="en-US" sz="975" dirty="0"/>
          </a:p>
        </p:txBody>
      </p:sp>
      <p:sp>
        <p:nvSpPr>
          <p:cNvPr id="29" name="Text 6"/>
          <p:cNvSpPr/>
          <p:nvPr/>
        </p:nvSpPr>
        <p:spPr>
          <a:xfrm>
            <a:off x="634604" y="3289697"/>
            <a:ext cx="79460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평가 기준</a:t>
            </a:r>
            <a:endParaRPr lang="en-US" sz="1219" dirty="0"/>
          </a:p>
        </p:txBody>
      </p:sp>
      <p:sp>
        <p:nvSpPr>
          <p:cNvPr id="30" name="Text 7"/>
          <p:cNvSpPr/>
          <p:nvPr/>
        </p:nvSpPr>
        <p:spPr>
          <a:xfrm>
            <a:off x="557213" y="37076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청중과의 상호작용</a:t>
            </a:r>
            <a:endParaRPr lang="en-US" sz="975" dirty="0"/>
          </a:p>
        </p:txBody>
      </p:sp>
      <p:sp>
        <p:nvSpPr>
          <p:cNvPr id="31" name="Text 8"/>
          <p:cNvSpPr/>
          <p:nvPr/>
        </p:nvSpPr>
        <p:spPr>
          <a:xfrm>
            <a:off x="2739628" y="37076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열정</a:t>
            </a:r>
            <a:endParaRPr lang="en-US" sz="975" dirty="0"/>
          </a:p>
        </p:txBody>
      </p:sp>
      <p:sp>
        <p:nvSpPr>
          <p:cNvPr id="32" name="Text 9"/>
          <p:cNvSpPr/>
          <p:nvPr/>
        </p:nvSpPr>
        <p:spPr>
          <a:xfrm>
            <a:off x="557213" y="42029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눈 맞춤</a:t>
            </a:r>
            <a:endParaRPr lang="en-US" sz="975" dirty="0"/>
          </a:p>
        </p:txBody>
      </p:sp>
      <p:sp>
        <p:nvSpPr>
          <p:cNvPr id="33" name="Text 10"/>
          <p:cNvSpPr/>
          <p:nvPr/>
        </p:nvSpPr>
        <p:spPr>
          <a:xfrm>
            <a:off x="2739628" y="42029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목소리</a:t>
            </a:r>
            <a:endParaRPr lang="en-US" sz="975" dirty="0"/>
          </a:p>
        </p:txBody>
      </p:sp>
      <p:sp>
        <p:nvSpPr>
          <p:cNvPr id="34" name="Text 11"/>
          <p:cNvSpPr/>
          <p:nvPr/>
        </p:nvSpPr>
        <p:spPr>
          <a:xfrm>
            <a:off x="557213" y="46982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몸짓</a:t>
            </a:r>
            <a:endParaRPr lang="en-US" sz="975" dirty="0"/>
          </a:p>
        </p:txBody>
      </p:sp>
      <p:sp>
        <p:nvSpPr>
          <p:cNvPr id="35" name="Text 12"/>
          <p:cNvSpPr/>
          <p:nvPr/>
        </p:nvSpPr>
        <p:spPr>
          <a:xfrm>
            <a:off x="2739628" y="4698206"/>
            <a:ext cx="1872853"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구조</a:t>
            </a:r>
            <a:endParaRPr lang="en-US" sz="975" dirty="0"/>
          </a:p>
        </p:txBody>
      </p:sp>
      <p:sp>
        <p:nvSpPr>
          <p:cNvPr id="36" name="Text 13"/>
          <p:cNvSpPr/>
          <p:nvPr/>
        </p:nvSpPr>
        <p:spPr>
          <a:xfrm>
            <a:off x="5417344" y="1710928"/>
            <a:ext cx="98034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전달력 요소</a:t>
            </a:r>
            <a:endParaRPr lang="en-US" sz="1219" dirty="0"/>
          </a:p>
        </p:txBody>
      </p:sp>
      <p:sp>
        <p:nvSpPr>
          <p:cNvPr id="37" name="Text 14"/>
          <p:cNvSpPr/>
          <p:nvPr/>
        </p:nvSpPr>
        <p:spPr>
          <a:xfrm>
            <a:off x="5386388" y="2005012"/>
            <a:ext cx="63571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청중 이해</a:t>
            </a:r>
            <a:endParaRPr lang="en-US" sz="975" dirty="0"/>
          </a:p>
        </p:txBody>
      </p:sp>
      <p:sp>
        <p:nvSpPr>
          <p:cNvPr id="38" name="Text 15"/>
          <p:cNvSpPr/>
          <p:nvPr/>
        </p:nvSpPr>
        <p:spPr>
          <a:xfrm>
            <a:off x="7553326" y="2005012"/>
            <a:ext cx="78430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명확한 목표</a:t>
            </a:r>
            <a:endParaRPr lang="en-US" sz="975" dirty="0"/>
          </a:p>
        </p:txBody>
      </p:sp>
      <p:sp>
        <p:nvSpPr>
          <p:cNvPr id="39" name="Text 16"/>
          <p:cNvSpPr/>
          <p:nvPr/>
        </p:nvSpPr>
        <p:spPr>
          <a:xfrm>
            <a:off x="5324476" y="2283619"/>
            <a:ext cx="78430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논리적 흐름</a:t>
            </a:r>
            <a:endParaRPr lang="en-US" sz="975" dirty="0"/>
          </a:p>
        </p:txBody>
      </p:sp>
      <p:sp>
        <p:nvSpPr>
          <p:cNvPr id="40" name="Text 17"/>
          <p:cNvSpPr/>
          <p:nvPr/>
        </p:nvSpPr>
        <p:spPr>
          <a:xfrm>
            <a:off x="7553326" y="2283619"/>
            <a:ext cx="93289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시각화</a:t>
            </a:r>
            <a:endParaRPr lang="en-US" sz="975" dirty="0"/>
          </a:p>
        </p:txBody>
      </p:sp>
      <p:sp>
        <p:nvSpPr>
          <p:cNvPr id="41" name="Text 18"/>
          <p:cNvSpPr/>
          <p:nvPr/>
        </p:nvSpPr>
        <p:spPr>
          <a:xfrm>
            <a:off x="5417344" y="2856309"/>
            <a:ext cx="1217742"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평가 및 피드백</a:t>
            </a:r>
            <a:endParaRPr lang="en-US" sz="1219" dirty="0"/>
          </a:p>
        </p:txBody>
      </p:sp>
      <p:sp>
        <p:nvSpPr>
          <p:cNvPr id="42" name="Text 19"/>
          <p:cNvSpPr/>
          <p:nvPr/>
        </p:nvSpPr>
        <p:spPr>
          <a:xfrm>
            <a:off x="5417344" y="3181350"/>
            <a:ext cx="405526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교사 피드백</a:t>
            </a:r>
            <a:endParaRPr lang="en-US" sz="975" dirty="0"/>
          </a:p>
        </p:txBody>
      </p:sp>
      <p:sp>
        <p:nvSpPr>
          <p:cNvPr id="43" name="Text 20"/>
          <p:cNvSpPr/>
          <p:nvPr/>
        </p:nvSpPr>
        <p:spPr>
          <a:xfrm>
            <a:off x="5417344" y="3367088"/>
            <a:ext cx="4866323"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프로젝트 발표를 바탕으로 모델 선택, 전처리 등에 대한 피드백</a:t>
            </a:r>
            <a:endParaRPr lang="en-US" sz="853" dirty="0"/>
          </a:p>
        </p:txBody>
      </p:sp>
      <p:sp>
        <p:nvSpPr>
          <p:cNvPr id="44" name="Text 21"/>
          <p:cNvSpPr/>
          <p:nvPr/>
        </p:nvSpPr>
        <p:spPr>
          <a:xfrm>
            <a:off x="5417344" y="3614737"/>
            <a:ext cx="405526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참가자 피드백</a:t>
            </a:r>
            <a:endParaRPr lang="en-US" sz="975" dirty="0"/>
          </a:p>
        </p:txBody>
      </p:sp>
      <p:sp>
        <p:nvSpPr>
          <p:cNvPr id="45" name="Text 22"/>
          <p:cNvSpPr/>
          <p:nvPr/>
        </p:nvSpPr>
        <p:spPr>
          <a:xfrm>
            <a:off x="5417344" y="3800475"/>
            <a:ext cx="4055269"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좋은 점과 개선할 점을 익명 설문이나 공개 토의로 수집</a:t>
            </a:r>
            <a:endParaRPr lang="en-US" sz="853" dirty="0"/>
          </a:p>
        </p:txBody>
      </p:sp>
      <p:sp>
        <p:nvSpPr>
          <p:cNvPr id="46" name="Text 23"/>
          <p:cNvSpPr/>
          <p:nvPr/>
        </p:nvSpPr>
        <p:spPr>
          <a:xfrm>
            <a:off x="5417344" y="4048125"/>
            <a:ext cx="4055269" cy="185738"/>
          </a:xfrm>
          <a:prstGeom prst="rect">
            <a:avLst/>
          </a:prstGeom>
          <a:noFill/>
          <a:ln/>
        </p:spPr>
        <p:txBody>
          <a:bodyPr wrap="square" lIns="0" tIns="0" rIns="0" bIns="0" rtlCol="0" anchor="t"/>
          <a:lstStyle/>
          <a:p>
            <a:pPr>
              <a:lnSpc>
                <a:spcPts val="1463"/>
              </a:lnSpc>
            </a:pPr>
            <a:r>
              <a:rPr lang="en-US" sz="975" b="1" dirty="0">
                <a:solidFill>
                  <a:srgbClr val="FFFFFF"/>
                </a:solidFill>
                <a:latin typeface="Noto Sans KR" pitchFamily="34" charset="0"/>
                <a:ea typeface="Noto Sans KR" pitchFamily="34" charset="-122"/>
                <a:cs typeface="Noto Sans KR" pitchFamily="34" charset="-120"/>
              </a:rPr>
              <a:t>토론 및 공유</a:t>
            </a:r>
            <a:endParaRPr lang="en-US" sz="975" dirty="0"/>
          </a:p>
        </p:txBody>
      </p:sp>
      <p:sp>
        <p:nvSpPr>
          <p:cNvPr id="47" name="Text 24"/>
          <p:cNvSpPr/>
          <p:nvPr/>
        </p:nvSpPr>
        <p:spPr>
          <a:xfrm>
            <a:off x="5417344" y="4233863"/>
            <a:ext cx="4866323" cy="154781"/>
          </a:xfrm>
          <a:prstGeom prst="rect">
            <a:avLst/>
          </a:prstGeom>
          <a:noFill/>
          <a:ln/>
        </p:spPr>
        <p:txBody>
          <a:bodyPr wrap="square" lIns="0" tIns="0" rIns="0" bIns="0" rtlCol="0" anchor="t"/>
          <a:lstStyle/>
          <a:p>
            <a:pPr>
              <a:lnSpc>
                <a:spcPts val="1219"/>
              </a:lnSpc>
            </a:pPr>
            <a:r>
              <a:rPr lang="en-US" sz="853" dirty="0">
                <a:solidFill>
                  <a:srgbClr val="FFFFFF"/>
                </a:solidFill>
                <a:latin typeface="Noto Sans KR" pitchFamily="34" charset="0"/>
                <a:ea typeface="Noto Sans KR" pitchFamily="34" charset="-122"/>
                <a:cs typeface="Noto Sans KR" pitchFamily="34" charset="-120"/>
              </a:rPr>
              <a:t>팀별로 교훈과 개선점을 공유하고 다음 프로젝트 적용 방안 토의</a:t>
            </a:r>
            <a:endParaRPr lang="en-US" sz="853"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2196796"/>
            <a:ext cx="2971800" cy="3708704"/>
          </a:xfrm>
          <a:prstGeom prst="rect">
            <a:avLst/>
          </a:prstGeom>
        </p:spPr>
      </p:pic>
      <p:pic>
        <p:nvPicPr>
          <p:cNvPr id="4" name="Image 2" descr="preencoded.png"/>
          <p:cNvPicPr>
            <a:picLocks noChangeAspect="1"/>
          </p:cNvPicPr>
          <p:nvPr/>
        </p:nvPicPr>
        <p:blipFill>
          <a:blip r:embed="rId5"/>
          <a:stretch>
            <a:fillRect/>
          </a:stretch>
        </p:blipFill>
        <p:spPr>
          <a:xfrm>
            <a:off x="464344" y="2351577"/>
            <a:ext cx="309563" cy="247650"/>
          </a:xfrm>
          <a:prstGeom prst="rect">
            <a:avLst/>
          </a:prstGeom>
        </p:spPr>
      </p:pic>
      <p:pic>
        <p:nvPicPr>
          <p:cNvPr id="5" name="Image 3" descr="preencoded.png"/>
          <p:cNvPicPr>
            <a:picLocks noChangeAspect="1"/>
          </p:cNvPicPr>
          <p:nvPr/>
        </p:nvPicPr>
        <p:blipFill>
          <a:blip r:embed="rId6"/>
          <a:stretch>
            <a:fillRect/>
          </a:stretch>
        </p:blipFill>
        <p:spPr>
          <a:xfrm>
            <a:off x="3467100" y="2196796"/>
            <a:ext cx="2971800" cy="3708704"/>
          </a:xfrm>
          <a:prstGeom prst="rect">
            <a:avLst/>
          </a:prstGeom>
        </p:spPr>
      </p:pic>
      <p:pic>
        <p:nvPicPr>
          <p:cNvPr id="6" name="Image 4" descr="preencoded.png"/>
          <p:cNvPicPr>
            <a:picLocks noChangeAspect="1"/>
          </p:cNvPicPr>
          <p:nvPr/>
        </p:nvPicPr>
        <p:blipFill>
          <a:blip r:embed="rId7"/>
          <a:stretch>
            <a:fillRect/>
          </a:stretch>
        </p:blipFill>
        <p:spPr>
          <a:xfrm>
            <a:off x="3621881" y="2351577"/>
            <a:ext cx="309563" cy="247650"/>
          </a:xfrm>
          <a:prstGeom prst="rect">
            <a:avLst/>
          </a:prstGeom>
        </p:spPr>
      </p:pic>
      <p:pic>
        <p:nvPicPr>
          <p:cNvPr id="7" name="Image 5" descr="preencoded.png"/>
          <p:cNvPicPr>
            <a:picLocks noChangeAspect="1"/>
          </p:cNvPicPr>
          <p:nvPr/>
        </p:nvPicPr>
        <p:blipFill>
          <a:blip r:embed="rId6"/>
          <a:stretch>
            <a:fillRect/>
          </a:stretch>
        </p:blipFill>
        <p:spPr>
          <a:xfrm>
            <a:off x="6624638" y="2196796"/>
            <a:ext cx="2971800" cy="3708704"/>
          </a:xfrm>
          <a:prstGeom prst="rect">
            <a:avLst/>
          </a:prstGeom>
        </p:spPr>
      </p:pic>
      <p:pic>
        <p:nvPicPr>
          <p:cNvPr id="8" name="Image 6" descr="preencoded.png"/>
          <p:cNvPicPr>
            <a:picLocks noChangeAspect="1"/>
          </p:cNvPicPr>
          <p:nvPr/>
        </p:nvPicPr>
        <p:blipFill>
          <a:blip r:embed="rId8"/>
          <a:stretch>
            <a:fillRect/>
          </a:stretch>
        </p:blipFill>
        <p:spPr>
          <a:xfrm>
            <a:off x="6779419" y="2351577"/>
            <a:ext cx="247650" cy="247650"/>
          </a:xfrm>
          <a:prstGeom prst="rect">
            <a:avLst/>
          </a:prstGeom>
        </p:spPr>
      </p:pic>
      <p:sp>
        <p:nvSpPr>
          <p:cNvPr id="9"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과정 종합 정리</a:t>
            </a:r>
            <a:endParaRPr lang="en-US" sz="2438" dirty="0"/>
          </a:p>
        </p:txBody>
      </p:sp>
      <p:sp>
        <p:nvSpPr>
          <p:cNvPr id="10" name="Text 1"/>
          <p:cNvSpPr/>
          <p:nvPr/>
        </p:nvSpPr>
        <p:spPr>
          <a:xfrm>
            <a:off x="309563" y="1602582"/>
            <a:ext cx="9286875" cy="408477"/>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스마트시티 AI 안전 기술 실무 과정의 마지막 세션에서는 지난 6일 동안 학습한 내용을 정리하고, 성과와 개선점을 돌아봅니다. 각 참가자는 다음 질문을 중심으로 회고합니다.</a:t>
            </a:r>
            <a:endParaRPr lang="en-US" sz="1073" dirty="0"/>
          </a:p>
        </p:txBody>
      </p:sp>
      <p:sp>
        <p:nvSpPr>
          <p:cNvPr id="11" name="Text 2"/>
          <p:cNvSpPr/>
          <p:nvPr/>
        </p:nvSpPr>
        <p:spPr>
          <a:xfrm>
            <a:off x="464344" y="2692096"/>
            <a:ext cx="266223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학습한 핵심 기술</a:t>
            </a:r>
            <a:endParaRPr lang="en-US" sz="1219" dirty="0"/>
          </a:p>
        </p:txBody>
      </p:sp>
      <p:sp>
        <p:nvSpPr>
          <p:cNvPr id="12" name="Text 3"/>
          <p:cNvSpPr/>
          <p:nvPr/>
        </p:nvSpPr>
        <p:spPr>
          <a:xfrm>
            <a:off x="464344" y="318739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Python 프로그래밍</a:t>
            </a:r>
            <a:endParaRPr lang="en-US" sz="975" dirty="0"/>
          </a:p>
        </p:txBody>
      </p:sp>
      <p:sp>
        <p:nvSpPr>
          <p:cNvPr id="13" name="Text 4"/>
          <p:cNvSpPr/>
          <p:nvPr/>
        </p:nvSpPr>
        <p:spPr>
          <a:xfrm>
            <a:off x="464344" y="362078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전처리</a:t>
            </a:r>
            <a:endParaRPr lang="en-US" sz="975" dirty="0"/>
          </a:p>
        </p:txBody>
      </p:sp>
      <p:sp>
        <p:nvSpPr>
          <p:cNvPr id="14" name="Text 5"/>
          <p:cNvSpPr/>
          <p:nvPr/>
        </p:nvSpPr>
        <p:spPr>
          <a:xfrm>
            <a:off x="464344" y="4054171"/>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머신러닝·딥러닝 모델 설계</a:t>
            </a:r>
            <a:endParaRPr lang="en-US" sz="975" dirty="0"/>
          </a:p>
        </p:txBody>
      </p:sp>
      <p:sp>
        <p:nvSpPr>
          <p:cNvPr id="15" name="Text 6"/>
          <p:cNvSpPr/>
          <p:nvPr/>
        </p:nvSpPr>
        <p:spPr>
          <a:xfrm>
            <a:off x="464344" y="4487558"/>
            <a:ext cx="319468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YOLO와 CNN을 활용한 시각 데이터 분석</a:t>
            </a:r>
            <a:endParaRPr lang="en-US" sz="975" dirty="0"/>
          </a:p>
        </p:txBody>
      </p:sp>
      <p:sp>
        <p:nvSpPr>
          <p:cNvPr id="16" name="Text 7"/>
          <p:cNvSpPr/>
          <p:nvPr/>
        </p:nvSpPr>
        <p:spPr>
          <a:xfrm>
            <a:off x="464344" y="4920946"/>
            <a:ext cx="319468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Business Model Canvas 작성</a:t>
            </a:r>
            <a:endParaRPr lang="en-US" sz="975" dirty="0"/>
          </a:p>
        </p:txBody>
      </p:sp>
      <p:sp>
        <p:nvSpPr>
          <p:cNvPr id="17" name="Text 8"/>
          <p:cNvSpPr/>
          <p:nvPr/>
        </p:nvSpPr>
        <p:spPr>
          <a:xfrm>
            <a:off x="464344" y="535433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ONNX 변환</a:t>
            </a:r>
            <a:endParaRPr lang="en-US" sz="975" dirty="0"/>
          </a:p>
        </p:txBody>
      </p:sp>
      <p:sp>
        <p:nvSpPr>
          <p:cNvPr id="18" name="Text 9"/>
          <p:cNvSpPr/>
          <p:nvPr/>
        </p:nvSpPr>
        <p:spPr>
          <a:xfrm>
            <a:off x="3621881" y="2692096"/>
            <a:ext cx="266223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프로젝트 경험</a:t>
            </a:r>
            <a:endParaRPr lang="en-US" sz="1219" dirty="0"/>
          </a:p>
        </p:txBody>
      </p:sp>
      <p:sp>
        <p:nvSpPr>
          <p:cNvPr id="19" name="Text 10"/>
          <p:cNvSpPr/>
          <p:nvPr/>
        </p:nvSpPr>
        <p:spPr>
          <a:xfrm>
            <a:off x="3621881" y="318739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팀 프로젝트에서 겪은 어려움</a:t>
            </a:r>
            <a:endParaRPr lang="en-US" sz="975" dirty="0"/>
          </a:p>
        </p:txBody>
      </p:sp>
      <p:sp>
        <p:nvSpPr>
          <p:cNvPr id="20" name="Text 11"/>
          <p:cNvSpPr/>
          <p:nvPr/>
        </p:nvSpPr>
        <p:spPr>
          <a:xfrm>
            <a:off x="3621881" y="362078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문제 해결 과정</a:t>
            </a:r>
            <a:endParaRPr lang="en-US" sz="975" dirty="0"/>
          </a:p>
        </p:txBody>
      </p:sp>
      <p:sp>
        <p:nvSpPr>
          <p:cNvPr id="21" name="Text 12"/>
          <p:cNvSpPr/>
          <p:nvPr/>
        </p:nvSpPr>
        <p:spPr>
          <a:xfrm>
            <a:off x="3621881" y="4054171"/>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협업 경험</a:t>
            </a:r>
            <a:endParaRPr lang="en-US" sz="975" dirty="0"/>
          </a:p>
        </p:txBody>
      </p:sp>
      <p:sp>
        <p:nvSpPr>
          <p:cNvPr id="22" name="Text 13"/>
          <p:cNvSpPr/>
          <p:nvPr/>
        </p:nvSpPr>
        <p:spPr>
          <a:xfrm>
            <a:off x="3621881" y="4487558"/>
            <a:ext cx="319468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수집·정의·전처리의 중요성</a:t>
            </a:r>
            <a:endParaRPr lang="en-US" sz="975" dirty="0"/>
          </a:p>
        </p:txBody>
      </p:sp>
      <p:sp>
        <p:nvSpPr>
          <p:cNvPr id="23" name="Text 14"/>
          <p:cNvSpPr/>
          <p:nvPr/>
        </p:nvSpPr>
        <p:spPr>
          <a:xfrm>
            <a:off x="3621881" y="492094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모델 선택 및 전처리 전략</a:t>
            </a:r>
            <a:endParaRPr lang="en-US" sz="975" dirty="0"/>
          </a:p>
        </p:txBody>
      </p:sp>
      <p:sp>
        <p:nvSpPr>
          <p:cNvPr id="24" name="Text 15"/>
          <p:cNvSpPr/>
          <p:nvPr/>
        </p:nvSpPr>
        <p:spPr>
          <a:xfrm>
            <a:off x="3621881" y="535433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웹 애플리케이션 배포</a:t>
            </a:r>
            <a:endParaRPr lang="en-US" sz="975" dirty="0"/>
          </a:p>
        </p:txBody>
      </p:sp>
      <p:sp>
        <p:nvSpPr>
          <p:cNvPr id="25" name="Text 16"/>
          <p:cNvSpPr/>
          <p:nvPr/>
        </p:nvSpPr>
        <p:spPr>
          <a:xfrm>
            <a:off x="6779419" y="2692096"/>
            <a:ext cx="2662238"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미래 응용</a:t>
            </a:r>
            <a:endParaRPr lang="en-US" sz="1219" dirty="0"/>
          </a:p>
        </p:txBody>
      </p:sp>
      <p:sp>
        <p:nvSpPr>
          <p:cNvPr id="26" name="Text 17"/>
          <p:cNvSpPr/>
          <p:nvPr/>
        </p:nvSpPr>
        <p:spPr>
          <a:xfrm>
            <a:off x="6779419" y="318739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회사 업무에 적용 가능한 기술</a:t>
            </a:r>
            <a:endParaRPr lang="en-US" sz="975" dirty="0"/>
          </a:p>
        </p:txBody>
      </p:sp>
      <p:sp>
        <p:nvSpPr>
          <p:cNvPr id="27" name="Text 18"/>
          <p:cNvSpPr/>
          <p:nvPr/>
        </p:nvSpPr>
        <p:spPr>
          <a:xfrm>
            <a:off x="6779419" y="3620783"/>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도시 안전 개선 프로젝트</a:t>
            </a:r>
            <a:endParaRPr lang="en-US" sz="975" dirty="0"/>
          </a:p>
        </p:txBody>
      </p:sp>
      <p:sp>
        <p:nvSpPr>
          <p:cNvPr id="28" name="Text 19"/>
          <p:cNvSpPr/>
          <p:nvPr/>
        </p:nvSpPr>
        <p:spPr>
          <a:xfrm>
            <a:off x="6779419" y="4054171"/>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학습한 알고리즘의 실제 활용</a:t>
            </a:r>
            <a:endParaRPr lang="en-US" sz="975" dirty="0"/>
          </a:p>
        </p:txBody>
      </p:sp>
      <p:sp>
        <p:nvSpPr>
          <p:cNvPr id="29" name="Text 20"/>
          <p:cNvSpPr/>
          <p:nvPr/>
        </p:nvSpPr>
        <p:spPr>
          <a:xfrm>
            <a:off x="6779419" y="4487558"/>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데이터 분석 및 시각화 기술</a:t>
            </a:r>
            <a:endParaRPr lang="en-US" sz="975" dirty="0"/>
          </a:p>
        </p:txBody>
      </p:sp>
      <p:sp>
        <p:nvSpPr>
          <p:cNvPr id="30" name="Text 21"/>
          <p:cNvSpPr/>
          <p:nvPr/>
        </p:nvSpPr>
        <p:spPr>
          <a:xfrm>
            <a:off x="6779419" y="4920946"/>
            <a:ext cx="2662238"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딥러닝 모델의 업무적 응용</a:t>
            </a:r>
            <a:endParaRPr lang="en-US" sz="975" dirty="0"/>
          </a:p>
        </p:txBody>
      </p:sp>
      <p:sp>
        <p:nvSpPr>
          <p:cNvPr id="31" name="Text 22"/>
          <p:cNvSpPr/>
          <p:nvPr/>
        </p:nvSpPr>
        <p:spPr>
          <a:xfrm>
            <a:off x="6779419" y="5354333"/>
            <a:ext cx="3194685" cy="185738"/>
          </a:xfrm>
          <a:prstGeom prst="rect">
            <a:avLst/>
          </a:prstGeom>
          <a:noFill/>
          <a:ln/>
        </p:spPr>
        <p:txBody>
          <a:bodyPr wrap="square" lIns="0" tIns="0" rIns="0" bIns="0" rtlCol="0" anchor="t"/>
          <a:lstStyle/>
          <a:p>
            <a:pPr>
              <a:lnSpc>
                <a:spcPts val="1463"/>
              </a:lnSpc>
            </a:pPr>
            <a:r>
              <a:rPr lang="en-US" sz="975" dirty="0">
                <a:solidFill>
                  <a:srgbClr val="FFFFFF"/>
                </a:solidFill>
                <a:latin typeface="Noto Sans KR" pitchFamily="34" charset="0"/>
                <a:ea typeface="Noto Sans KR" pitchFamily="34" charset="-122"/>
                <a:cs typeface="Noto Sans KR" pitchFamily="34" charset="-120"/>
              </a:rPr>
              <a:t>기술을 회사에 적용하는 구체적 계획</a:t>
            </a:r>
            <a:endParaRPr lang="en-US" sz="975"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7243037"/>
          </a:xfrm>
          <a:prstGeom prst="rect">
            <a:avLst/>
          </a:prstGeom>
        </p:spPr>
      </p:pic>
      <p:pic>
        <p:nvPicPr>
          <p:cNvPr id="3" name="Image 1" descr="preencoded.png"/>
          <p:cNvPicPr>
            <a:picLocks noChangeAspect="1"/>
          </p:cNvPicPr>
          <p:nvPr/>
        </p:nvPicPr>
        <p:blipFill>
          <a:blip r:embed="rId4"/>
          <a:stretch>
            <a:fillRect/>
          </a:stretch>
        </p:blipFill>
        <p:spPr>
          <a:xfrm>
            <a:off x="309562" y="1961602"/>
            <a:ext cx="4550569" cy="1343211"/>
          </a:xfrm>
          <a:prstGeom prst="rect">
            <a:avLst/>
          </a:prstGeom>
        </p:spPr>
      </p:pic>
      <p:pic>
        <p:nvPicPr>
          <p:cNvPr id="4" name="Image 2" descr="preencoded.png"/>
          <p:cNvPicPr>
            <a:picLocks noChangeAspect="1"/>
          </p:cNvPicPr>
          <p:nvPr/>
        </p:nvPicPr>
        <p:blipFill>
          <a:blip r:embed="rId5"/>
          <a:stretch>
            <a:fillRect/>
          </a:stretch>
        </p:blipFill>
        <p:spPr>
          <a:xfrm>
            <a:off x="433388" y="2116383"/>
            <a:ext cx="294084" cy="278606"/>
          </a:xfrm>
          <a:prstGeom prst="rect">
            <a:avLst/>
          </a:prstGeom>
        </p:spPr>
      </p:pic>
      <p:pic>
        <p:nvPicPr>
          <p:cNvPr id="5" name="Image 3" descr="preencoded.png"/>
          <p:cNvPicPr>
            <a:picLocks noChangeAspect="1"/>
          </p:cNvPicPr>
          <p:nvPr/>
        </p:nvPicPr>
        <p:blipFill>
          <a:blip r:embed="rId4"/>
          <a:stretch>
            <a:fillRect/>
          </a:stretch>
        </p:blipFill>
        <p:spPr>
          <a:xfrm>
            <a:off x="5045869" y="1961602"/>
            <a:ext cx="4550569" cy="1343211"/>
          </a:xfrm>
          <a:prstGeom prst="rect">
            <a:avLst/>
          </a:prstGeom>
        </p:spPr>
      </p:pic>
      <p:pic>
        <p:nvPicPr>
          <p:cNvPr id="6" name="Image 4" descr="preencoded.png"/>
          <p:cNvPicPr>
            <a:picLocks noChangeAspect="1"/>
          </p:cNvPicPr>
          <p:nvPr/>
        </p:nvPicPr>
        <p:blipFill>
          <a:blip r:embed="rId6"/>
          <a:stretch>
            <a:fillRect/>
          </a:stretch>
        </p:blipFill>
        <p:spPr>
          <a:xfrm>
            <a:off x="5169694" y="2116383"/>
            <a:ext cx="294084" cy="278606"/>
          </a:xfrm>
          <a:prstGeom prst="rect">
            <a:avLst/>
          </a:prstGeom>
        </p:spPr>
      </p:pic>
      <p:pic>
        <p:nvPicPr>
          <p:cNvPr id="7" name="Image 5" descr="preencoded.png"/>
          <p:cNvPicPr>
            <a:picLocks noChangeAspect="1"/>
          </p:cNvPicPr>
          <p:nvPr/>
        </p:nvPicPr>
        <p:blipFill>
          <a:blip r:embed="rId7"/>
          <a:stretch>
            <a:fillRect/>
          </a:stretch>
        </p:blipFill>
        <p:spPr>
          <a:xfrm>
            <a:off x="309562" y="3490551"/>
            <a:ext cx="4550569" cy="1343211"/>
          </a:xfrm>
          <a:prstGeom prst="rect">
            <a:avLst/>
          </a:prstGeom>
        </p:spPr>
      </p:pic>
      <p:pic>
        <p:nvPicPr>
          <p:cNvPr id="8" name="Image 6" descr="preencoded.png"/>
          <p:cNvPicPr>
            <a:picLocks noChangeAspect="1"/>
          </p:cNvPicPr>
          <p:nvPr/>
        </p:nvPicPr>
        <p:blipFill>
          <a:blip r:embed="rId8"/>
          <a:stretch>
            <a:fillRect/>
          </a:stretch>
        </p:blipFill>
        <p:spPr>
          <a:xfrm>
            <a:off x="433388" y="3645332"/>
            <a:ext cx="177998" cy="278606"/>
          </a:xfrm>
          <a:prstGeom prst="rect">
            <a:avLst/>
          </a:prstGeom>
        </p:spPr>
      </p:pic>
      <p:pic>
        <p:nvPicPr>
          <p:cNvPr id="9" name="Image 7" descr="preencoded.png"/>
          <p:cNvPicPr>
            <a:picLocks noChangeAspect="1"/>
          </p:cNvPicPr>
          <p:nvPr/>
        </p:nvPicPr>
        <p:blipFill>
          <a:blip r:embed="rId7"/>
          <a:stretch>
            <a:fillRect/>
          </a:stretch>
        </p:blipFill>
        <p:spPr>
          <a:xfrm>
            <a:off x="5045869" y="3490551"/>
            <a:ext cx="4550569" cy="1343211"/>
          </a:xfrm>
          <a:prstGeom prst="rect">
            <a:avLst/>
          </a:prstGeom>
        </p:spPr>
      </p:pic>
      <p:pic>
        <p:nvPicPr>
          <p:cNvPr id="10" name="Image 8" descr="preencoded.png"/>
          <p:cNvPicPr>
            <a:picLocks noChangeAspect="1"/>
          </p:cNvPicPr>
          <p:nvPr/>
        </p:nvPicPr>
        <p:blipFill>
          <a:blip r:embed="rId9"/>
          <a:stretch>
            <a:fillRect/>
          </a:stretch>
        </p:blipFill>
        <p:spPr>
          <a:xfrm>
            <a:off x="5169694" y="3645332"/>
            <a:ext cx="294084" cy="278606"/>
          </a:xfrm>
          <a:prstGeom prst="rect">
            <a:avLst/>
          </a:prstGeom>
        </p:spPr>
      </p:pic>
      <p:pic>
        <p:nvPicPr>
          <p:cNvPr id="11" name="Image 9" descr="preencoded.png"/>
          <p:cNvPicPr>
            <a:picLocks noChangeAspect="1"/>
          </p:cNvPicPr>
          <p:nvPr/>
        </p:nvPicPr>
        <p:blipFill>
          <a:blip r:embed="rId10"/>
          <a:stretch>
            <a:fillRect/>
          </a:stretch>
        </p:blipFill>
        <p:spPr>
          <a:xfrm>
            <a:off x="3792141" y="5050454"/>
            <a:ext cx="2321719" cy="2321719"/>
          </a:xfrm>
          <a:prstGeom prst="rect">
            <a:avLst/>
          </a:prstGeom>
        </p:spPr>
      </p:pic>
      <p:sp>
        <p:nvSpPr>
          <p:cNvPr id="12" name="Text 0"/>
          <p:cNvSpPr/>
          <p:nvPr/>
        </p:nvSpPr>
        <p:spPr>
          <a:xfrm>
            <a:off x="309563" y="952500"/>
            <a:ext cx="9286875" cy="464344"/>
          </a:xfrm>
          <a:prstGeom prst="rect">
            <a:avLst/>
          </a:prstGeom>
          <a:noFill/>
          <a:ln/>
        </p:spPr>
        <p:txBody>
          <a:bodyPr wrap="square" lIns="0" tIns="0" rIns="0" bIns="0" rtlCol="0" anchor="t"/>
          <a:lstStyle/>
          <a:p>
            <a:pPr>
              <a:lnSpc>
                <a:spcPts val="3656"/>
              </a:lnSpc>
            </a:pPr>
            <a:r>
              <a:rPr lang="en-US" sz="2438" b="1" dirty="0">
                <a:solidFill>
                  <a:srgbClr val="FFFFFF"/>
                </a:solidFill>
                <a:latin typeface="Noto Sans KR" pitchFamily="34" charset="0"/>
                <a:ea typeface="Noto Sans KR" pitchFamily="34" charset="-122"/>
                <a:cs typeface="Noto Sans KR" pitchFamily="34" charset="-120"/>
              </a:rPr>
              <a:t>피드백 및 과정 평가</a:t>
            </a:r>
            <a:endParaRPr lang="en-US" sz="2438" dirty="0"/>
          </a:p>
        </p:txBody>
      </p:sp>
      <p:sp>
        <p:nvSpPr>
          <p:cNvPr id="13" name="Text 1"/>
          <p:cNvSpPr/>
          <p:nvPr/>
        </p:nvSpPr>
        <p:spPr>
          <a:xfrm>
            <a:off x="309563" y="1602582"/>
            <a:ext cx="11144250" cy="204239"/>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교육 과정의 질을 평가하고 개선하기 위한 다양한 메소드가 존재하며, 이들의 종합적인 활용은 프로그램의 지속적인 개선에 필수적입니다.</a:t>
            </a:r>
            <a:endParaRPr lang="en-US" sz="1073" dirty="0"/>
          </a:p>
        </p:txBody>
      </p:sp>
      <p:sp>
        <p:nvSpPr>
          <p:cNvPr id="14" name="Text 2"/>
          <p:cNvSpPr/>
          <p:nvPr/>
        </p:nvSpPr>
        <p:spPr>
          <a:xfrm>
            <a:off x="851297" y="2085426"/>
            <a:ext cx="388500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강사 피드백</a:t>
            </a:r>
            <a:endParaRPr lang="en-US" sz="1219" dirty="0"/>
          </a:p>
        </p:txBody>
      </p:sp>
      <p:sp>
        <p:nvSpPr>
          <p:cNvPr id="15" name="Text 3"/>
          <p:cNvSpPr/>
          <p:nvPr/>
        </p:nvSpPr>
        <p:spPr>
          <a:xfrm>
            <a:off x="851297" y="2364033"/>
            <a:ext cx="3885009" cy="612716"/>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강사는 팀별 프로젝트 발표를 바탕으로 프로젝트 설계, 모델 선택, 전처리 전략 등에 대한 피드백을 제공합니다. 이는 팀의 개발 방향을 바로 가이드하고, 이후 개선에 큰 도움이 됩니다.</a:t>
            </a:r>
            <a:endParaRPr lang="en-US" sz="1073" dirty="0"/>
          </a:p>
        </p:txBody>
      </p:sp>
      <p:sp>
        <p:nvSpPr>
          <p:cNvPr id="16" name="Text 4"/>
          <p:cNvSpPr/>
          <p:nvPr/>
        </p:nvSpPr>
        <p:spPr>
          <a:xfrm>
            <a:off x="5587603" y="2085426"/>
            <a:ext cx="388500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참가자 피드백</a:t>
            </a:r>
            <a:endParaRPr lang="en-US" sz="1219" dirty="0"/>
          </a:p>
        </p:txBody>
      </p:sp>
      <p:sp>
        <p:nvSpPr>
          <p:cNvPr id="17" name="Text 5"/>
          <p:cNvSpPr/>
          <p:nvPr/>
        </p:nvSpPr>
        <p:spPr>
          <a:xfrm>
            <a:off x="5587603" y="2364033"/>
            <a:ext cx="3885009" cy="816955"/>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교욱 과정에서 좋았던 점과 개선할 점을 익명 설문이나 공개 토의로 수집합니다. 참가자 의견은 향후 커리큘럼 개선에 반영되며, 모든 참여자들의 목소리가 가치있는 개선 방안으로 이어집니다.</a:t>
            </a:r>
            <a:endParaRPr lang="en-US" sz="1073" dirty="0"/>
          </a:p>
        </p:txBody>
      </p:sp>
      <p:sp>
        <p:nvSpPr>
          <p:cNvPr id="18" name="Text 6"/>
          <p:cNvSpPr/>
          <p:nvPr/>
        </p:nvSpPr>
        <p:spPr>
          <a:xfrm>
            <a:off x="735212" y="3614375"/>
            <a:ext cx="4001095"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코스 평가 실시</a:t>
            </a:r>
            <a:endParaRPr lang="en-US" sz="1219" dirty="0"/>
          </a:p>
        </p:txBody>
      </p:sp>
      <p:sp>
        <p:nvSpPr>
          <p:cNvPr id="19" name="Text 7"/>
          <p:cNvSpPr/>
          <p:nvPr/>
        </p:nvSpPr>
        <p:spPr>
          <a:xfrm>
            <a:off x="735212" y="3892982"/>
            <a:ext cx="4001095" cy="816955"/>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코스 평가는 학생들이 강의 전반에 대한 피드백을 제공하는 설문으로, 의사소통 능력, 조직력, 열정, 교사-학생 상호작용, 지식 전달의 명확성 등이 포함됩니다. 교수자와 기관은 이를 통해 강의 방법을 개선하고 프로그램의 효과를 점검할 수 있습니다.</a:t>
            </a:r>
            <a:endParaRPr lang="en-US" sz="1073" dirty="0"/>
          </a:p>
        </p:txBody>
      </p:sp>
      <p:sp>
        <p:nvSpPr>
          <p:cNvPr id="20" name="Text 8"/>
          <p:cNvSpPr/>
          <p:nvPr/>
        </p:nvSpPr>
        <p:spPr>
          <a:xfrm>
            <a:off x="5587603" y="3614375"/>
            <a:ext cx="3885009" cy="216694"/>
          </a:xfrm>
          <a:prstGeom prst="rect">
            <a:avLst/>
          </a:prstGeom>
          <a:noFill/>
          <a:ln/>
        </p:spPr>
        <p:txBody>
          <a:bodyPr wrap="square" lIns="0" tIns="0" rIns="0" bIns="0" rtlCol="0" anchor="t"/>
          <a:lstStyle/>
          <a:p>
            <a:pPr>
              <a:lnSpc>
                <a:spcPts val="1706"/>
              </a:lnSpc>
            </a:pPr>
            <a:r>
              <a:rPr lang="en-US" sz="1219" b="1" dirty="0">
                <a:solidFill>
                  <a:srgbClr val="FFFFFF"/>
                </a:solidFill>
                <a:latin typeface="Noto Sans KR" pitchFamily="34" charset="0"/>
                <a:ea typeface="Noto Sans KR" pitchFamily="34" charset="-122"/>
                <a:cs typeface="Noto Sans KR" pitchFamily="34" charset="-120"/>
              </a:rPr>
              <a:t>상호 토론</a:t>
            </a:r>
            <a:endParaRPr lang="en-US" sz="1219" dirty="0"/>
          </a:p>
        </p:txBody>
      </p:sp>
      <p:sp>
        <p:nvSpPr>
          <p:cNvPr id="21" name="Text 9"/>
          <p:cNvSpPr/>
          <p:nvPr/>
        </p:nvSpPr>
        <p:spPr>
          <a:xfrm>
            <a:off x="5587603" y="3892982"/>
            <a:ext cx="3885009" cy="816955"/>
          </a:xfrm>
          <a:prstGeom prst="rect">
            <a:avLst/>
          </a:prstGeom>
          <a:noFill/>
          <a:ln/>
        </p:spPr>
        <p:txBody>
          <a:bodyPr wrap="square" lIns="0" tIns="0" rIns="0" bIns="0" rtlCol="0" anchor="t"/>
          <a:lstStyle/>
          <a:p>
            <a:pPr>
              <a:lnSpc>
                <a:spcPts val="1609"/>
              </a:lnSpc>
            </a:pPr>
            <a:r>
              <a:rPr lang="en-US" sz="1073" dirty="0">
                <a:solidFill>
                  <a:srgbClr val="FFFFFF"/>
                </a:solidFill>
                <a:latin typeface="Noto Sans KR" pitchFamily="34" charset="0"/>
                <a:ea typeface="Noto Sans KR" pitchFamily="34" charset="-122"/>
                <a:cs typeface="Noto Sans KR" pitchFamily="34" charset="-120"/>
              </a:rPr>
              <a:t>참가자들은 서로의 프로젝트를 비교하며 새로운 아이디어를 얻고, 다른 팀의 접근 방식에서 배운 점을 공유합니다. 이는 전체 팀의 지식을 확장시키며, 각 팀이 서로의 좋은 점을 참고할 수 있는 좋은 기회입니다.</a:t>
            </a:r>
            <a:endParaRPr lang="en-US" sz="1073" dirty="0"/>
          </a:p>
        </p:txBody>
      </p:sp>
      <p:sp>
        <p:nvSpPr>
          <p:cNvPr id="22" name="Text 10"/>
          <p:cNvSpPr/>
          <p:nvPr/>
        </p:nvSpPr>
        <p:spPr>
          <a:xfrm>
            <a:off x="216693" y="7526954"/>
            <a:ext cx="9286875" cy="204239"/>
          </a:xfrm>
          <a:prstGeom prst="rect">
            <a:avLst/>
          </a:prstGeom>
          <a:noFill/>
          <a:ln/>
        </p:spPr>
        <p:txBody>
          <a:bodyPr wrap="square" lIns="0" tIns="0" rIns="0" bIns="0" rtlCol="0" anchor="t"/>
          <a:lstStyle/>
          <a:p>
            <a:pPr algn="ctr">
              <a:lnSpc>
                <a:spcPts val="1609"/>
              </a:lnSpc>
            </a:pPr>
            <a:r>
              <a:rPr lang="en-US" sz="1073" i="1" dirty="0">
                <a:solidFill>
                  <a:srgbClr val="FFFFFF"/>
                </a:solidFill>
                <a:latin typeface="Noto Sans KR" pitchFamily="34" charset="0"/>
                <a:ea typeface="Noto Sans KR" pitchFamily="34" charset="-122"/>
                <a:cs typeface="Noto Sans KR" pitchFamily="34" charset="-120"/>
              </a:rPr>
              <a:t>"피드백은 지속적인 학습과 개선의 원동력이므로, 모든 참여자의 활극적인 참여를 환영합니다."</a:t>
            </a:r>
            <a:endParaRPr lang="en-US" sz="1073"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2971800" cy="3931444"/>
          </a:xfrm>
          <a:prstGeom prst="rect">
            <a:avLst/>
          </a:prstGeom>
        </p:spPr>
      </p:pic>
      <p:pic>
        <p:nvPicPr>
          <p:cNvPr id="7" name="Image 5" descr="preencoded.png"/>
          <p:cNvPicPr>
            <a:picLocks noChangeAspect="1"/>
          </p:cNvPicPr>
          <p:nvPr/>
        </p:nvPicPr>
        <p:blipFill>
          <a:blip r:embed="rId8"/>
          <a:stretch>
            <a:fillRect/>
          </a:stretch>
        </p:blipFill>
        <p:spPr>
          <a:xfrm>
            <a:off x="309563" y="1602581"/>
            <a:ext cx="2971800" cy="619125"/>
          </a:xfrm>
          <a:prstGeom prst="rect">
            <a:avLst/>
          </a:prstGeom>
        </p:spPr>
      </p:pic>
      <p:pic>
        <p:nvPicPr>
          <p:cNvPr id="8" name="Image 6" descr="preencoded.png"/>
          <p:cNvPicPr>
            <a:picLocks noChangeAspect="1"/>
          </p:cNvPicPr>
          <p:nvPr/>
        </p:nvPicPr>
        <p:blipFill>
          <a:blip r:embed="rId9"/>
          <a:stretch>
            <a:fillRect/>
          </a:stretch>
        </p:blipFill>
        <p:spPr>
          <a:xfrm>
            <a:off x="1656160" y="1757362"/>
            <a:ext cx="278606" cy="309563"/>
          </a:xfrm>
          <a:prstGeom prst="rect">
            <a:avLst/>
          </a:prstGeom>
        </p:spPr>
      </p:pic>
      <p:pic>
        <p:nvPicPr>
          <p:cNvPr id="9" name="Image 7" descr="preencoded.png"/>
          <p:cNvPicPr>
            <a:picLocks noChangeAspect="1"/>
          </p:cNvPicPr>
          <p:nvPr/>
        </p:nvPicPr>
        <p:blipFill>
          <a:blip r:embed="rId10"/>
          <a:stretch>
            <a:fillRect/>
          </a:stretch>
        </p:blipFill>
        <p:spPr>
          <a:xfrm>
            <a:off x="464344" y="2747963"/>
            <a:ext cx="123825" cy="123825"/>
          </a:xfrm>
          <a:prstGeom prst="rect">
            <a:avLst/>
          </a:prstGeom>
        </p:spPr>
      </p:pic>
      <p:pic>
        <p:nvPicPr>
          <p:cNvPr id="10" name="Image 8" descr="preencoded.png"/>
          <p:cNvPicPr>
            <a:picLocks noChangeAspect="1"/>
          </p:cNvPicPr>
          <p:nvPr/>
        </p:nvPicPr>
        <p:blipFill>
          <a:blip r:embed="rId11"/>
          <a:stretch>
            <a:fillRect/>
          </a:stretch>
        </p:blipFill>
        <p:spPr>
          <a:xfrm>
            <a:off x="464344" y="3212306"/>
            <a:ext cx="123825" cy="123825"/>
          </a:xfrm>
          <a:prstGeom prst="rect">
            <a:avLst/>
          </a:prstGeom>
        </p:spPr>
      </p:pic>
      <p:pic>
        <p:nvPicPr>
          <p:cNvPr id="11" name="Image 9" descr="preencoded.png"/>
          <p:cNvPicPr>
            <a:picLocks noChangeAspect="1"/>
          </p:cNvPicPr>
          <p:nvPr/>
        </p:nvPicPr>
        <p:blipFill>
          <a:blip r:embed="rId12"/>
          <a:stretch>
            <a:fillRect/>
          </a:stretch>
        </p:blipFill>
        <p:spPr>
          <a:xfrm>
            <a:off x="464344" y="3676650"/>
            <a:ext cx="139303" cy="123825"/>
          </a:xfrm>
          <a:prstGeom prst="rect">
            <a:avLst/>
          </a:prstGeom>
        </p:spPr>
      </p:pic>
      <p:pic>
        <p:nvPicPr>
          <p:cNvPr id="12" name="Image 10" descr="preencoded.png"/>
          <p:cNvPicPr>
            <a:picLocks noChangeAspect="1"/>
          </p:cNvPicPr>
          <p:nvPr/>
        </p:nvPicPr>
        <p:blipFill>
          <a:blip r:embed="rId13"/>
          <a:stretch>
            <a:fillRect/>
          </a:stretch>
        </p:blipFill>
        <p:spPr>
          <a:xfrm>
            <a:off x="464344" y="4450556"/>
            <a:ext cx="2662238" cy="928688"/>
          </a:xfrm>
          <a:prstGeom prst="rect">
            <a:avLst/>
          </a:prstGeom>
        </p:spPr>
      </p:pic>
      <p:pic>
        <p:nvPicPr>
          <p:cNvPr id="13" name="Image 11" descr="preencoded.png"/>
          <p:cNvPicPr>
            <a:picLocks noChangeAspect="1"/>
          </p:cNvPicPr>
          <p:nvPr/>
        </p:nvPicPr>
        <p:blipFill>
          <a:blip r:embed="rId7"/>
          <a:stretch>
            <a:fillRect/>
          </a:stretch>
        </p:blipFill>
        <p:spPr>
          <a:xfrm>
            <a:off x="3467100" y="1602581"/>
            <a:ext cx="2971800" cy="3931444"/>
          </a:xfrm>
          <a:prstGeom prst="rect">
            <a:avLst/>
          </a:prstGeom>
        </p:spPr>
      </p:pic>
      <p:pic>
        <p:nvPicPr>
          <p:cNvPr id="14" name="Image 12" descr="preencoded.png"/>
          <p:cNvPicPr>
            <a:picLocks noChangeAspect="1"/>
          </p:cNvPicPr>
          <p:nvPr/>
        </p:nvPicPr>
        <p:blipFill>
          <a:blip r:embed="rId14"/>
          <a:stretch>
            <a:fillRect/>
          </a:stretch>
        </p:blipFill>
        <p:spPr>
          <a:xfrm>
            <a:off x="3467100" y="1602581"/>
            <a:ext cx="2971800" cy="619125"/>
          </a:xfrm>
          <a:prstGeom prst="rect">
            <a:avLst/>
          </a:prstGeom>
        </p:spPr>
      </p:pic>
      <p:pic>
        <p:nvPicPr>
          <p:cNvPr id="15" name="Image 13" descr="preencoded.png"/>
          <p:cNvPicPr>
            <a:picLocks noChangeAspect="1"/>
          </p:cNvPicPr>
          <p:nvPr/>
        </p:nvPicPr>
        <p:blipFill>
          <a:blip r:embed="rId15"/>
          <a:stretch>
            <a:fillRect/>
          </a:stretch>
        </p:blipFill>
        <p:spPr>
          <a:xfrm>
            <a:off x="4778872" y="1757362"/>
            <a:ext cx="348258" cy="309563"/>
          </a:xfrm>
          <a:prstGeom prst="rect">
            <a:avLst/>
          </a:prstGeom>
        </p:spPr>
      </p:pic>
      <p:pic>
        <p:nvPicPr>
          <p:cNvPr id="16" name="Image 14" descr="preencoded.png"/>
          <p:cNvPicPr>
            <a:picLocks noChangeAspect="1"/>
          </p:cNvPicPr>
          <p:nvPr/>
        </p:nvPicPr>
        <p:blipFill>
          <a:blip r:embed="rId16"/>
          <a:stretch>
            <a:fillRect/>
          </a:stretch>
        </p:blipFill>
        <p:spPr>
          <a:xfrm>
            <a:off x="3621881" y="2747963"/>
            <a:ext cx="77391" cy="123825"/>
          </a:xfrm>
          <a:prstGeom prst="rect">
            <a:avLst/>
          </a:prstGeom>
        </p:spPr>
      </p:pic>
      <p:pic>
        <p:nvPicPr>
          <p:cNvPr id="17" name="Image 15" descr="preencoded.png"/>
          <p:cNvPicPr>
            <a:picLocks noChangeAspect="1"/>
          </p:cNvPicPr>
          <p:nvPr/>
        </p:nvPicPr>
        <p:blipFill>
          <a:blip r:embed="rId17"/>
          <a:stretch>
            <a:fillRect/>
          </a:stretch>
        </p:blipFill>
        <p:spPr>
          <a:xfrm>
            <a:off x="3621881" y="3212306"/>
            <a:ext cx="108347" cy="123825"/>
          </a:xfrm>
          <a:prstGeom prst="rect">
            <a:avLst/>
          </a:prstGeom>
        </p:spPr>
      </p:pic>
      <p:pic>
        <p:nvPicPr>
          <p:cNvPr id="18" name="Image 16" descr="preencoded.png"/>
          <p:cNvPicPr>
            <a:picLocks noChangeAspect="1"/>
          </p:cNvPicPr>
          <p:nvPr/>
        </p:nvPicPr>
        <p:blipFill>
          <a:blip r:embed="rId18"/>
          <a:stretch>
            <a:fillRect/>
          </a:stretch>
        </p:blipFill>
        <p:spPr>
          <a:xfrm>
            <a:off x="3621881" y="3676650"/>
            <a:ext cx="139303" cy="123825"/>
          </a:xfrm>
          <a:prstGeom prst="rect">
            <a:avLst/>
          </a:prstGeom>
        </p:spPr>
      </p:pic>
      <p:pic>
        <p:nvPicPr>
          <p:cNvPr id="19" name="Image 17" descr="preencoded.png"/>
          <p:cNvPicPr>
            <a:picLocks noChangeAspect="1"/>
          </p:cNvPicPr>
          <p:nvPr/>
        </p:nvPicPr>
        <p:blipFill>
          <a:blip r:embed="rId7"/>
          <a:stretch>
            <a:fillRect/>
          </a:stretch>
        </p:blipFill>
        <p:spPr>
          <a:xfrm>
            <a:off x="6624638" y="1602581"/>
            <a:ext cx="2971800" cy="3931444"/>
          </a:xfrm>
          <a:prstGeom prst="rect">
            <a:avLst/>
          </a:prstGeom>
        </p:spPr>
      </p:pic>
      <p:pic>
        <p:nvPicPr>
          <p:cNvPr id="20" name="Image 18" descr="preencoded.png"/>
          <p:cNvPicPr>
            <a:picLocks noChangeAspect="1"/>
          </p:cNvPicPr>
          <p:nvPr/>
        </p:nvPicPr>
        <p:blipFill>
          <a:blip r:embed="rId19"/>
          <a:stretch>
            <a:fillRect/>
          </a:stretch>
        </p:blipFill>
        <p:spPr>
          <a:xfrm>
            <a:off x="6624638" y="1602581"/>
            <a:ext cx="2971800" cy="619125"/>
          </a:xfrm>
          <a:prstGeom prst="rect">
            <a:avLst/>
          </a:prstGeom>
        </p:spPr>
      </p:pic>
      <p:pic>
        <p:nvPicPr>
          <p:cNvPr id="21" name="Image 19" descr="preencoded.png"/>
          <p:cNvPicPr>
            <a:picLocks noChangeAspect="1"/>
          </p:cNvPicPr>
          <p:nvPr/>
        </p:nvPicPr>
        <p:blipFill>
          <a:blip r:embed="rId20"/>
          <a:stretch>
            <a:fillRect/>
          </a:stretch>
        </p:blipFill>
        <p:spPr>
          <a:xfrm>
            <a:off x="7936409" y="1757362"/>
            <a:ext cx="348258" cy="309563"/>
          </a:xfrm>
          <a:prstGeom prst="rect">
            <a:avLst/>
          </a:prstGeom>
        </p:spPr>
      </p:pic>
      <p:pic>
        <p:nvPicPr>
          <p:cNvPr id="22" name="Image 20" descr="preencoded.png"/>
          <p:cNvPicPr>
            <a:picLocks noChangeAspect="1"/>
          </p:cNvPicPr>
          <p:nvPr/>
        </p:nvPicPr>
        <p:blipFill>
          <a:blip r:embed="rId21"/>
          <a:stretch>
            <a:fillRect/>
          </a:stretch>
        </p:blipFill>
        <p:spPr>
          <a:xfrm>
            <a:off x="6779419" y="2747963"/>
            <a:ext cx="154781" cy="123825"/>
          </a:xfrm>
          <a:prstGeom prst="rect">
            <a:avLst/>
          </a:prstGeom>
        </p:spPr>
      </p:pic>
      <p:pic>
        <p:nvPicPr>
          <p:cNvPr id="23" name="Image 21" descr="preencoded.png"/>
          <p:cNvPicPr>
            <a:picLocks noChangeAspect="1"/>
          </p:cNvPicPr>
          <p:nvPr/>
        </p:nvPicPr>
        <p:blipFill>
          <a:blip r:embed="rId22"/>
          <a:stretch>
            <a:fillRect/>
          </a:stretch>
        </p:blipFill>
        <p:spPr>
          <a:xfrm>
            <a:off x="6779419" y="3212306"/>
            <a:ext cx="154781" cy="123825"/>
          </a:xfrm>
          <a:prstGeom prst="rect">
            <a:avLst/>
          </a:prstGeom>
        </p:spPr>
      </p:pic>
      <p:pic>
        <p:nvPicPr>
          <p:cNvPr id="24" name="Image 22" descr="preencoded.png"/>
          <p:cNvPicPr>
            <a:picLocks noChangeAspect="1"/>
          </p:cNvPicPr>
          <p:nvPr/>
        </p:nvPicPr>
        <p:blipFill>
          <a:blip r:embed="rId23"/>
          <a:stretch>
            <a:fillRect/>
          </a:stretch>
        </p:blipFill>
        <p:spPr>
          <a:xfrm>
            <a:off x="6779419" y="3676650"/>
            <a:ext cx="92869" cy="123825"/>
          </a:xfrm>
          <a:prstGeom prst="rect">
            <a:avLst/>
          </a:prstGeom>
        </p:spPr>
      </p:pic>
      <p:sp>
        <p:nvSpPr>
          <p:cNvPr id="25"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ko-KR" altLang="en-US" sz="1971" b="1" dirty="0">
                <a:solidFill>
                  <a:srgbClr val="1F2937"/>
                </a:solidFill>
                <a:latin typeface="Noto Serif KR" pitchFamily="34" charset="0"/>
                <a:ea typeface="Noto Serif KR" pitchFamily="34" charset="-122"/>
                <a:cs typeface="Noto Serif KR" pitchFamily="34" charset="-120"/>
              </a:rPr>
              <a:t>스마트시티</a:t>
            </a:r>
            <a:r>
              <a:rPr lang="en-US" sz="1971" b="1" dirty="0" err="1">
                <a:solidFill>
                  <a:srgbClr val="1F2937"/>
                </a:solidFill>
                <a:latin typeface="Noto Serif KR" pitchFamily="34" charset="0"/>
                <a:ea typeface="Noto Serif KR" pitchFamily="34" charset="-122"/>
                <a:cs typeface="Noto Serif KR" pitchFamily="34" charset="-120"/>
              </a:rPr>
              <a:t>기술</a:t>
            </a:r>
            <a:r>
              <a:rPr lang="en-US" sz="1971" b="1" dirty="0">
                <a:solidFill>
                  <a:srgbClr val="1F2937"/>
                </a:solidFill>
                <a:latin typeface="Noto Serif KR" pitchFamily="34" charset="0"/>
                <a:ea typeface="Noto Serif KR" pitchFamily="34" charset="-122"/>
                <a:cs typeface="Noto Serif KR" pitchFamily="34" charset="-120"/>
              </a:rPr>
              <a:t> 응용 범위</a:t>
            </a:r>
            <a:endParaRPr lang="en-US" sz="1971" dirty="0"/>
          </a:p>
        </p:txBody>
      </p:sp>
      <p:sp>
        <p:nvSpPr>
          <p:cNvPr id="26" name="Text 1"/>
          <p:cNvSpPr/>
          <p:nvPr/>
        </p:nvSpPr>
        <p:spPr>
          <a:xfrm>
            <a:off x="464344" y="2376488"/>
            <a:ext cx="2928461"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예방적 경찰 활동</a:t>
            </a:r>
            <a:endParaRPr lang="en-US" sz="1337" dirty="0"/>
          </a:p>
        </p:txBody>
      </p:sp>
      <p:sp>
        <p:nvSpPr>
          <p:cNvPr id="27" name="Text 2"/>
          <p:cNvSpPr/>
          <p:nvPr/>
        </p:nvSpPr>
        <p:spPr>
          <a:xfrm>
            <a:off x="650081" y="2717007"/>
            <a:ext cx="2476500"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AI는 범죄 데이터, 기상 정보, 지역 활동 등을 분석하여 잠재적 문제 지역을 예측</a:t>
            </a:r>
            <a:endParaRPr lang="en-US" sz="910" dirty="0"/>
          </a:p>
        </p:txBody>
      </p:sp>
      <p:sp>
        <p:nvSpPr>
          <p:cNvPr id="28" name="Text 3"/>
          <p:cNvSpPr/>
          <p:nvPr/>
        </p:nvSpPr>
        <p:spPr>
          <a:xfrm>
            <a:off x="650081" y="3181350"/>
            <a:ext cx="2476500"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예측적 경찰 활동으로 특정 지역의 범죄율을 최대 40% 낮출 수 있음</a:t>
            </a:r>
            <a:endParaRPr lang="en-US" sz="910" dirty="0"/>
          </a:p>
        </p:txBody>
      </p:sp>
      <p:sp>
        <p:nvSpPr>
          <p:cNvPr id="29" name="Text 4"/>
          <p:cNvSpPr/>
          <p:nvPr/>
        </p:nvSpPr>
        <p:spPr>
          <a:xfrm>
            <a:off x="665560" y="3645694"/>
            <a:ext cx="2375119"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리소스 배치 최적화 및 효율적인 인력 관리</a:t>
            </a:r>
            <a:endParaRPr lang="en-US" sz="910" dirty="0"/>
          </a:p>
        </p:txBody>
      </p:sp>
      <p:sp>
        <p:nvSpPr>
          <p:cNvPr id="30" name="Text 5"/>
          <p:cNvSpPr/>
          <p:nvPr/>
        </p:nvSpPr>
        <p:spPr>
          <a:xfrm>
            <a:off x="3621881" y="2376488"/>
            <a:ext cx="2928461"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긴급 상황 대응 시스템</a:t>
            </a:r>
            <a:endParaRPr lang="en-US" sz="1337" dirty="0"/>
          </a:p>
        </p:txBody>
      </p:sp>
      <p:sp>
        <p:nvSpPr>
          <p:cNvPr id="31" name="Text 6"/>
          <p:cNvSpPr/>
          <p:nvPr/>
        </p:nvSpPr>
        <p:spPr>
          <a:xfrm>
            <a:off x="3761185" y="2717006"/>
            <a:ext cx="2522934"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AI 지능형 교통 시스템은 긴급차량을 위한 실시간 녹색 신호등 제공</a:t>
            </a:r>
            <a:endParaRPr lang="en-US" sz="910" dirty="0"/>
          </a:p>
        </p:txBody>
      </p:sp>
      <p:sp>
        <p:nvSpPr>
          <p:cNvPr id="32" name="Text 7"/>
          <p:cNvSpPr/>
          <p:nvPr/>
        </p:nvSpPr>
        <p:spPr>
          <a:xfrm>
            <a:off x="3792141" y="3181350"/>
            <a:ext cx="2491978"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데이터 통합 플랫폼은 911 호출, CCTV 및 센서 정보를 중앙 집중식으로 표시</a:t>
            </a:r>
            <a:endParaRPr lang="en-US" sz="910" dirty="0"/>
          </a:p>
        </p:txBody>
      </p:sp>
      <p:sp>
        <p:nvSpPr>
          <p:cNvPr id="33" name="Text 8"/>
          <p:cNvSpPr/>
          <p:nvPr/>
        </p:nvSpPr>
        <p:spPr>
          <a:xfrm>
            <a:off x="3823097" y="3645694"/>
            <a:ext cx="2461022"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비디오 요약 기술은 경찰의 휴대용 카메라 영상을 자동으로 분석하고 요약</a:t>
            </a:r>
            <a:endParaRPr lang="en-US" sz="910" dirty="0"/>
          </a:p>
        </p:txBody>
      </p:sp>
      <p:sp>
        <p:nvSpPr>
          <p:cNvPr id="34" name="Text 9"/>
          <p:cNvSpPr/>
          <p:nvPr/>
        </p:nvSpPr>
        <p:spPr>
          <a:xfrm>
            <a:off x="6779419" y="2376488"/>
            <a:ext cx="2928461"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피해자 지원</a:t>
            </a:r>
            <a:endParaRPr lang="en-US" sz="1337" dirty="0"/>
          </a:p>
        </p:txBody>
      </p:sp>
      <p:sp>
        <p:nvSpPr>
          <p:cNvPr id="35" name="Text 10"/>
          <p:cNvSpPr/>
          <p:nvPr/>
        </p:nvSpPr>
        <p:spPr>
          <a:xfrm>
            <a:off x="6996112" y="2717006"/>
            <a:ext cx="2445544"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AI 챗봇은 피해자에게 필요한 지원 및 서비스 제공</a:t>
            </a:r>
            <a:endParaRPr lang="en-US" sz="910" dirty="0"/>
          </a:p>
        </p:txBody>
      </p:sp>
      <p:sp>
        <p:nvSpPr>
          <p:cNvPr id="36" name="Text 11"/>
          <p:cNvSpPr/>
          <p:nvPr/>
        </p:nvSpPr>
        <p:spPr>
          <a:xfrm>
            <a:off x="6996112" y="3181350"/>
            <a:ext cx="2445544"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자동 번역 기능은 피해자가 기관 및 절차를 이해하는 데 도움</a:t>
            </a:r>
            <a:endParaRPr lang="en-US" sz="910" dirty="0"/>
          </a:p>
        </p:txBody>
      </p:sp>
      <p:sp>
        <p:nvSpPr>
          <p:cNvPr id="37" name="Text 12"/>
          <p:cNvSpPr/>
          <p:nvPr/>
        </p:nvSpPr>
        <p:spPr>
          <a:xfrm>
            <a:off x="6934200" y="3645694"/>
            <a:ext cx="2507456" cy="384721"/>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특히 서비스 접근성이 낮은 농촌 지역에서 중요한 역할</a:t>
            </a:r>
            <a:endParaRPr lang="en-US" sz="910" dirty="0"/>
          </a:p>
        </p:txBody>
      </p:sp>
      <p:sp>
        <p:nvSpPr>
          <p:cNvPr id="38" name="Text 13"/>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5 / 36</a:t>
            </a:r>
            <a:endParaRPr lang="en-US" sz="91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556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43425"/>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2971800" cy="1919288"/>
          </a:xfrm>
          <a:prstGeom prst="rect">
            <a:avLst/>
          </a:prstGeom>
        </p:spPr>
      </p:pic>
      <p:pic>
        <p:nvPicPr>
          <p:cNvPr id="7" name="Image 5" descr="preencoded.png"/>
          <p:cNvPicPr>
            <a:picLocks noChangeAspect="1"/>
          </p:cNvPicPr>
          <p:nvPr/>
        </p:nvPicPr>
        <p:blipFill>
          <a:blip r:embed="rId8"/>
          <a:stretch>
            <a:fillRect/>
          </a:stretch>
        </p:blipFill>
        <p:spPr>
          <a:xfrm>
            <a:off x="1563291" y="1788319"/>
            <a:ext cx="464344" cy="464344"/>
          </a:xfrm>
          <a:prstGeom prst="rect">
            <a:avLst/>
          </a:prstGeom>
        </p:spPr>
      </p:pic>
      <p:pic>
        <p:nvPicPr>
          <p:cNvPr id="8" name="Image 6" descr="preencoded.png"/>
          <p:cNvPicPr>
            <a:picLocks noChangeAspect="1"/>
          </p:cNvPicPr>
          <p:nvPr/>
        </p:nvPicPr>
        <p:blipFill>
          <a:blip r:embed="rId9"/>
          <a:stretch>
            <a:fillRect/>
          </a:stretch>
        </p:blipFill>
        <p:spPr>
          <a:xfrm>
            <a:off x="1679377" y="1896666"/>
            <a:ext cx="232172" cy="247650"/>
          </a:xfrm>
          <a:prstGeom prst="rect">
            <a:avLst/>
          </a:prstGeom>
        </p:spPr>
      </p:pic>
      <p:pic>
        <p:nvPicPr>
          <p:cNvPr id="9" name="Image 7" descr="preencoded.png"/>
          <p:cNvPicPr>
            <a:picLocks noChangeAspect="1"/>
          </p:cNvPicPr>
          <p:nvPr/>
        </p:nvPicPr>
        <p:blipFill>
          <a:blip r:embed="rId10"/>
          <a:stretch>
            <a:fillRect/>
          </a:stretch>
        </p:blipFill>
        <p:spPr>
          <a:xfrm>
            <a:off x="495300" y="2686050"/>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95300" y="3119438"/>
            <a:ext cx="123825" cy="123825"/>
          </a:xfrm>
          <a:prstGeom prst="rect">
            <a:avLst/>
          </a:prstGeom>
        </p:spPr>
      </p:pic>
      <p:pic>
        <p:nvPicPr>
          <p:cNvPr id="11" name="Image 9" descr="preencoded.png"/>
          <p:cNvPicPr>
            <a:picLocks noChangeAspect="1"/>
          </p:cNvPicPr>
          <p:nvPr/>
        </p:nvPicPr>
        <p:blipFill>
          <a:blip r:embed="rId7"/>
          <a:stretch>
            <a:fillRect/>
          </a:stretch>
        </p:blipFill>
        <p:spPr>
          <a:xfrm>
            <a:off x="3467100" y="1602581"/>
            <a:ext cx="2971800" cy="1919288"/>
          </a:xfrm>
          <a:prstGeom prst="rect">
            <a:avLst/>
          </a:prstGeom>
        </p:spPr>
      </p:pic>
      <p:pic>
        <p:nvPicPr>
          <p:cNvPr id="12" name="Image 10" descr="preencoded.png"/>
          <p:cNvPicPr>
            <a:picLocks noChangeAspect="1"/>
          </p:cNvPicPr>
          <p:nvPr/>
        </p:nvPicPr>
        <p:blipFill>
          <a:blip r:embed="rId11"/>
          <a:stretch>
            <a:fillRect/>
          </a:stretch>
        </p:blipFill>
        <p:spPr>
          <a:xfrm>
            <a:off x="4720828" y="1788319"/>
            <a:ext cx="464344" cy="464344"/>
          </a:xfrm>
          <a:prstGeom prst="rect">
            <a:avLst/>
          </a:prstGeom>
        </p:spPr>
      </p:pic>
      <p:pic>
        <p:nvPicPr>
          <p:cNvPr id="13" name="Image 11" descr="preencoded.png"/>
          <p:cNvPicPr>
            <a:picLocks noChangeAspect="1"/>
          </p:cNvPicPr>
          <p:nvPr/>
        </p:nvPicPr>
        <p:blipFill>
          <a:blip r:embed="rId12"/>
          <a:stretch>
            <a:fillRect/>
          </a:stretch>
        </p:blipFill>
        <p:spPr>
          <a:xfrm>
            <a:off x="4860131" y="1896666"/>
            <a:ext cx="185738" cy="247650"/>
          </a:xfrm>
          <a:prstGeom prst="rect">
            <a:avLst/>
          </a:prstGeom>
        </p:spPr>
      </p:pic>
      <p:pic>
        <p:nvPicPr>
          <p:cNvPr id="14" name="Image 12" descr="preencoded.png"/>
          <p:cNvPicPr>
            <a:picLocks noChangeAspect="1"/>
          </p:cNvPicPr>
          <p:nvPr/>
        </p:nvPicPr>
        <p:blipFill>
          <a:blip r:embed="rId10"/>
          <a:stretch>
            <a:fillRect/>
          </a:stretch>
        </p:blipFill>
        <p:spPr>
          <a:xfrm>
            <a:off x="3652838" y="2686050"/>
            <a:ext cx="123825" cy="123825"/>
          </a:xfrm>
          <a:prstGeom prst="rect">
            <a:avLst/>
          </a:prstGeom>
        </p:spPr>
      </p:pic>
      <p:pic>
        <p:nvPicPr>
          <p:cNvPr id="15" name="Image 13" descr="preencoded.png"/>
          <p:cNvPicPr>
            <a:picLocks noChangeAspect="1"/>
          </p:cNvPicPr>
          <p:nvPr/>
        </p:nvPicPr>
        <p:blipFill>
          <a:blip r:embed="rId10"/>
          <a:stretch>
            <a:fillRect/>
          </a:stretch>
        </p:blipFill>
        <p:spPr>
          <a:xfrm>
            <a:off x="3652838" y="2933700"/>
            <a:ext cx="123825" cy="123825"/>
          </a:xfrm>
          <a:prstGeom prst="rect">
            <a:avLst/>
          </a:prstGeom>
        </p:spPr>
      </p:pic>
      <p:pic>
        <p:nvPicPr>
          <p:cNvPr id="16" name="Image 14" descr="preencoded.png"/>
          <p:cNvPicPr>
            <a:picLocks noChangeAspect="1"/>
          </p:cNvPicPr>
          <p:nvPr/>
        </p:nvPicPr>
        <p:blipFill>
          <a:blip r:embed="rId10"/>
          <a:stretch>
            <a:fillRect/>
          </a:stretch>
        </p:blipFill>
        <p:spPr>
          <a:xfrm>
            <a:off x="3652838" y="3181350"/>
            <a:ext cx="123825" cy="123825"/>
          </a:xfrm>
          <a:prstGeom prst="rect">
            <a:avLst/>
          </a:prstGeom>
        </p:spPr>
      </p:pic>
      <p:pic>
        <p:nvPicPr>
          <p:cNvPr id="17" name="Image 15" descr="preencoded.png"/>
          <p:cNvPicPr>
            <a:picLocks noChangeAspect="1"/>
          </p:cNvPicPr>
          <p:nvPr/>
        </p:nvPicPr>
        <p:blipFill>
          <a:blip r:embed="rId7"/>
          <a:stretch>
            <a:fillRect/>
          </a:stretch>
        </p:blipFill>
        <p:spPr>
          <a:xfrm>
            <a:off x="6624638" y="1602581"/>
            <a:ext cx="2971800" cy="1919288"/>
          </a:xfrm>
          <a:prstGeom prst="rect">
            <a:avLst/>
          </a:prstGeom>
        </p:spPr>
      </p:pic>
      <p:pic>
        <p:nvPicPr>
          <p:cNvPr id="18" name="Image 16" descr="preencoded.png"/>
          <p:cNvPicPr>
            <a:picLocks noChangeAspect="1"/>
          </p:cNvPicPr>
          <p:nvPr/>
        </p:nvPicPr>
        <p:blipFill>
          <a:blip r:embed="rId13"/>
          <a:stretch>
            <a:fillRect/>
          </a:stretch>
        </p:blipFill>
        <p:spPr>
          <a:xfrm>
            <a:off x="7878366" y="1788319"/>
            <a:ext cx="464344" cy="464344"/>
          </a:xfrm>
          <a:prstGeom prst="rect">
            <a:avLst/>
          </a:prstGeom>
        </p:spPr>
      </p:pic>
      <p:pic>
        <p:nvPicPr>
          <p:cNvPr id="19" name="Image 17" descr="preencoded.png"/>
          <p:cNvPicPr>
            <a:picLocks noChangeAspect="1"/>
          </p:cNvPicPr>
          <p:nvPr/>
        </p:nvPicPr>
        <p:blipFill>
          <a:blip r:embed="rId14"/>
          <a:stretch>
            <a:fillRect/>
          </a:stretch>
        </p:blipFill>
        <p:spPr>
          <a:xfrm>
            <a:off x="8017669" y="1896666"/>
            <a:ext cx="185738" cy="247650"/>
          </a:xfrm>
          <a:prstGeom prst="rect">
            <a:avLst/>
          </a:prstGeom>
        </p:spPr>
      </p:pic>
      <p:pic>
        <p:nvPicPr>
          <p:cNvPr id="20" name="Image 18" descr="preencoded.png"/>
          <p:cNvPicPr>
            <a:picLocks noChangeAspect="1"/>
          </p:cNvPicPr>
          <p:nvPr/>
        </p:nvPicPr>
        <p:blipFill>
          <a:blip r:embed="rId10"/>
          <a:stretch>
            <a:fillRect/>
          </a:stretch>
        </p:blipFill>
        <p:spPr>
          <a:xfrm>
            <a:off x="6810375" y="2686050"/>
            <a:ext cx="123825" cy="123825"/>
          </a:xfrm>
          <a:prstGeom prst="rect">
            <a:avLst/>
          </a:prstGeom>
        </p:spPr>
      </p:pic>
      <p:pic>
        <p:nvPicPr>
          <p:cNvPr id="21" name="Image 19" descr="preencoded.png"/>
          <p:cNvPicPr>
            <a:picLocks noChangeAspect="1"/>
          </p:cNvPicPr>
          <p:nvPr/>
        </p:nvPicPr>
        <p:blipFill>
          <a:blip r:embed="rId10"/>
          <a:stretch>
            <a:fillRect/>
          </a:stretch>
        </p:blipFill>
        <p:spPr>
          <a:xfrm>
            <a:off x="6810375" y="3119438"/>
            <a:ext cx="123825" cy="123825"/>
          </a:xfrm>
          <a:prstGeom prst="rect">
            <a:avLst/>
          </a:prstGeom>
        </p:spPr>
      </p:pic>
      <p:pic>
        <p:nvPicPr>
          <p:cNvPr id="22" name="Image 20" descr="preencoded.png"/>
          <p:cNvPicPr>
            <a:picLocks noChangeAspect="1"/>
          </p:cNvPicPr>
          <p:nvPr/>
        </p:nvPicPr>
        <p:blipFill>
          <a:blip r:embed="rId15"/>
          <a:stretch>
            <a:fillRect/>
          </a:stretch>
        </p:blipFill>
        <p:spPr>
          <a:xfrm>
            <a:off x="309563" y="3707606"/>
            <a:ext cx="2971800" cy="1857375"/>
          </a:xfrm>
          <a:prstGeom prst="rect">
            <a:avLst/>
          </a:prstGeom>
        </p:spPr>
      </p:pic>
      <p:pic>
        <p:nvPicPr>
          <p:cNvPr id="23" name="Image 21" descr="preencoded.png"/>
          <p:cNvPicPr>
            <a:picLocks noChangeAspect="1"/>
          </p:cNvPicPr>
          <p:nvPr/>
        </p:nvPicPr>
        <p:blipFill>
          <a:blip r:embed="rId16"/>
          <a:stretch>
            <a:fillRect/>
          </a:stretch>
        </p:blipFill>
        <p:spPr>
          <a:xfrm>
            <a:off x="1563291" y="3893344"/>
            <a:ext cx="464344" cy="464344"/>
          </a:xfrm>
          <a:prstGeom prst="rect">
            <a:avLst/>
          </a:prstGeom>
        </p:spPr>
      </p:pic>
      <p:pic>
        <p:nvPicPr>
          <p:cNvPr id="24" name="Image 22" descr="preencoded.png"/>
          <p:cNvPicPr>
            <a:picLocks noChangeAspect="1"/>
          </p:cNvPicPr>
          <p:nvPr/>
        </p:nvPicPr>
        <p:blipFill>
          <a:blip r:embed="rId17"/>
          <a:stretch>
            <a:fillRect/>
          </a:stretch>
        </p:blipFill>
        <p:spPr>
          <a:xfrm>
            <a:off x="1702594" y="4001691"/>
            <a:ext cx="185738" cy="247650"/>
          </a:xfrm>
          <a:prstGeom prst="rect">
            <a:avLst/>
          </a:prstGeom>
        </p:spPr>
      </p:pic>
      <p:pic>
        <p:nvPicPr>
          <p:cNvPr id="25" name="Image 23" descr="preencoded.png"/>
          <p:cNvPicPr>
            <a:picLocks noChangeAspect="1"/>
          </p:cNvPicPr>
          <p:nvPr/>
        </p:nvPicPr>
        <p:blipFill>
          <a:blip r:embed="rId10"/>
          <a:stretch>
            <a:fillRect/>
          </a:stretch>
        </p:blipFill>
        <p:spPr>
          <a:xfrm>
            <a:off x="495300" y="4791075"/>
            <a:ext cx="123825" cy="123825"/>
          </a:xfrm>
          <a:prstGeom prst="rect">
            <a:avLst/>
          </a:prstGeom>
        </p:spPr>
      </p:pic>
      <p:pic>
        <p:nvPicPr>
          <p:cNvPr id="26" name="Image 24" descr="preencoded.png"/>
          <p:cNvPicPr>
            <a:picLocks noChangeAspect="1"/>
          </p:cNvPicPr>
          <p:nvPr/>
        </p:nvPicPr>
        <p:blipFill>
          <a:blip r:embed="rId10"/>
          <a:stretch>
            <a:fillRect/>
          </a:stretch>
        </p:blipFill>
        <p:spPr>
          <a:xfrm>
            <a:off x="495300" y="5224463"/>
            <a:ext cx="123825" cy="123825"/>
          </a:xfrm>
          <a:prstGeom prst="rect">
            <a:avLst/>
          </a:prstGeom>
        </p:spPr>
      </p:pic>
      <p:pic>
        <p:nvPicPr>
          <p:cNvPr id="27" name="Image 25" descr="preencoded.png"/>
          <p:cNvPicPr>
            <a:picLocks noChangeAspect="1"/>
          </p:cNvPicPr>
          <p:nvPr/>
        </p:nvPicPr>
        <p:blipFill>
          <a:blip r:embed="rId15"/>
          <a:stretch>
            <a:fillRect/>
          </a:stretch>
        </p:blipFill>
        <p:spPr>
          <a:xfrm>
            <a:off x="3467100" y="3707606"/>
            <a:ext cx="2971800" cy="1857375"/>
          </a:xfrm>
          <a:prstGeom prst="rect">
            <a:avLst/>
          </a:prstGeom>
        </p:spPr>
      </p:pic>
      <p:pic>
        <p:nvPicPr>
          <p:cNvPr id="28" name="Image 26" descr="preencoded.png"/>
          <p:cNvPicPr>
            <a:picLocks noChangeAspect="1"/>
          </p:cNvPicPr>
          <p:nvPr/>
        </p:nvPicPr>
        <p:blipFill>
          <a:blip r:embed="rId18"/>
          <a:stretch>
            <a:fillRect/>
          </a:stretch>
        </p:blipFill>
        <p:spPr>
          <a:xfrm>
            <a:off x="4720828" y="3893344"/>
            <a:ext cx="464344" cy="464344"/>
          </a:xfrm>
          <a:prstGeom prst="rect">
            <a:avLst/>
          </a:prstGeom>
        </p:spPr>
      </p:pic>
      <p:pic>
        <p:nvPicPr>
          <p:cNvPr id="29" name="Image 27" descr="preencoded.png"/>
          <p:cNvPicPr>
            <a:picLocks noChangeAspect="1"/>
          </p:cNvPicPr>
          <p:nvPr/>
        </p:nvPicPr>
        <p:blipFill>
          <a:blip r:embed="rId19"/>
          <a:stretch>
            <a:fillRect/>
          </a:stretch>
        </p:blipFill>
        <p:spPr>
          <a:xfrm>
            <a:off x="4836914" y="4001691"/>
            <a:ext cx="232172" cy="247650"/>
          </a:xfrm>
          <a:prstGeom prst="rect">
            <a:avLst/>
          </a:prstGeom>
        </p:spPr>
      </p:pic>
      <p:pic>
        <p:nvPicPr>
          <p:cNvPr id="30" name="Image 28" descr="preencoded.png"/>
          <p:cNvPicPr>
            <a:picLocks noChangeAspect="1"/>
          </p:cNvPicPr>
          <p:nvPr/>
        </p:nvPicPr>
        <p:blipFill>
          <a:blip r:embed="rId10"/>
          <a:stretch>
            <a:fillRect/>
          </a:stretch>
        </p:blipFill>
        <p:spPr>
          <a:xfrm>
            <a:off x="3652838" y="4791075"/>
            <a:ext cx="123825" cy="123825"/>
          </a:xfrm>
          <a:prstGeom prst="rect">
            <a:avLst/>
          </a:prstGeom>
        </p:spPr>
      </p:pic>
      <p:pic>
        <p:nvPicPr>
          <p:cNvPr id="31" name="Image 29" descr="preencoded.png"/>
          <p:cNvPicPr>
            <a:picLocks noChangeAspect="1"/>
          </p:cNvPicPr>
          <p:nvPr/>
        </p:nvPicPr>
        <p:blipFill>
          <a:blip r:embed="rId10"/>
          <a:stretch>
            <a:fillRect/>
          </a:stretch>
        </p:blipFill>
        <p:spPr>
          <a:xfrm>
            <a:off x="3652838" y="5224463"/>
            <a:ext cx="123825" cy="123825"/>
          </a:xfrm>
          <a:prstGeom prst="rect">
            <a:avLst/>
          </a:prstGeom>
        </p:spPr>
      </p:pic>
      <p:sp>
        <p:nvSpPr>
          <p:cNvPr id="32"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학습 목표 및 예상 성과</a:t>
            </a:r>
            <a:endParaRPr lang="en-US" sz="1971" dirty="0"/>
          </a:p>
        </p:txBody>
      </p:sp>
      <p:sp>
        <p:nvSpPr>
          <p:cNvPr id="33" name="Text 1"/>
          <p:cNvSpPr/>
          <p:nvPr/>
        </p:nvSpPr>
        <p:spPr>
          <a:xfrm>
            <a:off x="365284" y="2345531"/>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스마트시티 AI 안전 기술 이해</a:t>
            </a:r>
            <a:endParaRPr lang="en-US" sz="1121" dirty="0"/>
          </a:p>
        </p:txBody>
      </p:sp>
      <p:sp>
        <p:nvSpPr>
          <p:cNvPr id="34" name="Text 2"/>
          <p:cNvSpPr/>
          <p:nvPr/>
        </p:nvSpPr>
        <p:spPr>
          <a:xfrm>
            <a:off x="681037" y="2655094"/>
            <a:ext cx="241458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스마트시티 실현 원리, ICT, IoT, AI 간의 상호작용 설명</a:t>
            </a:r>
            <a:endParaRPr lang="en-US" sz="910" dirty="0"/>
          </a:p>
        </p:txBody>
      </p:sp>
      <p:sp>
        <p:nvSpPr>
          <p:cNvPr id="35" name="Text 3"/>
          <p:cNvSpPr/>
          <p:nvPr/>
        </p:nvSpPr>
        <p:spPr>
          <a:xfrm>
            <a:off x="681038" y="3088481"/>
            <a:ext cx="230701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AI가 안전관리에 어떻게 적용되는지 이해</a:t>
            </a:r>
            <a:endParaRPr lang="en-US" sz="910" dirty="0"/>
          </a:p>
        </p:txBody>
      </p:sp>
      <p:sp>
        <p:nvSpPr>
          <p:cNvPr id="36" name="Text 4"/>
          <p:cNvSpPr/>
          <p:nvPr/>
        </p:nvSpPr>
        <p:spPr>
          <a:xfrm>
            <a:off x="3522821" y="2345531"/>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AI 모델링 및 분석 능력</a:t>
            </a:r>
            <a:endParaRPr lang="en-US" sz="1121" dirty="0"/>
          </a:p>
        </p:txBody>
      </p:sp>
      <p:sp>
        <p:nvSpPr>
          <p:cNvPr id="37" name="Text 5"/>
          <p:cNvSpPr/>
          <p:nvPr/>
        </p:nvSpPr>
        <p:spPr>
          <a:xfrm>
            <a:off x="3838576" y="2655094"/>
            <a:ext cx="212824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Python 환경에서 데이터 전처리 구현</a:t>
            </a:r>
            <a:endParaRPr lang="en-US" sz="910" dirty="0"/>
          </a:p>
        </p:txBody>
      </p:sp>
      <p:sp>
        <p:nvSpPr>
          <p:cNvPr id="38" name="Text 6"/>
          <p:cNvSpPr/>
          <p:nvPr/>
        </p:nvSpPr>
        <p:spPr>
          <a:xfrm>
            <a:off x="3838575" y="2902744"/>
            <a:ext cx="24091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신경망 모델링, 예측 및 감지 알고리즘 구현</a:t>
            </a:r>
            <a:endParaRPr lang="en-US" sz="910" dirty="0"/>
          </a:p>
        </p:txBody>
      </p:sp>
      <p:sp>
        <p:nvSpPr>
          <p:cNvPr id="39" name="Text 7"/>
          <p:cNvSpPr/>
          <p:nvPr/>
        </p:nvSpPr>
        <p:spPr>
          <a:xfrm>
            <a:off x="3838575" y="3150394"/>
            <a:ext cx="99601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모델 평가 및 개선</a:t>
            </a:r>
            <a:endParaRPr lang="en-US" sz="910" dirty="0"/>
          </a:p>
        </p:txBody>
      </p:sp>
      <p:sp>
        <p:nvSpPr>
          <p:cNvPr id="40" name="Text 8"/>
          <p:cNvSpPr/>
          <p:nvPr/>
        </p:nvSpPr>
        <p:spPr>
          <a:xfrm>
            <a:off x="6680359" y="2345531"/>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상업적 응용 능력</a:t>
            </a:r>
            <a:endParaRPr lang="en-US" sz="1121" dirty="0"/>
          </a:p>
        </p:txBody>
      </p:sp>
      <p:sp>
        <p:nvSpPr>
          <p:cNvPr id="41" name="Text 9"/>
          <p:cNvSpPr/>
          <p:nvPr/>
        </p:nvSpPr>
        <p:spPr>
          <a:xfrm>
            <a:off x="6996112" y="2655094"/>
            <a:ext cx="241458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안전 기술을 이용한 서비스 및 상업 모델 설계</a:t>
            </a:r>
            <a:endParaRPr lang="en-US" sz="910" dirty="0"/>
          </a:p>
        </p:txBody>
      </p:sp>
      <p:sp>
        <p:nvSpPr>
          <p:cNvPr id="42" name="Text 10"/>
          <p:cNvSpPr/>
          <p:nvPr/>
        </p:nvSpPr>
        <p:spPr>
          <a:xfrm>
            <a:off x="6996113" y="3088481"/>
            <a:ext cx="152382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BM Canvas를 이용한 표현</a:t>
            </a:r>
            <a:endParaRPr lang="en-US" sz="910" dirty="0"/>
          </a:p>
        </p:txBody>
      </p:sp>
      <p:sp>
        <p:nvSpPr>
          <p:cNvPr id="43" name="Text 11"/>
          <p:cNvSpPr/>
          <p:nvPr/>
        </p:nvSpPr>
        <p:spPr>
          <a:xfrm>
            <a:off x="365284" y="4450556"/>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프로젝트 실행 및 협업 능력</a:t>
            </a:r>
            <a:endParaRPr lang="en-US" sz="1121" dirty="0"/>
          </a:p>
        </p:txBody>
      </p:sp>
      <p:sp>
        <p:nvSpPr>
          <p:cNvPr id="44" name="Text 12"/>
          <p:cNvSpPr/>
          <p:nvPr/>
        </p:nvSpPr>
        <p:spPr>
          <a:xfrm>
            <a:off x="681037" y="4760119"/>
            <a:ext cx="241458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수집부터 모델 구현까지의 전체 프로세스 경험</a:t>
            </a:r>
            <a:endParaRPr lang="en-US" sz="910" dirty="0"/>
          </a:p>
        </p:txBody>
      </p:sp>
      <p:sp>
        <p:nvSpPr>
          <p:cNvPr id="45" name="Text 13"/>
          <p:cNvSpPr/>
          <p:nvPr/>
        </p:nvSpPr>
        <p:spPr>
          <a:xfrm>
            <a:off x="681037" y="5193506"/>
            <a:ext cx="99601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팀 협업 능력 향상</a:t>
            </a:r>
            <a:endParaRPr lang="en-US" sz="910" dirty="0"/>
          </a:p>
        </p:txBody>
      </p:sp>
      <p:sp>
        <p:nvSpPr>
          <p:cNvPr id="46" name="Text 14"/>
          <p:cNvSpPr/>
          <p:nvPr/>
        </p:nvSpPr>
        <p:spPr>
          <a:xfrm>
            <a:off x="3522821" y="4450556"/>
            <a:ext cx="2860358"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윤리 및 책임 의식</a:t>
            </a:r>
            <a:endParaRPr lang="en-US" sz="1121" dirty="0"/>
          </a:p>
        </p:txBody>
      </p:sp>
      <p:sp>
        <p:nvSpPr>
          <p:cNvPr id="47" name="Text 15"/>
          <p:cNvSpPr/>
          <p:nvPr/>
        </p:nvSpPr>
        <p:spPr>
          <a:xfrm>
            <a:off x="3838575" y="4760119"/>
            <a:ext cx="241458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편향, 개인정보 보호, 알고리즘 투명성 고려</a:t>
            </a:r>
            <a:endParaRPr lang="en-US" sz="910" dirty="0"/>
          </a:p>
        </p:txBody>
      </p:sp>
      <p:sp>
        <p:nvSpPr>
          <p:cNvPr id="48" name="Text 16"/>
          <p:cNvSpPr/>
          <p:nvPr/>
        </p:nvSpPr>
        <p:spPr>
          <a:xfrm>
            <a:off x="3838575" y="5193506"/>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안전 기술 적용시 책임적인 자세 기르기</a:t>
            </a:r>
            <a:endParaRPr lang="en-US" sz="910" dirty="0"/>
          </a:p>
        </p:txBody>
      </p:sp>
      <p:sp>
        <p:nvSpPr>
          <p:cNvPr id="49" name="Text 17"/>
          <p:cNvSpPr/>
          <p:nvPr/>
        </p:nvSpPr>
        <p:spPr>
          <a:xfrm>
            <a:off x="309562" y="575071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7 / 36</a:t>
            </a:r>
            <a:endParaRPr lang="en-US" sz="91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602581"/>
            <a:ext cx="4550569" cy="3931444"/>
          </a:xfrm>
          <a:prstGeom prst="rect">
            <a:avLst/>
          </a:prstGeom>
        </p:spPr>
      </p:pic>
      <p:pic>
        <p:nvPicPr>
          <p:cNvPr id="7" name="Image 5" descr="preencoded.png"/>
          <p:cNvPicPr>
            <a:picLocks noChangeAspect="1"/>
          </p:cNvPicPr>
          <p:nvPr/>
        </p:nvPicPr>
        <p:blipFill>
          <a:blip r:embed="rId8"/>
          <a:stretch>
            <a:fillRect/>
          </a:stretch>
        </p:blipFill>
        <p:spPr>
          <a:xfrm>
            <a:off x="495301" y="2159794"/>
            <a:ext cx="225279" cy="386953"/>
          </a:xfrm>
          <a:prstGeom prst="rect">
            <a:avLst/>
          </a:prstGeom>
        </p:spPr>
      </p:pic>
      <p:pic>
        <p:nvPicPr>
          <p:cNvPr id="8" name="Image 6" descr="preencoded.png"/>
          <p:cNvPicPr>
            <a:picLocks noChangeAspect="1"/>
          </p:cNvPicPr>
          <p:nvPr/>
        </p:nvPicPr>
        <p:blipFill>
          <a:blip r:embed="rId9"/>
          <a:stretch>
            <a:fillRect/>
          </a:stretch>
        </p:blipFill>
        <p:spPr>
          <a:xfrm>
            <a:off x="511141" y="2244923"/>
            <a:ext cx="193477" cy="216694"/>
          </a:xfrm>
          <a:prstGeom prst="rect">
            <a:avLst/>
          </a:prstGeom>
        </p:spPr>
      </p:pic>
      <p:pic>
        <p:nvPicPr>
          <p:cNvPr id="9" name="Image 7" descr="preencoded.png"/>
          <p:cNvPicPr>
            <a:picLocks noChangeAspect="1"/>
          </p:cNvPicPr>
          <p:nvPr/>
        </p:nvPicPr>
        <p:blipFill>
          <a:blip r:embed="rId10"/>
          <a:stretch>
            <a:fillRect/>
          </a:stretch>
        </p:blipFill>
        <p:spPr>
          <a:xfrm>
            <a:off x="495301" y="2871788"/>
            <a:ext cx="204601" cy="386953"/>
          </a:xfrm>
          <a:prstGeom prst="rect">
            <a:avLst/>
          </a:prstGeom>
        </p:spPr>
      </p:pic>
      <p:pic>
        <p:nvPicPr>
          <p:cNvPr id="10" name="Image 8" descr="preencoded.png"/>
          <p:cNvPicPr>
            <a:picLocks noChangeAspect="1"/>
          </p:cNvPicPr>
          <p:nvPr/>
        </p:nvPicPr>
        <p:blipFill>
          <a:blip r:embed="rId11"/>
          <a:stretch>
            <a:fillRect/>
          </a:stretch>
        </p:blipFill>
        <p:spPr>
          <a:xfrm>
            <a:off x="500863" y="2956917"/>
            <a:ext cx="193477" cy="216694"/>
          </a:xfrm>
          <a:prstGeom prst="rect">
            <a:avLst/>
          </a:prstGeom>
        </p:spPr>
      </p:pic>
      <p:pic>
        <p:nvPicPr>
          <p:cNvPr id="11" name="Image 9" descr="preencoded.png"/>
          <p:cNvPicPr>
            <a:picLocks noChangeAspect="1"/>
          </p:cNvPicPr>
          <p:nvPr/>
        </p:nvPicPr>
        <p:blipFill>
          <a:blip r:embed="rId12"/>
          <a:stretch>
            <a:fillRect/>
          </a:stretch>
        </p:blipFill>
        <p:spPr>
          <a:xfrm>
            <a:off x="495300" y="3583781"/>
            <a:ext cx="193477" cy="386953"/>
          </a:xfrm>
          <a:prstGeom prst="rect">
            <a:avLst/>
          </a:prstGeom>
        </p:spPr>
      </p:pic>
      <p:pic>
        <p:nvPicPr>
          <p:cNvPr id="12" name="Image 10" descr="preencoded.png"/>
          <p:cNvPicPr>
            <a:picLocks noChangeAspect="1"/>
          </p:cNvPicPr>
          <p:nvPr/>
        </p:nvPicPr>
        <p:blipFill>
          <a:blip r:embed="rId13"/>
          <a:stretch>
            <a:fillRect/>
          </a:stretch>
        </p:blipFill>
        <p:spPr>
          <a:xfrm>
            <a:off x="495300" y="3668911"/>
            <a:ext cx="193477" cy="216694"/>
          </a:xfrm>
          <a:prstGeom prst="rect">
            <a:avLst/>
          </a:prstGeom>
        </p:spPr>
      </p:pic>
      <p:pic>
        <p:nvPicPr>
          <p:cNvPr id="13" name="Image 11" descr="preencoded.png"/>
          <p:cNvPicPr>
            <a:picLocks noChangeAspect="1"/>
          </p:cNvPicPr>
          <p:nvPr/>
        </p:nvPicPr>
        <p:blipFill>
          <a:blip r:embed="rId7"/>
          <a:stretch>
            <a:fillRect/>
          </a:stretch>
        </p:blipFill>
        <p:spPr>
          <a:xfrm>
            <a:off x="5045869" y="1602581"/>
            <a:ext cx="4550569" cy="3931444"/>
          </a:xfrm>
          <a:prstGeom prst="rect">
            <a:avLst/>
          </a:prstGeom>
        </p:spPr>
      </p:pic>
      <p:pic>
        <p:nvPicPr>
          <p:cNvPr id="14" name="Image 12" descr="preencoded.png"/>
          <p:cNvPicPr>
            <a:picLocks noChangeAspect="1"/>
          </p:cNvPicPr>
          <p:nvPr/>
        </p:nvPicPr>
        <p:blipFill>
          <a:blip r:embed="rId14"/>
          <a:stretch>
            <a:fillRect/>
          </a:stretch>
        </p:blipFill>
        <p:spPr>
          <a:xfrm>
            <a:off x="5231606" y="2159794"/>
            <a:ext cx="386953" cy="386953"/>
          </a:xfrm>
          <a:prstGeom prst="rect">
            <a:avLst/>
          </a:prstGeom>
        </p:spPr>
      </p:pic>
      <p:pic>
        <p:nvPicPr>
          <p:cNvPr id="15" name="Image 13" descr="preencoded.png"/>
          <p:cNvPicPr>
            <a:picLocks noChangeAspect="1"/>
          </p:cNvPicPr>
          <p:nvPr/>
        </p:nvPicPr>
        <p:blipFill>
          <a:blip r:embed="rId15"/>
          <a:stretch>
            <a:fillRect/>
          </a:stretch>
        </p:blipFill>
        <p:spPr>
          <a:xfrm>
            <a:off x="5355431" y="2244923"/>
            <a:ext cx="139303" cy="216694"/>
          </a:xfrm>
          <a:prstGeom prst="rect">
            <a:avLst/>
          </a:prstGeom>
        </p:spPr>
      </p:pic>
      <p:pic>
        <p:nvPicPr>
          <p:cNvPr id="16" name="Image 14" descr="preencoded.png"/>
          <p:cNvPicPr>
            <a:picLocks noChangeAspect="1"/>
          </p:cNvPicPr>
          <p:nvPr/>
        </p:nvPicPr>
        <p:blipFill>
          <a:blip r:embed="rId16"/>
          <a:stretch>
            <a:fillRect/>
          </a:stretch>
        </p:blipFill>
        <p:spPr>
          <a:xfrm>
            <a:off x="5231606" y="2717006"/>
            <a:ext cx="386953" cy="386953"/>
          </a:xfrm>
          <a:prstGeom prst="rect">
            <a:avLst/>
          </a:prstGeom>
        </p:spPr>
      </p:pic>
      <p:pic>
        <p:nvPicPr>
          <p:cNvPr id="17" name="Image 15" descr="preencoded.png"/>
          <p:cNvPicPr>
            <a:picLocks noChangeAspect="1"/>
          </p:cNvPicPr>
          <p:nvPr/>
        </p:nvPicPr>
        <p:blipFill>
          <a:blip r:embed="rId17"/>
          <a:stretch>
            <a:fillRect/>
          </a:stretch>
        </p:blipFill>
        <p:spPr>
          <a:xfrm>
            <a:off x="5347692" y="2802136"/>
            <a:ext cx="154781" cy="216694"/>
          </a:xfrm>
          <a:prstGeom prst="rect">
            <a:avLst/>
          </a:prstGeom>
        </p:spPr>
      </p:pic>
      <p:pic>
        <p:nvPicPr>
          <p:cNvPr id="18" name="Image 16" descr="preencoded.png"/>
          <p:cNvPicPr>
            <a:picLocks noChangeAspect="1"/>
          </p:cNvPicPr>
          <p:nvPr/>
        </p:nvPicPr>
        <p:blipFill>
          <a:blip r:embed="rId18"/>
          <a:stretch>
            <a:fillRect/>
          </a:stretch>
        </p:blipFill>
        <p:spPr>
          <a:xfrm>
            <a:off x="5231606" y="3274219"/>
            <a:ext cx="386953" cy="386953"/>
          </a:xfrm>
          <a:prstGeom prst="rect">
            <a:avLst/>
          </a:prstGeom>
        </p:spPr>
      </p:pic>
      <p:pic>
        <p:nvPicPr>
          <p:cNvPr id="19" name="Image 17" descr="preencoded.png"/>
          <p:cNvPicPr>
            <a:picLocks noChangeAspect="1"/>
          </p:cNvPicPr>
          <p:nvPr/>
        </p:nvPicPr>
        <p:blipFill>
          <a:blip r:embed="rId19"/>
          <a:stretch>
            <a:fillRect/>
          </a:stretch>
        </p:blipFill>
        <p:spPr>
          <a:xfrm>
            <a:off x="5336085" y="3359348"/>
            <a:ext cx="177998" cy="216694"/>
          </a:xfrm>
          <a:prstGeom prst="rect">
            <a:avLst/>
          </a:prstGeom>
        </p:spPr>
      </p:pic>
      <p:pic>
        <p:nvPicPr>
          <p:cNvPr id="20" name="Image 18" descr="preencoded.png"/>
          <p:cNvPicPr>
            <a:picLocks noChangeAspect="1"/>
          </p:cNvPicPr>
          <p:nvPr/>
        </p:nvPicPr>
        <p:blipFill>
          <a:blip r:embed="rId20"/>
          <a:stretch>
            <a:fillRect/>
          </a:stretch>
        </p:blipFill>
        <p:spPr>
          <a:xfrm>
            <a:off x="5231606" y="4055864"/>
            <a:ext cx="108347" cy="139303"/>
          </a:xfrm>
          <a:prstGeom prst="rect">
            <a:avLst/>
          </a:prstGeom>
        </p:spPr>
      </p:pic>
      <p:sp>
        <p:nvSpPr>
          <p:cNvPr id="2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교육 방식 및 환경</a:t>
            </a:r>
            <a:endParaRPr lang="en-US" sz="1971" dirty="0"/>
          </a:p>
        </p:txBody>
      </p:sp>
      <p:sp>
        <p:nvSpPr>
          <p:cNvPr id="22" name="Text 1"/>
          <p:cNvSpPr/>
          <p:nvPr/>
        </p:nvSpPr>
        <p:spPr>
          <a:xfrm>
            <a:off x="495300" y="1788319"/>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강의 방식</a:t>
            </a:r>
            <a:endParaRPr lang="en-US" sz="1337" dirty="0"/>
          </a:p>
        </p:txBody>
      </p:sp>
      <p:sp>
        <p:nvSpPr>
          <p:cNvPr id="23" name="Text 2"/>
          <p:cNvSpPr/>
          <p:nvPr/>
        </p:nvSpPr>
        <p:spPr>
          <a:xfrm>
            <a:off x="844405" y="2159794"/>
            <a:ext cx="421298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이론 및 실습 병행</a:t>
            </a:r>
            <a:endParaRPr lang="en-US" sz="1024" dirty="0"/>
          </a:p>
        </p:txBody>
      </p:sp>
      <p:sp>
        <p:nvSpPr>
          <p:cNvPr id="24" name="Text 3"/>
          <p:cNvSpPr/>
          <p:nvPr/>
        </p:nvSpPr>
        <p:spPr>
          <a:xfrm>
            <a:off x="844405" y="2376488"/>
            <a:ext cx="3829989"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각 클래스에는 이론 </a:t>
            </a:r>
            <a:r>
              <a:rPr lang="en-US" sz="910">
                <a:solidFill>
                  <a:srgbClr val="4B5563"/>
                </a:solidFill>
                <a:latin typeface="Noto Sans KR" pitchFamily="34" charset="0"/>
                <a:ea typeface="Noto Sans KR" pitchFamily="34" charset="-122"/>
                <a:cs typeface="Noto Sans KR" pitchFamily="34" charset="-120"/>
              </a:rPr>
              <a:t>설명과 실습이 병행됩니다</a:t>
            </a:r>
            <a:r>
              <a:rPr lang="en-US" sz="910" dirty="0">
                <a:solidFill>
                  <a:srgbClr val="4B5563"/>
                </a:solidFill>
                <a:latin typeface="Noto Sans KR" pitchFamily="34" charset="0"/>
                <a:ea typeface="Noto Sans KR" pitchFamily="34" charset="-122"/>
                <a:cs typeface="Noto Sans KR" pitchFamily="34" charset="-120"/>
              </a:rPr>
              <a:t>. 오전에는 개념과 케이스를, 오후에는 관련 도구를 </a:t>
            </a:r>
            <a:r>
              <a:rPr lang="en-US" sz="910">
                <a:solidFill>
                  <a:srgbClr val="4B5563"/>
                </a:solidFill>
                <a:latin typeface="Noto Sans KR" pitchFamily="34" charset="0"/>
                <a:ea typeface="Noto Sans KR" pitchFamily="34" charset="-122"/>
                <a:cs typeface="Noto Sans KR" pitchFamily="34" charset="-120"/>
              </a:rPr>
              <a:t>사용한 실습을 </a:t>
            </a:r>
            <a:r>
              <a:rPr lang="en-US" sz="910" dirty="0">
                <a:solidFill>
                  <a:srgbClr val="4B5563"/>
                </a:solidFill>
                <a:latin typeface="Noto Sans KR" pitchFamily="34" charset="0"/>
                <a:ea typeface="Noto Sans KR" pitchFamily="34" charset="-122"/>
                <a:cs typeface="Noto Sans KR" pitchFamily="34" charset="-120"/>
              </a:rPr>
              <a:t>진행합니다.</a:t>
            </a:r>
            <a:endParaRPr lang="en-US" sz="910" dirty="0"/>
          </a:p>
        </p:txBody>
      </p:sp>
      <p:sp>
        <p:nvSpPr>
          <p:cNvPr id="25" name="Text 4"/>
          <p:cNvSpPr/>
          <p:nvPr/>
        </p:nvSpPr>
        <p:spPr>
          <a:xfrm>
            <a:off x="823727" y="2871787"/>
            <a:ext cx="4235734"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Google Colab &amp; Python 환경</a:t>
            </a:r>
            <a:endParaRPr lang="en-US" sz="1024" dirty="0"/>
          </a:p>
        </p:txBody>
      </p:sp>
      <p:sp>
        <p:nvSpPr>
          <p:cNvPr id="26" name="Text 5"/>
          <p:cNvSpPr/>
          <p:nvPr/>
        </p:nvSpPr>
        <p:spPr>
          <a:xfrm>
            <a:off x="823727" y="3088482"/>
            <a:ext cx="3850667"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초기 환경 설정, 데이터 전처리, 모델 훈련 등은 Google Colab에서 진행됩니다. 학습자는 자신의 노트북 컴퓨터와 Google 계정이 필요합니다.</a:t>
            </a:r>
            <a:endParaRPr lang="en-US" sz="910" dirty="0"/>
          </a:p>
        </p:txBody>
      </p:sp>
      <p:sp>
        <p:nvSpPr>
          <p:cNvPr id="27" name="Text 6"/>
          <p:cNvSpPr/>
          <p:nvPr/>
        </p:nvSpPr>
        <p:spPr>
          <a:xfrm>
            <a:off x="812602" y="3583781"/>
            <a:ext cx="424797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팀 프로젝트</a:t>
            </a:r>
            <a:endParaRPr lang="en-US" sz="1024" dirty="0"/>
          </a:p>
        </p:txBody>
      </p:sp>
      <p:sp>
        <p:nvSpPr>
          <p:cNvPr id="28" name="Text 7"/>
          <p:cNvSpPr/>
          <p:nvPr/>
        </p:nvSpPr>
        <p:spPr>
          <a:xfrm>
            <a:off x="812602" y="3800475"/>
            <a:ext cx="3861792"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각 클래스 오후에는 팀 프로젝트 계획 및 실행이 진행됩니다. 팀은 회의를 통해 아이디어를 선택하고 요구사항을 정의하며, 마지막 날에 프로젝트 발표를 합니다.</a:t>
            </a:r>
            <a:endParaRPr lang="en-US" sz="910" dirty="0"/>
          </a:p>
        </p:txBody>
      </p:sp>
      <p:sp>
        <p:nvSpPr>
          <p:cNvPr id="29" name="Text 8"/>
          <p:cNvSpPr/>
          <p:nvPr/>
        </p:nvSpPr>
        <p:spPr>
          <a:xfrm>
            <a:off x="5231606" y="1788319"/>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과정 흐름 및 수료 기준</a:t>
            </a:r>
            <a:endParaRPr lang="en-US" sz="1337" dirty="0"/>
          </a:p>
        </p:txBody>
      </p:sp>
      <p:sp>
        <p:nvSpPr>
          <p:cNvPr id="30" name="Text 9"/>
          <p:cNvSpPr/>
          <p:nvPr/>
        </p:nvSpPr>
        <p:spPr>
          <a:xfrm>
            <a:off x="5742385" y="2159794"/>
            <a:ext cx="15408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이론 학습</a:t>
            </a:r>
            <a:endParaRPr lang="en-US" sz="1024" dirty="0"/>
          </a:p>
        </p:txBody>
      </p:sp>
      <p:sp>
        <p:nvSpPr>
          <p:cNvPr id="31" name="Text 10"/>
          <p:cNvSpPr/>
          <p:nvPr/>
        </p:nvSpPr>
        <p:spPr>
          <a:xfrm>
            <a:off x="5742385" y="2376487"/>
            <a:ext cx="154084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개념 이해 및 케이스 스터디</a:t>
            </a:r>
            <a:endParaRPr lang="en-US" sz="910" dirty="0"/>
          </a:p>
        </p:txBody>
      </p:sp>
      <p:sp>
        <p:nvSpPr>
          <p:cNvPr id="32" name="Text 11"/>
          <p:cNvSpPr/>
          <p:nvPr/>
        </p:nvSpPr>
        <p:spPr>
          <a:xfrm>
            <a:off x="5742384" y="2717006"/>
            <a:ext cx="996018"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실습 적용</a:t>
            </a:r>
            <a:endParaRPr lang="en-US" sz="1024" dirty="0"/>
          </a:p>
        </p:txBody>
      </p:sp>
      <p:sp>
        <p:nvSpPr>
          <p:cNvPr id="33" name="Text 12"/>
          <p:cNvSpPr/>
          <p:nvPr/>
        </p:nvSpPr>
        <p:spPr>
          <a:xfrm>
            <a:off x="5742384" y="2933700"/>
            <a:ext cx="99601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도구 활용 및 실습</a:t>
            </a:r>
            <a:endParaRPr lang="en-US" sz="910" dirty="0"/>
          </a:p>
        </p:txBody>
      </p:sp>
      <p:sp>
        <p:nvSpPr>
          <p:cNvPr id="34" name="Text 13"/>
          <p:cNvSpPr/>
          <p:nvPr/>
        </p:nvSpPr>
        <p:spPr>
          <a:xfrm>
            <a:off x="5742385" y="3274219"/>
            <a:ext cx="76616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팀 프로젝트</a:t>
            </a:r>
            <a:endParaRPr lang="en-US" sz="1024" dirty="0"/>
          </a:p>
        </p:txBody>
      </p:sp>
      <p:sp>
        <p:nvSpPr>
          <p:cNvPr id="35" name="Text 14"/>
          <p:cNvSpPr/>
          <p:nvPr/>
        </p:nvSpPr>
        <p:spPr>
          <a:xfrm>
            <a:off x="5742385" y="3490912"/>
            <a:ext cx="76616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응용 및 발표</a:t>
            </a:r>
            <a:endParaRPr lang="en-US" sz="910" dirty="0"/>
          </a:p>
        </p:txBody>
      </p:sp>
      <p:sp>
        <p:nvSpPr>
          <p:cNvPr id="36" name="Text 15"/>
          <p:cNvSpPr/>
          <p:nvPr/>
        </p:nvSpPr>
        <p:spPr>
          <a:xfrm>
            <a:off x="5401866" y="4017169"/>
            <a:ext cx="459700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수료 기준</a:t>
            </a:r>
            <a:endParaRPr lang="en-US" sz="1024" dirty="0"/>
          </a:p>
        </p:txBody>
      </p:sp>
      <p:sp>
        <p:nvSpPr>
          <p:cNvPr id="37" name="Text 16"/>
          <p:cNvSpPr/>
          <p:nvPr/>
        </p:nvSpPr>
        <p:spPr>
          <a:xfrm>
            <a:off x="5378648" y="4295775"/>
            <a:ext cx="463105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총출석율 80% 이상</a:t>
            </a:r>
            <a:endParaRPr lang="en-US" sz="910" dirty="0"/>
          </a:p>
        </p:txBody>
      </p:sp>
      <p:sp>
        <p:nvSpPr>
          <p:cNvPr id="38" name="Text 17"/>
          <p:cNvSpPr/>
          <p:nvPr/>
        </p:nvSpPr>
        <p:spPr>
          <a:xfrm>
            <a:off x="5378648" y="4481512"/>
            <a:ext cx="463105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모든 실습 작업 완료</a:t>
            </a:r>
            <a:endParaRPr lang="en-US" sz="910" dirty="0"/>
          </a:p>
        </p:txBody>
      </p:sp>
      <p:sp>
        <p:nvSpPr>
          <p:cNvPr id="39" name="Text 18"/>
          <p:cNvSpPr/>
          <p:nvPr/>
        </p:nvSpPr>
        <p:spPr>
          <a:xfrm>
            <a:off x="5378648" y="4667250"/>
            <a:ext cx="463105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팀 프로젝트 발표 완료</a:t>
            </a:r>
            <a:endParaRPr lang="en-US" sz="910" dirty="0"/>
          </a:p>
        </p:txBody>
      </p:sp>
      <p:sp>
        <p:nvSpPr>
          <p:cNvPr id="40" name="Text 19"/>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8 / 36</a:t>
            </a:r>
            <a:endParaRPr lang="en-US" sz="91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35253"/>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775597"/>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758428" y="1540669"/>
            <a:ext cx="1981200" cy="1067991"/>
          </a:xfrm>
          <a:prstGeom prst="rect">
            <a:avLst/>
          </a:prstGeom>
        </p:spPr>
      </p:pic>
      <p:pic>
        <p:nvPicPr>
          <p:cNvPr id="7" name="Image 5" descr="preencoded.png"/>
          <p:cNvPicPr>
            <a:picLocks noChangeAspect="1"/>
          </p:cNvPicPr>
          <p:nvPr/>
        </p:nvPicPr>
        <p:blipFill>
          <a:blip r:embed="rId8"/>
          <a:stretch>
            <a:fillRect/>
          </a:stretch>
        </p:blipFill>
        <p:spPr>
          <a:xfrm>
            <a:off x="1555552" y="1664494"/>
            <a:ext cx="386953" cy="386953"/>
          </a:xfrm>
          <a:prstGeom prst="rect">
            <a:avLst/>
          </a:prstGeom>
        </p:spPr>
      </p:pic>
      <p:pic>
        <p:nvPicPr>
          <p:cNvPr id="8" name="Image 6" descr="preencoded.png"/>
          <p:cNvPicPr>
            <a:picLocks noChangeAspect="1"/>
          </p:cNvPicPr>
          <p:nvPr/>
        </p:nvPicPr>
        <p:blipFill>
          <a:blip r:embed="rId9"/>
          <a:stretch>
            <a:fillRect/>
          </a:stretch>
        </p:blipFill>
        <p:spPr>
          <a:xfrm>
            <a:off x="1632942" y="1734145"/>
            <a:ext cx="232172" cy="247650"/>
          </a:xfrm>
          <a:prstGeom prst="rect">
            <a:avLst/>
          </a:prstGeom>
        </p:spPr>
      </p:pic>
      <p:pic>
        <p:nvPicPr>
          <p:cNvPr id="9" name="Image 7" descr="preencoded.png"/>
          <p:cNvPicPr>
            <a:picLocks noChangeAspect="1"/>
          </p:cNvPicPr>
          <p:nvPr/>
        </p:nvPicPr>
        <p:blipFill>
          <a:blip r:embed="rId10"/>
          <a:stretch>
            <a:fillRect/>
          </a:stretch>
        </p:blipFill>
        <p:spPr>
          <a:xfrm>
            <a:off x="2855714" y="2066925"/>
            <a:ext cx="990600" cy="15478"/>
          </a:xfrm>
          <a:prstGeom prst="rect">
            <a:avLst/>
          </a:prstGeom>
        </p:spPr>
      </p:pic>
      <p:pic>
        <p:nvPicPr>
          <p:cNvPr id="10" name="Image 8" descr="preencoded.png"/>
          <p:cNvPicPr>
            <a:picLocks noChangeAspect="1"/>
          </p:cNvPicPr>
          <p:nvPr/>
        </p:nvPicPr>
        <p:blipFill>
          <a:blip r:embed="rId11"/>
          <a:stretch>
            <a:fillRect/>
          </a:stretch>
        </p:blipFill>
        <p:spPr>
          <a:xfrm>
            <a:off x="3962400" y="1540669"/>
            <a:ext cx="1981200" cy="1067991"/>
          </a:xfrm>
          <a:prstGeom prst="rect">
            <a:avLst/>
          </a:prstGeom>
        </p:spPr>
      </p:pic>
      <p:pic>
        <p:nvPicPr>
          <p:cNvPr id="11" name="Image 9" descr="preencoded.png"/>
          <p:cNvPicPr>
            <a:picLocks noChangeAspect="1"/>
          </p:cNvPicPr>
          <p:nvPr/>
        </p:nvPicPr>
        <p:blipFill>
          <a:blip r:embed="rId12"/>
          <a:stretch>
            <a:fillRect/>
          </a:stretch>
        </p:blipFill>
        <p:spPr>
          <a:xfrm>
            <a:off x="4759524" y="1664494"/>
            <a:ext cx="386953" cy="386953"/>
          </a:xfrm>
          <a:prstGeom prst="rect">
            <a:avLst/>
          </a:prstGeom>
        </p:spPr>
      </p:pic>
      <p:pic>
        <p:nvPicPr>
          <p:cNvPr id="12" name="Image 10" descr="preencoded.png"/>
          <p:cNvPicPr>
            <a:picLocks noChangeAspect="1"/>
          </p:cNvPicPr>
          <p:nvPr/>
        </p:nvPicPr>
        <p:blipFill>
          <a:blip r:embed="rId13"/>
          <a:stretch>
            <a:fillRect/>
          </a:stretch>
        </p:blipFill>
        <p:spPr>
          <a:xfrm>
            <a:off x="4836914" y="1734145"/>
            <a:ext cx="232172" cy="247650"/>
          </a:xfrm>
          <a:prstGeom prst="rect">
            <a:avLst/>
          </a:prstGeom>
        </p:spPr>
      </p:pic>
      <p:pic>
        <p:nvPicPr>
          <p:cNvPr id="13" name="Image 11" descr="preencoded.png"/>
          <p:cNvPicPr>
            <a:picLocks noChangeAspect="1"/>
          </p:cNvPicPr>
          <p:nvPr/>
        </p:nvPicPr>
        <p:blipFill>
          <a:blip r:embed="rId14"/>
          <a:stretch>
            <a:fillRect/>
          </a:stretch>
        </p:blipFill>
        <p:spPr>
          <a:xfrm>
            <a:off x="6059686" y="2066925"/>
            <a:ext cx="990600" cy="15478"/>
          </a:xfrm>
          <a:prstGeom prst="rect">
            <a:avLst/>
          </a:prstGeom>
        </p:spPr>
      </p:pic>
      <p:pic>
        <p:nvPicPr>
          <p:cNvPr id="14" name="Image 12" descr="preencoded.png"/>
          <p:cNvPicPr>
            <a:picLocks noChangeAspect="1"/>
          </p:cNvPicPr>
          <p:nvPr/>
        </p:nvPicPr>
        <p:blipFill>
          <a:blip r:embed="rId15"/>
          <a:stretch>
            <a:fillRect/>
          </a:stretch>
        </p:blipFill>
        <p:spPr>
          <a:xfrm>
            <a:off x="7166372" y="1540669"/>
            <a:ext cx="1981200" cy="1067991"/>
          </a:xfrm>
          <a:prstGeom prst="rect">
            <a:avLst/>
          </a:prstGeom>
        </p:spPr>
      </p:pic>
      <p:pic>
        <p:nvPicPr>
          <p:cNvPr id="15" name="Image 13" descr="preencoded.png"/>
          <p:cNvPicPr>
            <a:picLocks noChangeAspect="1"/>
          </p:cNvPicPr>
          <p:nvPr/>
        </p:nvPicPr>
        <p:blipFill>
          <a:blip r:embed="rId16"/>
          <a:stretch>
            <a:fillRect/>
          </a:stretch>
        </p:blipFill>
        <p:spPr>
          <a:xfrm>
            <a:off x="7963495" y="1664494"/>
            <a:ext cx="386953" cy="386953"/>
          </a:xfrm>
          <a:prstGeom prst="rect">
            <a:avLst/>
          </a:prstGeom>
        </p:spPr>
      </p:pic>
      <p:pic>
        <p:nvPicPr>
          <p:cNvPr id="16" name="Image 14" descr="preencoded.png"/>
          <p:cNvPicPr>
            <a:picLocks noChangeAspect="1"/>
          </p:cNvPicPr>
          <p:nvPr/>
        </p:nvPicPr>
        <p:blipFill>
          <a:blip r:embed="rId17"/>
          <a:stretch>
            <a:fillRect/>
          </a:stretch>
        </p:blipFill>
        <p:spPr>
          <a:xfrm>
            <a:off x="8064103" y="1734145"/>
            <a:ext cx="185738" cy="247650"/>
          </a:xfrm>
          <a:prstGeom prst="rect">
            <a:avLst/>
          </a:prstGeom>
        </p:spPr>
      </p:pic>
      <p:pic>
        <p:nvPicPr>
          <p:cNvPr id="17" name="Image 15" descr="preencoded.png"/>
          <p:cNvPicPr>
            <a:picLocks noChangeAspect="1"/>
          </p:cNvPicPr>
          <p:nvPr/>
        </p:nvPicPr>
        <p:blipFill>
          <a:blip r:embed="rId18"/>
          <a:stretch>
            <a:fillRect/>
          </a:stretch>
        </p:blipFill>
        <p:spPr>
          <a:xfrm>
            <a:off x="309562" y="2856309"/>
            <a:ext cx="4550569" cy="2940844"/>
          </a:xfrm>
          <a:prstGeom prst="rect">
            <a:avLst/>
          </a:prstGeom>
        </p:spPr>
      </p:pic>
      <p:pic>
        <p:nvPicPr>
          <p:cNvPr id="18" name="Image 16" descr="preencoded.png"/>
          <p:cNvPicPr>
            <a:picLocks noChangeAspect="1"/>
          </p:cNvPicPr>
          <p:nvPr/>
        </p:nvPicPr>
        <p:blipFill>
          <a:blip r:embed="rId19"/>
          <a:stretch>
            <a:fillRect/>
          </a:stretch>
        </p:blipFill>
        <p:spPr>
          <a:xfrm>
            <a:off x="495300" y="3413522"/>
            <a:ext cx="386953" cy="386953"/>
          </a:xfrm>
          <a:prstGeom prst="rect">
            <a:avLst/>
          </a:prstGeom>
        </p:spPr>
      </p:pic>
      <p:pic>
        <p:nvPicPr>
          <p:cNvPr id="19" name="Image 17" descr="preencoded.png"/>
          <p:cNvPicPr>
            <a:picLocks noChangeAspect="1"/>
          </p:cNvPicPr>
          <p:nvPr/>
        </p:nvPicPr>
        <p:blipFill>
          <a:blip r:embed="rId20"/>
          <a:stretch>
            <a:fillRect/>
          </a:stretch>
        </p:blipFill>
        <p:spPr>
          <a:xfrm>
            <a:off x="619125" y="3498651"/>
            <a:ext cx="139303" cy="216694"/>
          </a:xfrm>
          <a:prstGeom prst="rect">
            <a:avLst/>
          </a:prstGeom>
        </p:spPr>
      </p:pic>
      <p:pic>
        <p:nvPicPr>
          <p:cNvPr id="20" name="Image 18" descr="preencoded.png"/>
          <p:cNvPicPr>
            <a:picLocks noChangeAspect="1"/>
          </p:cNvPicPr>
          <p:nvPr/>
        </p:nvPicPr>
        <p:blipFill>
          <a:blip r:embed="rId21"/>
          <a:stretch>
            <a:fillRect/>
          </a:stretch>
        </p:blipFill>
        <p:spPr>
          <a:xfrm>
            <a:off x="495300" y="4125516"/>
            <a:ext cx="386953" cy="386953"/>
          </a:xfrm>
          <a:prstGeom prst="rect">
            <a:avLst/>
          </a:prstGeom>
        </p:spPr>
      </p:pic>
      <p:pic>
        <p:nvPicPr>
          <p:cNvPr id="21" name="Image 19" descr="preencoded.png"/>
          <p:cNvPicPr>
            <a:picLocks noChangeAspect="1"/>
          </p:cNvPicPr>
          <p:nvPr/>
        </p:nvPicPr>
        <p:blipFill>
          <a:blip r:embed="rId22"/>
          <a:stretch>
            <a:fillRect/>
          </a:stretch>
        </p:blipFill>
        <p:spPr>
          <a:xfrm>
            <a:off x="592039" y="4210645"/>
            <a:ext cx="193477" cy="216694"/>
          </a:xfrm>
          <a:prstGeom prst="rect">
            <a:avLst/>
          </a:prstGeom>
        </p:spPr>
      </p:pic>
      <p:pic>
        <p:nvPicPr>
          <p:cNvPr id="22" name="Image 20" descr="preencoded.png"/>
          <p:cNvPicPr>
            <a:picLocks noChangeAspect="1"/>
          </p:cNvPicPr>
          <p:nvPr/>
        </p:nvPicPr>
        <p:blipFill>
          <a:blip r:embed="rId23"/>
          <a:stretch>
            <a:fillRect/>
          </a:stretch>
        </p:blipFill>
        <p:spPr>
          <a:xfrm>
            <a:off x="495300" y="4837509"/>
            <a:ext cx="386953" cy="386953"/>
          </a:xfrm>
          <a:prstGeom prst="rect">
            <a:avLst/>
          </a:prstGeom>
        </p:spPr>
      </p:pic>
      <p:pic>
        <p:nvPicPr>
          <p:cNvPr id="23" name="Image 21" descr="preencoded.png"/>
          <p:cNvPicPr>
            <a:picLocks noChangeAspect="1"/>
          </p:cNvPicPr>
          <p:nvPr/>
        </p:nvPicPr>
        <p:blipFill>
          <a:blip r:embed="rId24"/>
          <a:stretch>
            <a:fillRect/>
          </a:stretch>
        </p:blipFill>
        <p:spPr>
          <a:xfrm>
            <a:off x="611386" y="4922639"/>
            <a:ext cx="154781" cy="216694"/>
          </a:xfrm>
          <a:prstGeom prst="rect">
            <a:avLst/>
          </a:prstGeom>
        </p:spPr>
      </p:pic>
      <p:pic>
        <p:nvPicPr>
          <p:cNvPr id="24" name="Image 22" descr="preencoded.png"/>
          <p:cNvPicPr>
            <a:picLocks noChangeAspect="1"/>
          </p:cNvPicPr>
          <p:nvPr/>
        </p:nvPicPr>
        <p:blipFill>
          <a:blip r:embed="rId18"/>
          <a:stretch>
            <a:fillRect/>
          </a:stretch>
        </p:blipFill>
        <p:spPr>
          <a:xfrm>
            <a:off x="5045869" y="2856309"/>
            <a:ext cx="4550569" cy="2940844"/>
          </a:xfrm>
          <a:prstGeom prst="rect">
            <a:avLst/>
          </a:prstGeom>
        </p:spPr>
      </p:pic>
      <p:pic>
        <p:nvPicPr>
          <p:cNvPr id="25" name="Image 23" descr="preencoded.png"/>
          <p:cNvPicPr>
            <a:picLocks noChangeAspect="1"/>
          </p:cNvPicPr>
          <p:nvPr/>
        </p:nvPicPr>
        <p:blipFill>
          <a:blip r:embed="rId25"/>
          <a:stretch>
            <a:fillRect/>
          </a:stretch>
        </p:blipFill>
        <p:spPr>
          <a:xfrm>
            <a:off x="5231606" y="3413522"/>
            <a:ext cx="386953" cy="386953"/>
          </a:xfrm>
          <a:prstGeom prst="rect">
            <a:avLst/>
          </a:prstGeom>
        </p:spPr>
      </p:pic>
      <p:pic>
        <p:nvPicPr>
          <p:cNvPr id="26" name="Image 24" descr="preencoded.png"/>
          <p:cNvPicPr>
            <a:picLocks noChangeAspect="1"/>
          </p:cNvPicPr>
          <p:nvPr/>
        </p:nvPicPr>
        <p:blipFill>
          <a:blip r:embed="rId26"/>
          <a:stretch>
            <a:fillRect/>
          </a:stretch>
        </p:blipFill>
        <p:spPr>
          <a:xfrm>
            <a:off x="5336085" y="3498651"/>
            <a:ext cx="177998" cy="216694"/>
          </a:xfrm>
          <a:prstGeom prst="rect">
            <a:avLst/>
          </a:prstGeom>
        </p:spPr>
      </p:pic>
      <p:pic>
        <p:nvPicPr>
          <p:cNvPr id="27" name="Image 25" descr="preencoded.png"/>
          <p:cNvPicPr>
            <a:picLocks noChangeAspect="1"/>
          </p:cNvPicPr>
          <p:nvPr/>
        </p:nvPicPr>
        <p:blipFill>
          <a:blip r:embed="rId27"/>
          <a:stretch>
            <a:fillRect/>
          </a:stretch>
        </p:blipFill>
        <p:spPr>
          <a:xfrm>
            <a:off x="5231606" y="4125516"/>
            <a:ext cx="386953" cy="386953"/>
          </a:xfrm>
          <a:prstGeom prst="rect">
            <a:avLst/>
          </a:prstGeom>
        </p:spPr>
      </p:pic>
      <p:pic>
        <p:nvPicPr>
          <p:cNvPr id="28" name="Image 26" descr="preencoded.png"/>
          <p:cNvPicPr>
            <a:picLocks noChangeAspect="1"/>
          </p:cNvPicPr>
          <p:nvPr/>
        </p:nvPicPr>
        <p:blipFill>
          <a:blip r:embed="rId28"/>
          <a:stretch>
            <a:fillRect/>
          </a:stretch>
        </p:blipFill>
        <p:spPr>
          <a:xfrm>
            <a:off x="5328345" y="4210645"/>
            <a:ext cx="193477" cy="216694"/>
          </a:xfrm>
          <a:prstGeom prst="rect">
            <a:avLst/>
          </a:prstGeom>
        </p:spPr>
      </p:pic>
      <p:pic>
        <p:nvPicPr>
          <p:cNvPr id="29" name="Image 27" descr="preencoded.png"/>
          <p:cNvPicPr>
            <a:picLocks noChangeAspect="1"/>
          </p:cNvPicPr>
          <p:nvPr/>
        </p:nvPicPr>
        <p:blipFill>
          <a:blip r:embed="rId29"/>
          <a:stretch>
            <a:fillRect/>
          </a:stretch>
        </p:blipFill>
        <p:spPr>
          <a:xfrm>
            <a:off x="5231606" y="4837509"/>
            <a:ext cx="386953" cy="386953"/>
          </a:xfrm>
          <a:prstGeom prst="rect">
            <a:avLst/>
          </a:prstGeom>
        </p:spPr>
      </p:pic>
      <p:pic>
        <p:nvPicPr>
          <p:cNvPr id="30" name="Image 28" descr="preencoded.png"/>
          <p:cNvPicPr>
            <a:picLocks noChangeAspect="1"/>
          </p:cNvPicPr>
          <p:nvPr/>
        </p:nvPicPr>
        <p:blipFill>
          <a:blip r:embed="rId30"/>
          <a:stretch>
            <a:fillRect/>
          </a:stretch>
        </p:blipFill>
        <p:spPr>
          <a:xfrm>
            <a:off x="5336085" y="4922639"/>
            <a:ext cx="177998" cy="216694"/>
          </a:xfrm>
          <a:prstGeom prst="rect">
            <a:avLst/>
          </a:prstGeom>
        </p:spPr>
      </p:pic>
      <p:sp>
        <p:nvSpPr>
          <p:cNvPr id="3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AI 전환(AX) 개념과 시스템 최적화</a:t>
            </a:r>
            <a:endParaRPr lang="en-US" sz="1971" dirty="0"/>
          </a:p>
        </p:txBody>
      </p:sp>
      <p:sp>
        <p:nvSpPr>
          <p:cNvPr id="32" name="Text 1"/>
          <p:cNvSpPr/>
          <p:nvPr/>
        </p:nvSpPr>
        <p:spPr>
          <a:xfrm>
            <a:off x="795576" y="2113359"/>
            <a:ext cx="1906905"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디지털 전환</a:t>
            </a:r>
            <a:endParaRPr lang="en-US" sz="1121" dirty="0"/>
          </a:p>
        </p:txBody>
      </p:sp>
      <p:sp>
        <p:nvSpPr>
          <p:cNvPr id="33" name="Text 2"/>
          <p:cNvSpPr/>
          <p:nvPr/>
        </p:nvSpPr>
        <p:spPr>
          <a:xfrm>
            <a:off x="795576" y="2330053"/>
            <a:ext cx="1906905" cy="153888"/>
          </a:xfrm>
          <a:prstGeom prst="rect">
            <a:avLst/>
          </a:prstGeom>
          <a:noFill/>
          <a:ln/>
        </p:spPr>
        <p:txBody>
          <a:bodyPr wrap="square" lIns="0" tIns="0" rIns="0" bIns="0" rtlCol="0" anchor="t">
            <a:spAutoFit/>
          </a:bodyPr>
          <a:lstStyle/>
          <a:p>
            <a:pPr algn="ctr">
              <a:lnSpc>
                <a:spcPts val="1219"/>
              </a:lnSpc>
            </a:pPr>
            <a:r>
              <a:rPr lang="en-US" sz="796" dirty="0">
                <a:solidFill>
                  <a:srgbClr val="4B5563"/>
                </a:solidFill>
                <a:latin typeface="Noto Sans KR" pitchFamily="34" charset="0"/>
                <a:ea typeface="Noto Sans KR" pitchFamily="34" charset="-122"/>
                <a:cs typeface="Noto Sans KR" pitchFamily="34" charset="-120"/>
              </a:rPr>
              <a:t>데이터 및 프로세스의 기반</a:t>
            </a:r>
            <a:endParaRPr lang="en-US" sz="796" dirty="0"/>
          </a:p>
        </p:txBody>
      </p:sp>
      <p:sp>
        <p:nvSpPr>
          <p:cNvPr id="34" name="Text 3"/>
          <p:cNvSpPr/>
          <p:nvPr/>
        </p:nvSpPr>
        <p:spPr>
          <a:xfrm>
            <a:off x="3999548" y="2113359"/>
            <a:ext cx="1906905"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AI 전환</a:t>
            </a:r>
            <a:endParaRPr lang="en-US" sz="1121" dirty="0"/>
          </a:p>
        </p:txBody>
      </p:sp>
      <p:sp>
        <p:nvSpPr>
          <p:cNvPr id="35" name="Text 4"/>
          <p:cNvSpPr/>
          <p:nvPr/>
        </p:nvSpPr>
        <p:spPr>
          <a:xfrm>
            <a:off x="3999548" y="2330053"/>
            <a:ext cx="1906905" cy="153888"/>
          </a:xfrm>
          <a:prstGeom prst="rect">
            <a:avLst/>
          </a:prstGeom>
          <a:noFill/>
          <a:ln/>
        </p:spPr>
        <p:txBody>
          <a:bodyPr wrap="square" lIns="0" tIns="0" rIns="0" bIns="0" rtlCol="0" anchor="t">
            <a:spAutoFit/>
          </a:bodyPr>
          <a:lstStyle/>
          <a:p>
            <a:pPr algn="ctr">
              <a:lnSpc>
                <a:spcPts val="1219"/>
              </a:lnSpc>
            </a:pPr>
            <a:r>
              <a:rPr lang="en-US" sz="796" dirty="0">
                <a:solidFill>
                  <a:srgbClr val="4B5563"/>
                </a:solidFill>
                <a:latin typeface="Noto Sans KR" pitchFamily="34" charset="0"/>
                <a:ea typeface="Noto Sans KR" pitchFamily="34" charset="-122"/>
                <a:cs typeface="Noto Sans KR" pitchFamily="34" charset="-120"/>
              </a:rPr>
              <a:t>지능 추가 및 자동화 향상</a:t>
            </a:r>
            <a:endParaRPr lang="en-US" sz="796" dirty="0"/>
          </a:p>
        </p:txBody>
      </p:sp>
      <p:sp>
        <p:nvSpPr>
          <p:cNvPr id="36" name="Text 5"/>
          <p:cNvSpPr/>
          <p:nvPr/>
        </p:nvSpPr>
        <p:spPr>
          <a:xfrm>
            <a:off x="7203519" y="2113359"/>
            <a:ext cx="1906905"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인공지능 적용</a:t>
            </a:r>
            <a:endParaRPr lang="en-US" sz="1121" dirty="0"/>
          </a:p>
        </p:txBody>
      </p:sp>
      <p:sp>
        <p:nvSpPr>
          <p:cNvPr id="37" name="Text 6"/>
          <p:cNvSpPr/>
          <p:nvPr/>
        </p:nvSpPr>
        <p:spPr>
          <a:xfrm>
            <a:off x="7203519" y="2330053"/>
            <a:ext cx="1906905" cy="153888"/>
          </a:xfrm>
          <a:prstGeom prst="rect">
            <a:avLst/>
          </a:prstGeom>
          <a:noFill/>
          <a:ln/>
        </p:spPr>
        <p:txBody>
          <a:bodyPr wrap="square" lIns="0" tIns="0" rIns="0" bIns="0" rtlCol="0" anchor="t">
            <a:spAutoFit/>
          </a:bodyPr>
          <a:lstStyle/>
          <a:p>
            <a:pPr algn="ctr">
              <a:lnSpc>
                <a:spcPts val="1219"/>
              </a:lnSpc>
            </a:pPr>
            <a:r>
              <a:rPr lang="en-US" sz="796" dirty="0">
                <a:solidFill>
                  <a:srgbClr val="4B5563"/>
                </a:solidFill>
                <a:latin typeface="Noto Sans KR" pitchFamily="34" charset="0"/>
                <a:ea typeface="Noto Sans KR" pitchFamily="34" charset="-122"/>
                <a:cs typeface="Noto Sans KR" pitchFamily="34" charset="-120"/>
              </a:rPr>
              <a:t>높은 수준의 자동화 및 의사결정 지원</a:t>
            </a:r>
            <a:endParaRPr lang="en-US" sz="796" dirty="0"/>
          </a:p>
        </p:txBody>
      </p:sp>
      <p:sp>
        <p:nvSpPr>
          <p:cNvPr id="38" name="Text 7"/>
          <p:cNvSpPr/>
          <p:nvPr/>
        </p:nvSpPr>
        <p:spPr>
          <a:xfrm>
            <a:off x="495300" y="3042047"/>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AI 전환의 정의</a:t>
            </a:r>
            <a:endParaRPr lang="en-US" sz="1337" dirty="0"/>
          </a:p>
        </p:txBody>
      </p:sp>
      <p:sp>
        <p:nvSpPr>
          <p:cNvPr id="39" name="Text 8"/>
          <p:cNvSpPr/>
          <p:nvPr/>
        </p:nvSpPr>
        <p:spPr>
          <a:xfrm>
            <a:off x="1006079" y="3413522"/>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정의</a:t>
            </a:r>
            <a:endParaRPr lang="en-US" sz="1024" dirty="0"/>
          </a:p>
        </p:txBody>
      </p:sp>
      <p:sp>
        <p:nvSpPr>
          <p:cNvPr id="40" name="Text 9"/>
          <p:cNvSpPr/>
          <p:nvPr/>
        </p:nvSpPr>
        <p:spPr>
          <a:xfrm>
            <a:off x="1006078" y="3630216"/>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전환은 디지털 전환 이후의 다음 단계로, 기존 디지털 프로세스에 지능을 추가하여 자동화 및 효율성을 극대화하는 것을 말합니다.</a:t>
            </a:r>
            <a:endParaRPr lang="en-US" sz="910" dirty="0"/>
          </a:p>
        </p:txBody>
      </p:sp>
      <p:sp>
        <p:nvSpPr>
          <p:cNvPr id="41" name="Text 10"/>
          <p:cNvSpPr/>
          <p:nvPr/>
        </p:nvSpPr>
        <p:spPr>
          <a:xfrm>
            <a:off x="1006079" y="4125515"/>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필요 조건</a:t>
            </a:r>
            <a:endParaRPr lang="en-US" sz="1024" dirty="0"/>
          </a:p>
        </p:txBody>
      </p:sp>
      <p:sp>
        <p:nvSpPr>
          <p:cNvPr id="42" name="Text 11"/>
          <p:cNvSpPr/>
          <p:nvPr/>
        </p:nvSpPr>
        <p:spPr>
          <a:xfrm>
            <a:off x="1006078" y="4342210"/>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전환은 디지털 데이터와 프로세스를 기반으로 합니다. AI 기술을 도입한 기업은 운영 및 제품 </a:t>
            </a:r>
            <a:r>
              <a:rPr lang="en-US" sz="910">
                <a:solidFill>
                  <a:srgbClr val="4B5563"/>
                </a:solidFill>
                <a:latin typeface="Noto Sans KR" pitchFamily="34" charset="0"/>
                <a:ea typeface="Noto Sans KR" pitchFamily="34" charset="-122"/>
                <a:cs typeface="Noto Sans KR" pitchFamily="34" charset="-120"/>
              </a:rPr>
              <a:t>서비스에 전면적인 </a:t>
            </a:r>
            <a:r>
              <a:rPr lang="ko-KR" altLang="en-US" sz="910">
                <a:solidFill>
                  <a:srgbClr val="4B5563"/>
                </a:solidFill>
                <a:latin typeface="Noto Sans KR" pitchFamily="34" charset="0"/>
                <a:ea typeface="Noto Sans KR" pitchFamily="34" charset="-122"/>
                <a:cs typeface="Noto Sans KR" pitchFamily="34" charset="-120"/>
              </a:rPr>
              <a:t>변화를</a:t>
            </a:r>
            <a:r>
              <a:rPr lang="en-US" sz="910">
                <a:solidFill>
                  <a:srgbClr val="4B5563"/>
                </a:solidFill>
                <a:latin typeface="Noto Sans KR" pitchFamily="34" charset="0"/>
                <a:ea typeface="Noto Sans KR" pitchFamily="34" charset="-122"/>
                <a:cs typeface="Noto Sans KR" pitchFamily="34" charset="-120"/>
              </a:rPr>
              <a:t> </a:t>
            </a:r>
            <a:r>
              <a:rPr lang="en-US" sz="910" dirty="0">
                <a:solidFill>
                  <a:srgbClr val="4B5563"/>
                </a:solidFill>
                <a:latin typeface="Noto Sans KR" pitchFamily="34" charset="0"/>
                <a:ea typeface="Noto Sans KR" pitchFamily="34" charset="-122"/>
                <a:cs typeface="Noto Sans KR" pitchFamily="34" charset="-120"/>
              </a:rPr>
              <a:t>겪게 됩니다.</a:t>
            </a:r>
            <a:endParaRPr lang="en-US" sz="910" dirty="0"/>
          </a:p>
        </p:txBody>
      </p:sp>
      <p:sp>
        <p:nvSpPr>
          <p:cNvPr id="43" name="Text 12"/>
          <p:cNvSpPr/>
          <p:nvPr/>
        </p:nvSpPr>
        <p:spPr>
          <a:xfrm>
            <a:off x="1006079" y="4837509"/>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확장된 의미</a:t>
            </a:r>
            <a:endParaRPr lang="en-US" sz="1024" dirty="0"/>
          </a:p>
        </p:txBody>
      </p:sp>
      <p:sp>
        <p:nvSpPr>
          <p:cNvPr id="44" name="Text 13"/>
          <p:cNvSpPr/>
          <p:nvPr/>
        </p:nvSpPr>
        <p:spPr>
          <a:xfrm>
            <a:off x="1006078" y="5054203"/>
            <a:ext cx="3668316"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전환은 디지털 전환의 확장으로, 아날로그 데이터의 디지털화 및 사업 프로세스의 컴퓨터화 이후에 AI를 적용하여 더 높은 수준의 자동화와 의사결정 지원을 제공합니다.</a:t>
            </a:r>
            <a:endParaRPr lang="en-US" sz="910" dirty="0"/>
          </a:p>
        </p:txBody>
      </p:sp>
      <p:sp>
        <p:nvSpPr>
          <p:cNvPr id="45" name="Text 14"/>
          <p:cNvSpPr/>
          <p:nvPr/>
        </p:nvSpPr>
        <p:spPr>
          <a:xfrm>
            <a:off x="5231606" y="3042047"/>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시스템 최적화</a:t>
            </a:r>
            <a:endParaRPr lang="en-US" sz="1337" dirty="0"/>
          </a:p>
        </p:txBody>
      </p:sp>
      <p:sp>
        <p:nvSpPr>
          <p:cNvPr id="46" name="Text 15"/>
          <p:cNvSpPr/>
          <p:nvPr/>
        </p:nvSpPr>
        <p:spPr>
          <a:xfrm>
            <a:off x="5742385" y="3413522"/>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효율성 향상</a:t>
            </a:r>
            <a:endParaRPr lang="en-US" sz="1024" dirty="0"/>
          </a:p>
        </p:txBody>
      </p:sp>
      <p:sp>
        <p:nvSpPr>
          <p:cNvPr id="47" name="Text 16"/>
          <p:cNvSpPr/>
          <p:nvPr/>
        </p:nvSpPr>
        <p:spPr>
          <a:xfrm>
            <a:off x="5742384" y="3630216"/>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AI는 반복적인 데이터 분석 작업이나 긴급 알림 시스템과 같은 영역에서 자동화하여 시간과 노력의 효율성을 크게 향상시킵니다.</a:t>
            </a:r>
            <a:endParaRPr lang="en-US" sz="910" dirty="0"/>
          </a:p>
        </p:txBody>
      </p:sp>
      <p:sp>
        <p:nvSpPr>
          <p:cNvPr id="48" name="Text 17"/>
          <p:cNvSpPr/>
          <p:nvPr/>
        </p:nvSpPr>
        <p:spPr>
          <a:xfrm>
            <a:off x="5742385" y="4125515"/>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예: 에어배스</a:t>
            </a:r>
            <a:endParaRPr lang="en-US" sz="1024" dirty="0"/>
          </a:p>
        </p:txBody>
      </p:sp>
      <p:sp>
        <p:nvSpPr>
          <p:cNvPr id="49" name="Text 18"/>
          <p:cNvSpPr/>
          <p:nvPr/>
        </p:nvSpPr>
        <p:spPr>
          <a:xfrm>
            <a:off x="5742384" y="4342209"/>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에어배스는 1만여 명의 엔지니어에게 AI 도구 교육을 제공하여 설계 시간을 40% 줄였습니다.</a:t>
            </a:r>
            <a:endParaRPr lang="en-US" sz="910" dirty="0"/>
          </a:p>
        </p:txBody>
      </p:sp>
      <p:sp>
        <p:nvSpPr>
          <p:cNvPr id="50" name="Text 19"/>
          <p:cNvSpPr/>
          <p:nvPr/>
        </p:nvSpPr>
        <p:spPr>
          <a:xfrm>
            <a:off x="5742385" y="4837509"/>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전체 조직 영향</a:t>
            </a:r>
            <a:endParaRPr lang="en-US" sz="1024" dirty="0"/>
          </a:p>
        </p:txBody>
      </p:sp>
      <p:sp>
        <p:nvSpPr>
          <p:cNvPr id="51" name="Text 20"/>
          <p:cNvSpPr/>
          <p:nvPr/>
        </p:nvSpPr>
        <p:spPr>
          <a:xfrm>
            <a:off x="5742384" y="5054204"/>
            <a:ext cx="3668316"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전환은 기술 도입뿐만 아니라 조직의 전략, 문화, 및 프로세스에 대한 전체적인 혁신을 의미합니다. 이는 모든 부서에 걸쳐서 일어나며, 특히 안전 관리, 교통, 에너지, 환경 등에 영향을 미칩니다.</a:t>
            </a:r>
            <a:endParaRPr lang="en-US" sz="910" dirty="0"/>
          </a:p>
        </p:txBody>
      </p:sp>
      <p:sp>
        <p:nvSpPr>
          <p:cNvPr id="52" name="Text 21"/>
          <p:cNvSpPr/>
          <p:nvPr/>
        </p:nvSpPr>
        <p:spPr>
          <a:xfrm>
            <a:off x="309562" y="5982890"/>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9 / 36</a:t>
            </a:r>
            <a:endParaRPr lang="en-US" sz="9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r>
              <a:rPr lang="ko-KR" altLang="en-US"/>
              <a:t>㈜바인드소프트</a:t>
            </a:r>
            <a:endParaRPr lang="en-US" dirty="0"/>
          </a:p>
        </p:txBody>
      </p:sp>
      <p:sp>
        <p:nvSpPr>
          <p:cNvPr id="3" name="제목 2"/>
          <p:cNvSpPr>
            <a:spLocks noGrp="1"/>
          </p:cNvSpPr>
          <p:nvPr>
            <p:ph type="title"/>
          </p:nvPr>
        </p:nvSpPr>
        <p:spPr/>
        <p:txBody>
          <a:bodyPr/>
          <a:lstStyle/>
          <a:p>
            <a:r>
              <a:rPr lang="ko-KR" altLang="en-US" dirty="0"/>
              <a:t>강사 소개</a:t>
            </a:r>
            <a:endParaRPr lang="en-US" dirty="0"/>
          </a:p>
        </p:txBody>
      </p:sp>
      <p:sp>
        <p:nvSpPr>
          <p:cNvPr id="6" name="텍스트 개체 틀 5"/>
          <p:cNvSpPr>
            <a:spLocks noGrp="1"/>
          </p:cNvSpPr>
          <p:nvPr>
            <p:ph type="body" sz="quarter" idx="13"/>
          </p:nvPr>
        </p:nvSpPr>
        <p:spPr/>
        <p:txBody>
          <a:bodyPr/>
          <a:lstStyle/>
          <a:p>
            <a:r>
              <a:rPr lang="en-US" altLang="ko-KR" dirty="0"/>
              <a:t>1</a:t>
            </a:r>
            <a:endParaRPr lang="en-US" dirty="0"/>
          </a:p>
        </p:txBody>
      </p:sp>
      <p:sp>
        <p:nvSpPr>
          <p:cNvPr id="7" name="SectionNumberBox">
            <a:extLst>
              <a:ext uri="{FF2B5EF4-FFF2-40B4-BE49-F238E27FC236}">
                <a16:creationId xmlns:a16="http://schemas.microsoft.com/office/drawing/2014/main" id="{79CF1938-86CD-AE02-B999-A0AF6953C3C7}"/>
              </a:ext>
            </a:extLst>
          </p:cNvPr>
          <p:cNvSpPr txBox="1"/>
          <p:nvPr/>
        </p:nvSpPr>
        <p:spPr>
          <a:xfrm>
            <a:off x="571600" y="75400"/>
            <a:ext cx="2540000" cy="584775"/>
          </a:xfrm>
          <a:prstGeom prst="rect">
            <a:avLst/>
          </a:prstGeom>
          <a:solidFill>
            <a:scrgbClr r="0" g="0" b="0">
              <a:alpha val="0"/>
            </a:scrgbClr>
          </a:solidFill>
        </p:spPr>
        <p:txBody>
          <a:bodyPr vert="horz" rtlCol="0">
            <a:spAutoFit/>
          </a:bodyPr>
          <a:lstStyle/>
          <a:p>
            <a:r>
              <a:rPr lang="en-US" altLang="ko-KR" sz="3200" b="1">
                <a:solidFill>
                  <a:srgbClr val="FFFFFF"/>
                </a:solidFill>
                <a:latin typeface="맑은 고딕" panose="020B0503020000020004" pitchFamily="50" charset="-127"/>
              </a:rPr>
              <a:t>1</a:t>
            </a:r>
            <a:endParaRPr lang="ko-KR" altLang="en-US" sz="3200" b="1">
              <a:solidFill>
                <a:srgbClr val="FFFFFF"/>
              </a:solidFill>
              <a:latin typeface="맑은 고딕" panose="020B0503020000020004" pitchFamily="50" charset="-127"/>
            </a:endParaRPr>
          </a:p>
        </p:txBody>
      </p:sp>
    </p:spTree>
    <p:extLst>
      <p:ext uri="{BB962C8B-B14F-4D97-AF65-F5344CB8AC3E}">
        <p14:creationId xmlns:p14="http://schemas.microsoft.com/office/powerpoint/2010/main" val="95056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928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1903809"/>
          </a:xfrm>
          <a:prstGeom prst="rect">
            <a:avLst/>
          </a:prstGeom>
        </p:spPr>
      </p:pic>
      <p:pic>
        <p:nvPicPr>
          <p:cNvPr id="7" name="Image 5" descr="preencoded.png"/>
          <p:cNvPicPr>
            <a:picLocks noChangeAspect="1"/>
          </p:cNvPicPr>
          <p:nvPr/>
        </p:nvPicPr>
        <p:blipFill>
          <a:blip r:embed="rId8"/>
          <a:stretch>
            <a:fillRect/>
          </a:stretch>
        </p:blipFill>
        <p:spPr>
          <a:xfrm>
            <a:off x="464344" y="1695450"/>
            <a:ext cx="464344" cy="464344"/>
          </a:xfrm>
          <a:prstGeom prst="rect">
            <a:avLst/>
          </a:prstGeom>
        </p:spPr>
      </p:pic>
      <p:pic>
        <p:nvPicPr>
          <p:cNvPr id="8" name="Image 6" descr="preencoded.png"/>
          <p:cNvPicPr>
            <a:picLocks noChangeAspect="1"/>
          </p:cNvPicPr>
          <p:nvPr/>
        </p:nvPicPr>
        <p:blipFill>
          <a:blip r:embed="rId9"/>
          <a:stretch>
            <a:fillRect/>
          </a:stretch>
        </p:blipFill>
        <p:spPr>
          <a:xfrm>
            <a:off x="592039" y="1803797"/>
            <a:ext cx="208955" cy="247650"/>
          </a:xfrm>
          <a:prstGeom prst="rect">
            <a:avLst/>
          </a:prstGeom>
        </p:spPr>
      </p:pic>
      <p:pic>
        <p:nvPicPr>
          <p:cNvPr id="9" name="Image 7" descr="preencoded.png"/>
          <p:cNvPicPr>
            <a:picLocks noChangeAspect="1"/>
          </p:cNvPicPr>
          <p:nvPr/>
        </p:nvPicPr>
        <p:blipFill>
          <a:blip r:embed="rId10"/>
          <a:stretch>
            <a:fillRect/>
          </a:stretch>
        </p:blipFill>
        <p:spPr>
          <a:xfrm>
            <a:off x="464344" y="3039024"/>
            <a:ext cx="4241006" cy="250673"/>
          </a:xfrm>
          <a:prstGeom prst="rect">
            <a:avLst/>
          </a:prstGeom>
        </p:spPr>
      </p:pic>
      <p:pic>
        <p:nvPicPr>
          <p:cNvPr id="10" name="Image 8" descr="preencoded.png"/>
          <p:cNvPicPr>
            <a:picLocks noChangeAspect="1"/>
          </p:cNvPicPr>
          <p:nvPr/>
        </p:nvPicPr>
        <p:blipFill>
          <a:blip r:embed="rId11"/>
          <a:stretch>
            <a:fillRect/>
          </a:stretch>
        </p:blipFill>
        <p:spPr>
          <a:xfrm>
            <a:off x="541734" y="3124153"/>
            <a:ext cx="77391" cy="105203"/>
          </a:xfrm>
          <a:prstGeom prst="rect">
            <a:avLst/>
          </a:prstGeom>
        </p:spPr>
      </p:pic>
      <p:pic>
        <p:nvPicPr>
          <p:cNvPr id="11" name="Image 9" descr="preencoded.png"/>
          <p:cNvPicPr>
            <a:picLocks noChangeAspect="1"/>
          </p:cNvPicPr>
          <p:nvPr/>
        </p:nvPicPr>
        <p:blipFill>
          <a:blip r:embed="rId7"/>
          <a:stretch>
            <a:fillRect/>
          </a:stretch>
        </p:blipFill>
        <p:spPr>
          <a:xfrm>
            <a:off x="5045869" y="1540669"/>
            <a:ext cx="4550569" cy="1903809"/>
          </a:xfrm>
          <a:prstGeom prst="rect">
            <a:avLst/>
          </a:prstGeom>
        </p:spPr>
      </p:pic>
      <p:pic>
        <p:nvPicPr>
          <p:cNvPr id="12" name="Image 10" descr="preencoded.png"/>
          <p:cNvPicPr>
            <a:picLocks noChangeAspect="1"/>
          </p:cNvPicPr>
          <p:nvPr/>
        </p:nvPicPr>
        <p:blipFill>
          <a:blip r:embed="rId12"/>
          <a:stretch>
            <a:fillRect/>
          </a:stretch>
        </p:blipFill>
        <p:spPr>
          <a:xfrm>
            <a:off x="5200650" y="1695450"/>
            <a:ext cx="464344" cy="464344"/>
          </a:xfrm>
          <a:prstGeom prst="rect">
            <a:avLst/>
          </a:prstGeom>
        </p:spPr>
      </p:pic>
      <p:pic>
        <p:nvPicPr>
          <p:cNvPr id="13" name="Image 11" descr="preencoded.png"/>
          <p:cNvPicPr>
            <a:picLocks noChangeAspect="1"/>
          </p:cNvPicPr>
          <p:nvPr/>
        </p:nvPicPr>
        <p:blipFill>
          <a:blip r:embed="rId13"/>
          <a:stretch>
            <a:fillRect/>
          </a:stretch>
        </p:blipFill>
        <p:spPr>
          <a:xfrm>
            <a:off x="5316736" y="1803797"/>
            <a:ext cx="232172" cy="247650"/>
          </a:xfrm>
          <a:prstGeom prst="rect">
            <a:avLst/>
          </a:prstGeom>
        </p:spPr>
      </p:pic>
      <p:pic>
        <p:nvPicPr>
          <p:cNvPr id="14" name="Image 12" descr="preencoded.png"/>
          <p:cNvPicPr>
            <a:picLocks noChangeAspect="1"/>
          </p:cNvPicPr>
          <p:nvPr/>
        </p:nvPicPr>
        <p:blipFill>
          <a:blip r:embed="rId14"/>
          <a:stretch>
            <a:fillRect/>
          </a:stretch>
        </p:blipFill>
        <p:spPr>
          <a:xfrm>
            <a:off x="5200650" y="2881220"/>
            <a:ext cx="4241006" cy="408477"/>
          </a:xfrm>
          <a:prstGeom prst="rect">
            <a:avLst/>
          </a:prstGeom>
        </p:spPr>
      </p:pic>
      <p:pic>
        <p:nvPicPr>
          <p:cNvPr id="15" name="Image 13" descr="preencoded.png"/>
          <p:cNvPicPr>
            <a:picLocks noChangeAspect="1"/>
          </p:cNvPicPr>
          <p:nvPr/>
        </p:nvPicPr>
        <p:blipFill>
          <a:blip r:embed="rId15"/>
          <a:stretch>
            <a:fillRect/>
          </a:stretch>
        </p:blipFill>
        <p:spPr>
          <a:xfrm>
            <a:off x="5278040" y="2966349"/>
            <a:ext cx="77391" cy="105203"/>
          </a:xfrm>
          <a:prstGeom prst="rect">
            <a:avLst/>
          </a:prstGeom>
        </p:spPr>
      </p:pic>
      <p:pic>
        <p:nvPicPr>
          <p:cNvPr id="16" name="Image 14" descr="preencoded.png"/>
          <p:cNvPicPr>
            <a:picLocks noChangeAspect="1"/>
          </p:cNvPicPr>
          <p:nvPr/>
        </p:nvPicPr>
        <p:blipFill>
          <a:blip r:embed="rId7"/>
          <a:stretch>
            <a:fillRect/>
          </a:stretch>
        </p:blipFill>
        <p:spPr>
          <a:xfrm>
            <a:off x="309562" y="3630216"/>
            <a:ext cx="4550569" cy="1903809"/>
          </a:xfrm>
          <a:prstGeom prst="rect">
            <a:avLst/>
          </a:prstGeom>
        </p:spPr>
      </p:pic>
      <p:pic>
        <p:nvPicPr>
          <p:cNvPr id="17" name="Image 15" descr="preencoded.png"/>
          <p:cNvPicPr>
            <a:picLocks noChangeAspect="1"/>
          </p:cNvPicPr>
          <p:nvPr/>
        </p:nvPicPr>
        <p:blipFill>
          <a:blip r:embed="rId16"/>
          <a:stretch>
            <a:fillRect/>
          </a:stretch>
        </p:blipFill>
        <p:spPr>
          <a:xfrm>
            <a:off x="464344" y="3784997"/>
            <a:ext cx="464344" cy="464344"/>
          </a:xfrm>
          <a:prstGeom prst="rect">
            <a:avLst/>
          </a:prstGeom>
        </p:spPr>
      </p:pic>
      <p:pic>
        <p:nvPicPr>
          <p:cNvPr id="18" name="Image 16" descr="preencoded.png"/>
          <p:cNvPicPr>
            <a:picLocks noChangeAspect="1"/>
          </p:cNvPicPr>
          <p:nvPr/>
        </p:nvPicPr>
        <p:blipFill>
          <a:blip r:embed="rId17"/>
          <a:stretch>
            <a:fillRect/>
          </a:stretch>
        </p:blipFill>
        <p:spPr>
          <a:xfrm>
            <a:off x="580430" y="3893344"/>
            <a:ext cx="232172" cy="247650"/>
          </a:xfrm>
          <a:prstGeom prst="rect">
            <a:avLst/>
          </a:prstGeom>
        </p:spPr>
      </p:pic>
      <p:pic>
        <p:nvPicPr>
          <p:cNvPr id="19" name="Image 17" descr="preencoded.png"/>
          <p:cNvPicPr>
            <a:picLocks noChangeAspect="1"/>
          </p:cNvPicPr>
          <p:nvPr/>
        </p:nvPicPr>
        <p:blipFill>
          <a:blip r:embed="rId18"/>
          <a:stretch>
            <a:fillRect/>
          </a:stretch>
        </p:blipFill>
        <p:spPr>
          <a:xfrm>
            <a:off x="464344" y="4970767"/>
            <a:ext cx="4241006" cy="408477"/>
          </a:xfrm>
          <a:prstGeom prst="rect">
            <a:avLst/>
          </a:prstGeom>
        </p:spPr>
      </p:pic>
      <p:pic>
        <p:nvPicPr>
          <p:cNvPr id="20" name="Image 18" descr="preencoded.png"/>
          <p:cNvPicPr>
            <a:picLocks noChangeAspect="1"/>
          </p:cNvPicPr>
          <p:nvPr/>
        </p:nvPicPr>
        <p:blipFill>
          <a:blip r:embed="rId15"/>
          <a:stretch>
            <a:fillRect/>
          </a:stretch>
        </p:blipFill>
        <p:spPr>
          <a:xfrm>
            <a:off x="541734" y="5055896"/>
            <a:ext cx="77391" cy="105203"/>
          </a:xfrm>
          <a:prstGeom prst="rect">
            <a:avLst/>
          </a:prstGeom>
        </p:spPr>
      </p:pic>
      <p:pic>
        <p:nvPicPr>
          <p:cNvPr id="21" name="Image 19" descr="preencoded.png"/>
          <p:cNvPicPr>
            <a:picLocks noChangeAspect="1"/>
          </p:cNvPicPr>
          <p:nvPr/>
        </p:nvPicPr>
        <p:blipFill>
          <a:blip r:embed="rId7"/>
          <a:stretch>
            <a:fillRect/>
          </a:stretch>
        </p:blipFill>
        <p:spPr>
          <a:xfrm>
            <a:off x="5045869" y="3630216"/>
            <a:ext cx="4550569" cy="1903809"/>
          </a:xfrm>
          <a:prstGeom prst="rect">
            <a:avLst/>
          </a:prstGeom>
        </p:spPr>
      </p:pic>
      <p:pic>
        <p:nvPicPr>
          <p:cNvPr id="22" name="Image 20" descr="preencoded.png"/>
          <p:cNvPicPr>
            <a:picLocks noChangeAspect="1"/>
          </p:cNvPicPr>
          <p:nvPr/>
        </p:nvPicPr>
        <p:blipFill>
          <a:blip r:embed="rId19"/>
          <a:stretch>
            <a:fillRect/>
          </a:stretch>
        </p:blipFill>
        <p:spPr>
          <a:xfrm>
            <a:off x="5200650" y="3784997"/>
            <a:ext cx="464344" cy="464344"/>
          </a:xfrm>
          <a:prstGeom prst="rect">
            <a:avLst/>
          </a:prstGeom>
        </p:spPr>
      </p:pic>
      <p:pic>
        <p:nvPicPr>
          <p:cNvPr id="23" name="Image 21" descr="preencoded.png"/>
          <p:cNvPicPr>
            <a:picLocks noChangeAspect="1"/>
          </p:cNvPicPr>
          <p:nvPr/>
        </p:nvPicPr>
        <p:blipFill>
          <a:blip r:embed="rId20"/>
          <a:stretch>
            <a:fillRect/>
          </a:stretch>
        </p:blipFill>
        <p:spPr>
          <a:xfrm>
            <a:off x="5316736" y="3893344"/>
            <a:ext cx="232172" cy="247650"/>
          </a:xfrm>
          <a:prstGeom prst="rect">
            <a:avLst/>
          </a:prstGeom>
        </p:spPr>
      </p:pic>
      <p:pic>
        <p:nvPicPr>
          <p:cNvPr id="24" name="Image 22" descr="preencoded.png"/>
          <p:cNvPicPr>
            <a:picLocks noChangeAspect="1"/>
          </p:cNvPicPr>
          <p:nvPr/>
        </p:nvPicPr>
        <p:blipFill>
          <a:blip r:embed="rId18"/>
          <a:stretch>
            <a:fillRect/>
          </a:stretch>
        </p:blipFill>
        <p:spPr>
          <a:xfrm>
            <a:off x="5200650" y="4970767"/>
            <a:ext cx="4241006" cy="408477"/>
          </a:xfrm>
          <a:prstGeom prst="rect">
            <a:avLst/>
          </a:prstGeom>
        </p:spPr>
      </p:pic>
      <p:pic>
        <p:nvPicPr>
          <p:cNvPr id="25" name="Image 23" descr="preencoded.png"/>
          <p:cNvPicPr>
            <a:picLocks noChangeAspect="1"/>
          </p:cNvPicPr>
          <p:nvPr/>
        </p:nvPicPr>
        <p:blipFill>
          <a:blip r:embed="rId15"/>
          <a:stretch>
            <a:fillRect/>
          </a:stretch>
        </p:blipFill>
        <p:spPr>
          <a:xfrm>
            <a:off x="5278040" y="5055896"/>
            <a:ext cx="77391" cy="105203"/>
          </a:xfrm>
          <a:prstGeom prst="rect">
            <a:avLst/>
          </a:prstGeom>
        </p:spPr>
      </p:pic>
      <p:sp>
        <p:nvSpPr>
          <p:cNvPr id="26"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AI 전환 단계와 전략</a:t>
            </a:r>
            <a:endParaRPr lang="en-US" sz="1971" dirty="0"/>
          </a:p>
        </p:txBody>
      </p:sp>
      <p:sp>
        <p:nvSpPr>
          <p:cNvPr id="27" name="Text 1"/>
          <p:cNvSpPr/>
          <p:nvPr/>
        </p:nvSpPr>
        <p:spPr>
          <a:xfrm>
            <a:off x="1021556" y="1865709"/>
            <a:ext cx="1532334"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명확한 비전 및 로드맵</a:t>
            </a:r>
            <a:endParaRPr lang="en-US" sz="1121" dirty="0"/>
          </a:p>
        </p:txBody>
      </p:sp>
      <p:sp>
        <p:nvSpPr>
          <p:cNvPr id="28" name="Text 2"/>
          <p:cNvSpPr/>
          <p:nvPr/>
        </p:nvSpPr>
        <p:spPr>
          <a:xfrm>
            <a:off x="464344" y="2345532"/>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AI의 최대 효과를 발휘할 수 있는 사업 영역을 식별하고 우선순위를 정합니다. 예를 들어, 반복적인 데이터 분석 작업 또는 긴급 알림 시스템의 자동화.</a:t>
            </a:r>
            <a:endParaRPr lang="en-US" sz="910" dirty="0"/>
          </a:p>
        </p:txBody>
      </p:sp>
      <p:sp>
        <p:nvSpPr>
          <p:cNvPr id="29" name="Text 3"/>
          <p:cNvSpPr/>
          <p:nvPr/>
        </p:nvSpPr>
        <p:spPr>
          <a:xfrm>
            <a:off x="711994" y="3085458"/>
            <a:ext cx="14472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예:</a:t>
            </a:r>
            <a:endParaRPr lang="en-US" sz="774" dirty="0"/>
          </a:p>
        </p:txBody>
      </p:sp>
      <p:sp>
        <p:nvSpPr>
          <p:cNvPr id="30" name="Text 4"/>
          <p:cNvSpPr/>
          <p:nvPr/>
        </p:nvSpPr>
        <p:spPr>
          <a:xfrm>
            <a:off x="843558" y="3085458"/>
            <a:ext cx="186434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자동화된 데이터 분석 및 알림 시스템</a:t>
            </a:r>
            <a:endParaRPr lang="en-US" sz="774" dirty="0"/>
          </a:p>
        </p:txBody>
      </p:sp>
      <p:sp>
        <p:nvSpPr>
          <p:cNvPr id="31" name="Text 5"/>
          <p:cNvSpPr/>
          <p:nvPr/>
        </p:nvSpPr>
        <p:spPr>
          <a:xfrm>
            <a:off x="5757863" y="1865709"/>
            <a:ext cx="1021556"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전문 지식 확보</a:t>
            </a:r>
            <a:endParaRPr lang="en-US" sz="1121" dirty="0"/>
          </a:p>
        </p:txBody>
      </p:sp>
      <p:sp>
        <p:nvSpPr>
          <p:cNvPr id="32" name="Text 6"/>
          <p:cNvSpPr/>
          <p:nvPr/>
        </p:nvSpPr>
        <p:spPr>
          <a:xfrm>
            <a:off x="5200650" y="2345531"/>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외부 AI 연구 기관, 공급업체 및 내부 전문가의 지식을 결합하여 조직의 능력을 향상시킵니다.</a:t>
            </a:r>
            <a:endParaRPr lang="en-US" sz="910" dirty="0"/>
          </a:p>
        </p:txBody>
      </p:sp>
      <p:sp>
        <p:nvSpPr>
          <p:cNvPr id="33" name="Text 7"/>
          <p:cNvSpPr/>
          <p:nvPr/>
        </p:nvSpPr>
        <p:spPr>
          <a:xfrm>
            <a:off x="5448300" y="2927654"/>
            <a:ext cx="14472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예:</a:t>
            </a:r>
            <a:endParaRPr lang="en-US" sz="774" dirty="0"/>
          </a:p>
        </p:txBody>
      </p:sp>
      <p:sp>
        <p:nvSpPr>
          <p:cNvPr id="34" name="Text 8"/>
          <p:cNvSpPr/>
          <p:nvPr/>
        </p:nvSpPr>
        <p:spPr>
          <a:xfrm>
            <a:off x="5579864" y="2927654"/>
            <a:ext cx="4055269"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에어배스는 </a:t>
            </a:r>
            <a:r>
              <a:rPr lang="en-US" sz="774">
                <a:solidFill>
                  <a:srgbClr val="374151"/>
                </a:solidFill>
                <a:latin typeface="Noto Sans KR" pitchFamily="34" charset="0"/>
                <a:ea typeface="Noto Sans KR" pitchFamily="34" charset="-122"/>
                <a:cs typeface="Noto Sans KR" pitchFamily="34" charset="-120"/>
              </a:rPr>
              <a:t>1만</a:t>
            </a:r>
            <a:r>
              <a:rPr lang="ko-KR" altLang="en-US" sz="774">
                <a:solidFill>
                  <a:srgbClr val="374151"/>
                </a:solidFill>
                <a:latin typeface="Noto Sans KR" pitchFamily="34" charset="0"/>
                <a:ea typeface="Noto Sans KR" pitchFamily="34" charset="-122"/>
                <a:cs typeface="Noto Sans KR" pitchFamily="34" charset="-120"/>
              </a:rPr>
              <a:t>명의 </a:t>
            </a:r>
            <a:r>
              <a:rPr lang="en-US" sz="774">
                <a:solidFill>
                  <a:srgbClr val="374151"/>
                </a:solidFill>
                <a:latin typeface="Noto Sans KR" pitchFamily="34" charset="0"/>
                <a:ea typeface="Noto Sans KR" pitchFamily="34" charset="-122"/>
                <a:cs typeface="Noto Sans KR" pitchFamily="34" charset="-120"/>
              </a:rPr>
              <a:t> </a:t>
            </a:r>
            <a:r>
              <a:rPr lang="en-US" sz="774" dirty="0">
                <a:solidFill>
                  <a:srgbClr val="374151"/>
                </a:solidFill>
                <a:latin typeface="Noto Sans KR" pitchFamily="34" charset="0"/>
                <a:ea typeface="Noto Sans KR" pitchFamily="34" charset="-122"/>
                <a:cs typeface="Noto Sans KR" pitchFamily="34" charset="-120"/>
              </a:rPr>
              <a:t>엔지니어에게 AI 도구 훈련을 제공하여 설계 시간을 40% 감소시켰습니다.</a:t>
            </a:r>
            <a:endParaRPr lang="en-US" sz="774" dirty="0"/>
          </a:p>
        </p:txBody>
      </p:sp>
      <p:sp>
        <p:nvSpPr>
          <p:cNvPr id="35" name="Text 9"/>
          <p:cNvSpPr/>
          <p:nvPr/>
        </p:nvSpPr>
        <p:spPr>
          <a:xfrm>
            <a:off x="1021557" y="3955256"/>
            <a:ext cx="1038582"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대리형 AI 도입</a:t>
            </a:r>
            <a:endParaRPr lang="en-US" sz="1121" dirty="0"/>
          </a:p>
        </p:txBody>
      </p:sp>
      <p:sp>
        <p:nvSpPr>
          <p:cNvPr id="36" name="Text 10"/>
          <p:cNvSpPr/>
          <p:nvPr/>
        </p:nvSpPr>
        <p:spPr>
          <a:xfrm>
            <a:off x="464344" y="4435078"/>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다중 단계 작업을 자동으로 실행할 수 있는 AI 대리자를 배포하여 의사결정 및 실행 과정을 자동화합니다.</a:t>
            </a:r>
            <a:endParaRPr lang="en-US" sz="910" dirty="0"/>
          </a:p>
        </p:txBody>
      </p:sp>
      <p:sp>
        <p:nvSpPr>
          <p:cNvPr id="37" name="Text 11"/>
          <p:cNvSpPr/>
          <p:nvPr/>
        </p:nvSpPr>
        <p:spPr>
          <a:xfrm>
            <a:off x="711994" y="5017201"/>
            <a:ext cx="14472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예:</a:t>
            </a:r>
            <a:endParaRPr lang="en-US" sz="774" dirty="0"/>
          </a:p>
        </p:txBody>
      </p:sp>
      <p:sp>
        <p:nvSpPr>
          <p:cNvPr id="38" name="Text 12"/>
          <p:cNvSpPr/>
          <p:nvPr/>
        </p:nvSpPr>
        <p:spPr>
          <a:xfrm>
            <a:off x="843558" y="5017201"/>
            <a:ext cx="4024313"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공급망 관리에서 AI 대리자는 공급업체와 협상하여 수백만 달러의 비용을 절약했습니다.</a:t>
            </a:r>
            <a:endParaRPr lang="en-US" sz="774" dirty="0"/>
          </a:p>
        </p:txBody>
      </p:sp>
      <p:sp>
        <p:nvSpPr>
          <p:cNvPr id="39" name="Text 13"/>
          <p:cNvSpPr/>
          <p:nvPr/>
        </p:nvSpPr>
        <p:spPr>
          <a:xfrm>
            <a:off x="5757863" y="3955256"/>
            <a:ext cx="1038582"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윤리적 AI 활용</a:t>
            </a:r>
            <a:endParaRPr lang="en-US" sz="1121" dirty="0"/>
          </a:p>
        </p:txBody>
      </p:sp>
      <p:sp>
        <p:nvSpPr>
          <p:cNvPr id="40" name="Text 14"/>
          <p:cNvSpPr/>
          <p:nvPr/>
        </p:nvSpPr>
        <p:spPr>
          <a:xfrm>
            <a:off x="5200650" y="4435078"/>
            <a:ext cx="424100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전환 과정에서 윤리적 원칙과 감독 메커니즘을 설정하여 편향과 불공정을 방지합니다.</a:t>
            </a:r>
            <a:endParaRPr lang="en-US" sz="910" dirty="0"/>
          </a:p>
        </p:txBody>
      </p:sp>
      <p:sp>
        <p:nvSpPr>
          <p:cNvPr id="41" name="Text 15"/>
          <p:cNvSpPr/>
          <p:nvPr/>
        </p:nvSpPr>
        <p:spPr>
          <a:xfrm>
            <a:off x="5448300" y="5017201"/>
            <a:ext cx="144721" cy="153888"/>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예:</a:t>
            </a:r>
            <a:endParaRPr lang="en-US" sz="774" dirty="0"/>
          </a:p>
        </p:txBody>
      </p:sp>
      <p:sp>
        <p:nvSpPr>
          <p:cNvPr id="42" name="Text 16"/>
          <p:cNvSpPr/>
          <p:nvPr/>
        </p:nvSpPr>
        <p:spPr>
          <a:xfrm>
            <a:off x="5579864" y="5017201"/>
            <a:ext cx="4086225" cy="295017"/>
          </a:xfrm>
          <a:prstGeom prst="rect">
            <a:avLst/>
          </a:prstGeom>
          <a:noFill/>
          <a:ln/>
        </p:spPr>
        <p:txBody>
          <a:bodyPr wrap="square" lIns="0" tIns="0" rIns="0" bIns="0" rtlCol="0" anchor="t">
            <a:spAutoFit/>
          </a:bodyPr>
          <a:lstStyle/>
          <a:p>
            <a:pPr>
              <a:lnSpc>
                <a:spcPts val="1243"/>
              </a:lnSpc>
            </a:pPr>
            <a:r>
              <a:rPr lang="en-US" sz="774" dirty="0">
                <a:solidFill>
                  <a:srgbClr val="374151"/>
                </a:solidFill>
                <a:latin typeface="Noto Sans KR" pitchFamily="34" charset="0"/>
                <a:ea typeface="Noto Sans KR" pitchFamily="34" charset="-122"/>
                <a:cs typeface="Noto Sans KR" pitchFamily="34" charset="-120"/>
              </a:rPr>
              <a:t>공공 안전에서 AI 알고리즘의 결정은 시민권에 영향을 미칠 수 </a:t>
            </a:r>
            <a:r>
              <a:rPr lang="en-US" sz="774">
                <a:solidFill>
                  <a:srgbClr val="374151"/>
                </a:solidFill>
                <a:latin typeface="Noto Sans KR" pitchFamily="34" charset="0"/>
                <a:ea typeface="Noto Sans KR" pitchFamily="34" charset="-122"/>
                <a:cs typeface="Noto Sans KR" pitchFamily="34" charset="-120"/>
              </a:rPr>
              <a:t>있으므로 </a:t>
            </a:r>
          </a:p>
          <a:p>
            <a:pPr>
              <a:lnSpc>
                <a:spcPts val="1243"/>
              </a:lnSpc>
            </a:pPr>
            <a:r>
              <a:rPr lang="en-US" sz="774">
                <a:solidFill>
                  <a:srgbClr val="374151"/>
                </a:solidFill>
                <a:latin typeface="Noto Sans KR" pitchFamily="34" charset="0"/>
                <a:ea typeface="Noto Sans KR" pitchFamily="34" charset="-122"/>
                <a:cs typeface="Noto Sans KR" pitchFamily="34" charset="-120"/>
              </a:rPr>
              <a:t>투명성과 </a:t>
            </a:r>
            <a:r>
              <a:rPr lang="en-US" sz="774" dirty="0">
                <a:solidFill>
                  <a:srgbClr val="374151"/>
                </a:solidFill>
                <a:latin typeface="Noto Sans KR" pitchFamily="34" charset="0"/>
                <a:ea typeface="Noto Sans KR" pitchFamily="34" charset="-122"/>
                <a:cs typeface="Noto Sans KR" pitchFamily="34" charset="-120"/>
              </a:rPr>
              <a:t>공정성이 필수적입니다.</a:t>
            </a:r>
            <a:endParaRPr lang="en-US" sz="774" dirty="0"/>
          </a:p>
        </p:txBody>
      </p:sp>
      <p:sp>
        <p:nvSpPr>
          <p:cNvPr id="43" name="Text 17"/>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10 / 36</a:t>
            </a:r>
            <a:endParaRPr lang="en-US" sz="91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928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974056"/>
            <a:ext cx="2971800" cy="3559969"/>
          </a:xfrm>
          <a:prstGeom prst="rect">
            <a:avLst/>
          </a:prstGeom>
        </p:spPr>
      </p:pic>
      <p:pic>
        <p:nvPicPr>
          <p:cNvPr id="7" name="Image 5" descr="preencoded.png"/>
          <p:cNvPicPr>
            <a:picLocks noChangeAspect="1"/>
          </p:cNvPicPr>
          <p:nvPr/>
        </p:nvPicPr>
        <p:blipFill>
          <a:blip r:embed="rId8"/>
          <a:stretch>
            <a:fillRect/>
          </a:stretch>
        </p:blipFill>
        <p:spPr>
          <a:xfrm>
            <a:off x="1485900" y="2159794"/>
            <a:ext cx="619125" cy="619125"/>
          </a:xfrm>
          <a:prstGeom prst="rect">
            <a:avLst/>
          </a:prstGeom>
        </p:spPr>
      </p:pic>
      <p:pic>
        <p:nvPicPr>
          <p:cNvPr id="8" name="Image 6" descr="preencoded.png"/>
          <p:cNvPicPr>
            <a:picLocks noChangeAspect="1"/>
          </p:cNvPicPr>
          <p:nvPr/>
        </p:nvPicPr>
        <p:blipFill>
          <a:blip r:embed="rId9"/>
          <a:stretch>
            <a:fillRect/>
          </a:stretch>
        </p:blipFill>
        <p:spPr>
          <a:xfrm>
            <a:off x="1656160" y="2314575"/>
            <a:ext cx="278606" cy="309563"/>
          </a:xfrm>
          <a:prstGeom prst="rect">
            <a:avLst/>
          </a:prstGeom>
        </p:spPr>
      </p:pic>
      <p:pic>
        <p:nvPicPr>
          <p:cNvPr id="9" name="Image 7" descr="preencoded.png"/>
          <p:cNvPicPr>
            <a:picLocks noChangeAspect="1"/>
          </p:cNvPicPr>
          <p:nvPr/>
        </p:nvPicPr>
        <p:blipFill>
          <a:blip r:embed="rId10"/>
          <a:stretch>
            <a:fillRect/>
          </a:stretch>
        </p:blipFill>
        <p:spPr>
          <a:xfrm>
            <a:off x="495300" y="3305175"/>
            <a:ext cx="123825" cy="123825"/>
          </a:xfrm>
          <a:prstGeom prst="rect">
            <a:avLst/>
          </a:prstGeom>
        </p:spPr>
      </p:pic>
      <p:pic>
        <p:nvPicPr>
          <p:cNvPr id="10" name="Image 8" descr="preencoded.png"/>
          <p:cNvPicPr>
            <a:picLocks noChangeAspect="1"/>
          </p:cNvPicPr>
          <p:nvPr/>
        </p:nvPicPr>
        <p:blipFill>
          <a:blip r:embed="rId11"/>
          <a:stretch>
            <a:fillRect/>
          </a:stretch>
        </p:blipFill>
        <p:spPr>
          <a:xfrm>
            <a:off x="495300" y="3769519"/>
            <a:ext cx="123825" cy="123825"/>
          </a:xfrm>
          <a:prstGeom prst="rect">
            <a:avLst/>
          </a:prstGeom>
        </p:spPr>
      </p:pic>
      <p:pic>
        <p:nvPicPr>
          <p:cNvPr id="11" name="Image 9" descr="preencoded.png"/>
          <p:cNvPicPr>
            <a:picLocks noChangeAspect="1"/>
          </p:cNvPicPr>
          <p:nvPr/>
        </p:nvPicPr>
        <p:blipFill>
          <a:blip r:embed="rId12"/>
          <a:stretch>
            <a:fillRect/>
          </a:stretch>
        </p:blipFill>
        <p:spPr>
          <a:xfrm>
            <a:off x="495300" y="4233863"/>
            <a:ext cx="154781" cy="123825"/>
          </a:xfrm>
          <a:prstGeom prst="rect">
            <a:avLst/>
          </a:prstGeom>
        </p:spPr>
      </p:pic>
      <p:pic>
        <p:nvPicPr>
          <p:cNvPr id="12" name="Image 10" descr="preencoded.png"/>
          <p:cNvPicPr>
            <a:picLocks noChangeAspect="1"/>
          </p:cNvPicPr>
          <p:nvPr/>
        </p:nvPicPr>
        <p:blipFill>
          <a:blip r:embed="rId13"/>
          <a:stretch>
            <a:fillRect/>
          </a:stretch>
        </p:blipFill>
        <p:spPr>
          <a:xfrm>
            <a:off x="495300" y="4698206"/>
            <a:ext cx="154781" cy="123825"/>
          </a:xfrm>
          <a:prstGeom prst="rect">
            <a:avLst/>
          </a:prstGeom>
        </p:spPr>
      </p:pic>
      <p:pic>
        <p:nvPicPr>
          <p:cNvPr id="13" name="Image 11" descr="preencoded.png"/>
          <p:cNvPicPr>
            <a:picLocks noChangeAspect="1"/>
          </p:cNvPicPr>
          <p:nvPr/>
        </p:nvPicPr>
        <p:blipFill>
          <a:blip r:embed="rId7"/>
          <a:stretch>
            <a:fillRect/>
          </a:stretch>
        </p:blipFill>
        <p:spPr>
          <a:xfrm>
            <a:off x="3467100" y="1974056"/>
            <a:ext cx="2971800" cy="3559969"/>
          </a:xfrm>
          <a:prstGeom prst="rect">
            <a:avLst/>
          </a:prstGeom>
        </p:spPr>
      </p:pic>
      <p:pic>
        <p:nvPicPr>
          <p:cNvPr id="14" name="Image 12" descr="preencoded.png"/>
          <p:cNvPicPr>
            <a:picLocks noChangeAspect="1"/>
          </p:cNvPicPr>
          <p:nvPr/>
        </p:nvPicPr>
        <p:blipFill>
          <a:blip r:embed="rId14"/>
          <a:stretch>
            <a:fillRect/>
          </a:stretch>
        </p:blipFill>
        <p:spPr>
          <a:xfrm>
            <a:off x="4643438" y="2159794"/>
            <a:ext cx="619125" cy="619125"/>
          </a:xfrm>
          <a:prstGeom prst="rect">
            <a:avLst/>
          </a:prstGeom>
        </p:spPr>
      </p:pic>
      <p:pic>
        <p:nvPicPr>
          <p:cNvPr id="15" name="Image 13" descr="preencoded.png"/>
          <p:cNvPicPr>
            <a:picLocks noChangeAspect="1"/>
          </p:cNvPicPr>
          <p:nvPr/>
        </p:nvPicPr>
        <p:blipFill>
          <a:blip r:embed="rId15"/>
          <a:stretch>
            <a:fillRect/>
          </a:stretch>
        </p:blipFill>
        <p:spPr>
          <a:xfrm>
            <a:off x="4778872" y="2314575"/>
            <a:ext cx="348258" cy="309563"/>
          </a:xfrm>
          <a:prstGeom prst="rect">
            <a:avLst/>
          </a:prstGeom>
        </p:spPr>
      </p:pic>
      <p:pic>
        <p:nvPicPr>
          <p:cNvPr id="16" name="Image 14" descr="preencoded.png"/>
          <p:cNvPicPr>
            <a:picLocks noChangeAspect="1"/>
          </p:cNvPicPr>
          <p:nvPr/>
        </p:nvPicPr>
        <p:blipFill>
          <a:blip r:embed="rId16"/>
          <a:stretch>
            <a:fillRect/>
          </a:stretch>
        </p:blipFill>
        <p:spPr>
          <a:xfrm>
            <a:off x="3652838" y="3305175"/>
            <a:ext cx="123825" cy="123825"/>
          </a:xfrm>
          <a:prstGeom prst="rect">
            <a:avLst/>
          </a:prstGeom>
        </p:spPr>
      </p:pic>
      <p:pic>
        <p:nvPicPr>
          <p:cNvPr id="17" name="Image 15" descr="preencoded.png"/>
          <p:cNvPicPr>
            <a:picLocks noChangeAspect="1"/>
          </p:cNvPicPr>
          <p:nvPr/>
        </p:nvPicPr>
        <p:blipFill>
          <a:blip r:embed="rId17"/>
          <a:stretch>
            <a:fillRect/>
          </a:stretch>
        </p:blipFill>
        <p:spPr>
          <a:xfrm>
            <a:off x="3652838" y="3583781"/>
            <a:ext cx="123825" cy="123825"/>
          </a:xfrm>
          <a:prstGeom prst="rect">
            <a:avLst/>
          </a:prstGeom>
        </p:spPr>
      </p:pic>
      <p:pic>
        <p:nvPicPr>
          <p:cNvPr id="18" name="Image 16" descr="preencoded.png"/>
          <p:cNvPicPr>
            <a:picLocks noChangeAspect="1"/>
          </p:cNvPicPr>
          <p:nvPr/>
        </p:nvPicPr>
        <p:blipFill>
          <a:blip r:embed="rId18"/>
          <a:stretch>
            <a:fillRect/>
          </a:stretch>
        </p:blipFill>
        <p:spPr>
          <a:xfrm>
            <a:off x="3652837" y="4048125"/>
            <a:ext cx="92869" cy="123825"/>
          </a:xfrm>
          <a:prstGeom prst="rect">
            <a:avLst/>
          </a:prstGeom>
        </p:spPr>
      </p:pic>
      <p:pic>
        <p:nvPicPr>
          <p:cNvPr id="19" name="Image 17" descr="preencoded.png"/>
          <p:cNvPicPr>
            <a:picLocks noChangeAspect="1"/>
          </p:cNvPicPr>
          <p:nvPr/>
        </p:nvPicPr>
        <p:blipFill>
          <a:blip r:embed="rId19"/>
          <a:stretch>
            <a:fillRect/>
          </a:stretch>
        </p:blipFill>
        <p:spPr>
          <a:xfrm>
            <a:off x="3652838" y="4326731"/>
            <a:ext cx="154781" cy="123825"/>
          </a:xfrm>
          <a:prstGeom prst="rect">
            <a:avLst/>
          </a:prstGeom>
        </p:spPr>
      </p:pic>
      <p:pic>
        <p:nvPicPr>
          <p:cNvPr id="20" name="Image 18" descr="preencoded.png"/>
          <p:cNvPicPr>
            <a:picLocks noChangeAspect="1"/>
          </p:cNvPicPr>
          <p:nvPr/>
        </p:nvPicPr>
        <p:blipFill>
          <a:blip r:embed="rId7"/>
          <a:stretch>
            <a:fillRect/>
          </a:stretch>
        </p:blipFill>
        <p:spPr>
          <a:xfrm>
            <a:off x="6624638" y="1974056"/>
            <a:ext cx="2971800" cy="3559969"/>
          </a:xfrm>
          <a:prstGeom prst="rect">
            <a:avLst/>
          </a:prstGeom>
        </p:spPr>
      </p:pic>
      <p:pic>
        <p:nvPicPr>
          <p:cNvPr id="21" name="Image 19" descr="preencoded.png"/>
          <p:cNvPicPr>
            <a:picLocks noChangeAspect="1"/>
          </p:cNvPicPr>
          <p:nvPr/>
        </p:nvPicPr>
        <p:blipFill>
          <a:blip r:embed="rId20"/>
          <a:stretch>
            <a:fillRect/>
          </a:stretch>
        </p:blipFill>
        <p:spPr>
          <a:xfrm>
            <a:off x="7800975" y="2159794"/>
            <a:ext cx="619125" cy="619125"/>
          </a:xfrm>
          <a:prstGeom prst="rect">
            <a:avLst/>
          </a:prstGeom>
        </p:spPr>
      </p:pic>
      <p:pic>
        <p:nvPicPr>
          <p:cNvPr id="22" name="Image 20" descr="preencoded.png"/>
          <p:cNvPicPr>
            <a:picLocks noChangeAspect="1"/>
          </p:cNvPicPr>
          <p:nvPr/>
        </p:nvPicPr>
        <p:blipFill>
          <a:blip r:embed="rId21"/>
          <a:stretch>
            <a:fillRect/>
          </a:stretch>
        </p:blipFill>
        <p:spPr>
          <a:xfrm>
            <a:off x="7986713" y="2314575"/>
            <a:ext cx="247650" cy="309563"/>
          </a:xfrm>
          <a:prstGeom prst="rect">
            <a:avLst/>
          </a:prstGeom>
        </p:spPr>
      </p:pic>
      <p:pic>
        <p:nvPicPr>
          <p:cNvPr id="23" name="Image 21" descr="preencoded.png"/>
          <p:cNvPicPr>
            <a:picLocks noChangeAspect="1"/>
          </p:cNvPicPr>
          <p:nvPr/>
        </p:nvPicPr>
        <p:blipFill>
          <a:blip r:embed="rId22"/>
          <a:stretch>
            <a:fillRect/>
          </a:stretch>
        </p:blipFill>
        <p:spPr>
          <a:xfrm>
            <a:off x="6810375" y="3305175"/>
            <a:ext cx="154781" cy="123825"/>
          </a:xfrm>
          <a:prstGeom prst="rect">
            <a:avLst/>
          </a:prstGeom>
        </p:spPr>
      </p:pic>
      <p:pic>
        <p:nvPicPr>
          <p:cNvPr id="24" name="Image 22" descr="preencoded.png"/>
          <p:cNvPicPr>
            <a:picLocks noChangeAspect="1"/>
          </p:cNvPicPr>
          <p:nvPr/>
        </p:nvPicPr>
        <p:blipFill>
          <a:blip r:embed="rId23"/>
          <a:stretch>
            <a:fillRect/>
          </a:stretch>
        </p:blipFill>
        <p:spPr>
          <a:xfrm>
            <a:off x="6810375" y="3769519"/>
            <a:ext cx="154781" cy="123825"/>
          </a:xfrm>
          <a:prstGeom prst="rect">
            <a:avLst/>
          </a:prstGeom>
        </p:spPr>
      </p:pic>
      <p:pic>
        <p:nvPicPr>
          <p:cNvPr id="25" name="Image 23" descr="preencoded.png"/>
          <p:cNvPicPr>
            <a:picLocks noChangeAspect="1"/>
          </p:cNvPicPr>
          <p:nvPr/>
        </p:nvPicPr>
        <p:blipFill>
          <a:blip r:embed="rId24"/>
          <a:stretch>
            <a:fillRect/>
          </a:stretch>
        </p:blipFill>
        <p:spPr>
          <a:xfrm>
            <a:off x="6810375" y="4233863"/>
            <a:ext cx="139303" cy="123825"/>
          </a:xfrm>
          <a:prstGeom prst="rect">
            <a:avLst/>
          </a:prstGeom>
        </p:spPr>
      </p:pic>
      <p:pic>
        <p:nvPicPr>
          <p:cNvPr id="26" name="Image 24" descr="preencoded.png"/>
          <p:cNvPicPr>
            <a:picLocks noChangeAspect="1"/>
          </p:cNvPicPr>
          <p:nvPr/>
        </p:nvPicPr>
        <p:blipFill>
          <a:blip r:embed="rId25"/>
          <a:stretch>
            <a:fillRect/>
          </a:stretch>
        </p:blipFill>
        <p:spPr>
          <a:xfrm>
            <a:off x="6810375" y="4512469"/>
            <a:ext cx="123825" cy="123825"/>
          </a:xfrm>
          <a:prstGeom prst="rect">
            <a:avLst/>
          </a:prstGeom>
        </p:spPr>
      </p:pic>
      <p:sp>
        <p:nvSpPr>
          <p:cNvPr id="27"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AI 전환 사례와 응용 범위</a:t>
            </a:r>
            <a:endParaRPr lang="en-US" sz="1971" dirty="0"/>
          </a:p>
        </p:txBody>
      </p:sp>
      <p:sp>
        <p:nvSpPr>
          <p:cNvPr id="28" name="Text 1"/>
          <p:cNvSpPr/>
          <p:nvPr/>
        </p:nvSpPr>
        <p:spPr>
          <a:xfrm>
            <a:off x="309562" y="1602581"/>
            <a:ext cx="10215563"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AI 전환은 기술 도입뿐만 아니라 조직 구조와 문화의 전면적 변화입니다. 성공적인 AI 전환에는 명확한 비전, 복합적인 AI 전문성, 그리고 책임 있는 접근 방식이 필요합니다.</a:t>
            </a:r>
            <a:endParaRPr lang="en-US" sz="910" dirty="0"/>
          </a:p>
        </p:txBody>
      </p:sp>
      <p:sp>
        <p:nvSpPr>
          <p:cNvPr id="29" name="Text 2"/>
          <p:cNvSpPr/>
          <p:nvPr/>
        </p:nvSpPr>
        <p:spPr>
          <a:xfrm>
            <a:off x="365284" y="2902744"/>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공공 안전</a:t>
            </a:r>
            <a:endParaRPr lang="en-US" sz="1337" dirty="0"/>
          </a:p>
        </p:txBody>
      </p:sp>
      <p:sp>
        <p:nvSpPr>
          <p:cNvPr id="30" name="Text 3"/>
          <p:cNvSpPr/>
          <p:nvPr/>
        </p:nvSpPr>
        <p:spPr>
          <a:xfrm>
            <a:off x="681037" y="3274219"/>
            <a:ext cx="241458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예측적 분석을 통해 범죄 고발 지역과 교통사고 위험을 미리 식별</a:t>
            </a:r>
            <a:endParaRPr lang="en-US" sz="910" dirty="0"/>
          </a:p>
        </p:txBody>
      </p:sp>
      <p:sp>
        <p:nvSpPr>
          <p:cNvPr id="31" name="Text 4"/>
          <p:cNvSpPr/>
          <p:nvPr/>
        </p:nvSpPr>
        <p:spPr>
          <a:xfrm>
            <a:off x="681037" y="3738562"/>
            <a:ext cx="241458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리소스 할당 최적화를 통해 효과적인 방어 계획 수립</a:t>
            </a:r>
            <a:endParaRPr lang="en-US" sz="910" dirty="0"/>
          </a:p>
        </p:txBody>
      </p:sp>
      <p:sp>
        <p:nvSpPr>
          <p:cNvPr id="32" name="Text 5"/>
          <p:cNvSpPr/>
          <p:nvPr/>
        </p:nvSpPr>
        <p:spPr>
          <a:xfrm>
            <a:off x="711994" y="4202906"/>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에이전트를 통해 자동으로 결정과 실행 프로세스 자동화</a:t>
            </a:r>
            <a:endParaRPr lang="en-US" sz="910" dirty="0"/>
          </a:p>
        </p:txBody>
      </p:sp>
      <p:sp>
        <p:nvSpPr>
          <p:cNvPr id="33" name="Text 6"/>
          <p:cNvSpPr/>
          <p:nvPr/>
        </p:nvSpPr>
        <p:spPr>
          <a:xfrm>
            <a:off x="711994" y="4667250"/>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알고리즘 투명성 및 사회적 편견 최소화에 대한 책임 있는 접근</a:t>
            </a:r>
            <a:endParaRPr lang="en-US" sz="910" dirty="0"/>
          </a:p>
        </p:txBody>
      </p:sp>
      <p:sp>
        <p:nvSpPr>
          <p:cNvPr id="34" name="Text 7"/>
          <p:cNvSpPr/>
          <p:nvPr/>
        </p:nvSpPr>
        <p:spPr>
          <a:xfrm>
            <a:off x="3522821" y="2902744"/>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도시 기반 시설 관리</a:t>
            </a:r>
            <a:endParaRPr lang="en-US" sz="1337" dirty="0"/>
          </a:p>
        </p:txBody>
      </p:sp>
      <p:sp>
        <p:nvSpPr>
          <p:cNvPr id="35" name="Text 8"/>
          <p:cNvSpPr/>
          <p:nvPr/>
        </p:nvSpPr>
        <p:spPr>
          <a:xfrm>
            <a:off x="3838575" y="3274219"/>
            <a:ext cx="239214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수백만 개의 IoT 센서와 CCTV 데이터 분석</a:t>
            </a:r>
            <a:endParaRPr lang="en-US" sz="910" dirty="0"/>
          </a:p>
        </p:txBody>
      </p:sp>
      <p:sp>
        <p:nvSpPr>
          <p:cNvPr id="36" name="Text 9"/>
          <p:cNvSpPr/>
          <p:nvPr/>
        </p:nvSpPr>
        <p:spPr>
          <a:xfrm>
            <a:off x="3838575" y="3552825"/>
            <a:ext cx="241458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도로 표면 손상이나 전력 과부하 같은 인프라 유지 자동화</a:t>
            </a:r>
            <a:endParaRPr lang="en-US" sz="910" dirty="0"/>
          </a:p>
        </p:txBody>
      </p:sp>
      <p:sp>
        <p:nvSpPr>
          <p:cNvPr id="37" name="Text 10"/>
          <p:cNvSpPr/>
          <p:nvPr/>
        </p:nvSpPr>
        <p:spPr>
          <a:xfrm>
            <a:off x="3807619" y="4017169"/>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시스템 고장이나 재난 발생 시 조기에 발견</a:t>
            </a:r>
            <a:endParaRPr lang="en-US" sz="910" dirty="0"/>
          </a:p>
        </p:txBody>
      </p:sp>
      <p:sp>
        <p:nvSpPr>
          <p:cNvPr id="38" name="Text 11"/>
          <p:cNvSpPr/>
          <p:nvPr/>
        </p:nvSpPr>
        <p:spPr>
          <a:xfrm>
            <a:off x="3869531" y="4295775"/>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분산 처리로 인한 네트워크 부하 감소 및 시스템 안정성</a:t>
            </a:r>
            <a:endParaRPr lang="en-US" sz="910" dirty="0"/>
          </a:p>
        </p:txBody>
      </p:sp>
      <p:sp>
        <p:nvSpPr>
          <p:cNvPr id="39" name="Text 12"/>
          <p:cNvSpPr/>
          <p:nvPr/>
        </p:nvSpPr>
        <p:spPr>
          <a:xfrm>
            <a:off x="6680359" y="2902744"/>
            <a:ext cx="2860358" cy="256480"/>
          </a:xfrm>
          <a:prstGeom prst="rect">
            <a:avLst/>
          </a:prstGeom>
          <a:noFill/>
          <a:ln/>
        </p:spPr>
        <p:txBody>
          <a:bodyPr wrap="square" lIns="0" tIns="0" rIns="0" bIns="0" rtlCol="0" anchor="t">
            <a:spAutoFit/>
          </a:bodyPr>
          <a:lstStyle/>
          <a:p>
            <a:pPr algn="ctr">
              <a:lnSpc>
                <a:spcPts val="1950"/>
              </a:lnSpc>
            </a:pPr>
            <a:r>
              <a:rPr lang="en-US" sz="1337" b="1" dirty="0">
                <a:solidFill>
                  <a:srgbClr val="1F2937"/>
                </a:solidFill>
                <a:latin typeface="Noto Sans KR" pitchFamily="34" charset="0"/>
                <a:ea typeface="Noto Sans KR" pitchFamily="34" charset="-122"/>
                <a:cs typeface="Noto Sans KR" pitchFamily="34" charset="-120"/>
              </a:rPr>
              <a:t>행정 서비스 개선</a:t>
            </a:r>
            <a:endParaRPr lang="en-US" sz="1337" dirty="0"/>
          </a:p>
        </p:txBody>
      </p:sp>
      <p:sp>
        <p:nvSpPr>
          <p:cNvPr id="40" name="Text 13"/>
          <p:cNvSpPr/>
          <p:nvPr/>
        </p:nvSpPr>
        <p:spPr>
          <a:xfrm>
            <a:off x="7027069" y="3274219"/>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채팅봇 및 자연어 처리(NLP)로 민사 처리 속도 향상</a:t>
            </a:r>
            <a:endParaRPr lang="en-US" sz="910" dirty="0"/>
          </a:p>
        </p:txBody>
      </p:sp>
      <p:sp>
        <p:nvSpPr>
          <p:cNvPr id="41" name="Text 14"/>
          <p:cNvSpPr/>
          <p:nvPr/>
        </p:nvSpPr>
        <p:spPr>
          <a:xfrm>
            <a:off x="7027069" y="3738562"/>
            <a:ext cx="238363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자동 번역 및 음성 인식으로 다문화 환경에서의 접근성 증가</a:t>
            </a:r>
            <a:endParaRPr lang="en-US" sz="910" dirty="0"/>
          </a:p>
        </p:txBody>
      </p:sp>
      <p:sp>
        <p:nvSpPr>
          <p:cNvPr id="42" name="Text 15"/>
          <p:cNvSpPr/>
          <p:nvPr/>
        </p:nvSpPr>
        <p:spPr>
          <a:xfrm>
            <a:off x="7011591" y="4202906"/>
            <a:ext cx="221337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프로세스 자동화로 인한 처리 시간 단축</a:t>
            </a:r>
            <a:endParaRPr lang="en-US" sz="910" dirty="0"/>
          </a:p>
        </p:txBody>
      </p:sp>
      <p:sp>
        <p:nvSpPr>
          <p:cNvPr id="43" name="Text 16"/>
          <p:cNvSpPr/>
          <p:nvPr/>
        </p:nvSpPr>
        <p:spPr>
          <a:xfrm>
            <a:off x="6996112" y="4481512"/>
            <a:ext cx="241458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마을 지역에서도 서비스 접근성을 높이기 위한 노력</a:t>
            </a:r>
            <a:endParaRPr lang="en-US" sz="910" dirty="0"/>
          </a:p>
        </p:txBody>
      </p:sp>
      <p:sp>
        <p:nvSpPr>
          <p:cNvPr id="44" name="Text 17"/>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11 / 36</a:t>
            </a:r>
            <a:endParaRPr lang="en-US" sz="91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129338"/>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069681"/>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4550569"/>
          </a:xfrm>
          <a:prstGeom prst="rect">
            <a:avLst/>
          </a:prstGeom>
        </p:spPr>
      </p:pic>
      <p:pic>
        <p:nvPicPr>
          <p:cNvPr id="7" name="Image 5" descr="preencoded.png"/>
          <p:cNvPicPr>
            <a:picLocks noChangeAspect="1"/>
          </p:cNvPicPr>
          <p:nvPr/>
        </p:nvPicPr>
        <p:blipFill>
          <a:blip r:embed="rId8"/>
          <a:stretch>
            <a:fillRect/>
          </a:stretch>
        </p:blipFill>
        <p:spPr>
          <a:xfrm>
            <a:off x="495300" y="2097881"/>
            <a:ext cx="309563" cy="309563"/>
          </a:xfrm>
          <a:prstGeom prst="rect">
            <a:avLst/>
          </a:prstGeom>
        </p:spPr>
      </p:pic>
      <p:pic>
        <p:nvPicPr>
          <p:cNvPr id="8" name="Image 6" descr="preencoded.png"/>
          <p:cNvPicPr>
            <a:picLocks noChangeAspect="1"/>
          </p:cNvPicPr>
          <p:nvPr/>
        </p:nvPicPr>
        <p:blipFill>
          <a:blip r:embed="rId9"/>
          <a:stretch>
            <a:fillRect/>
          </a:stretch>
        </p:blipFill>
        <p:spPr>
          <a:xfrm>
            <a:off x="588169" y="2144316"/>
            <a:ext cx="123825" cy="216694"/>
          </a:xfrm>
          <a:prstGeom prst="rect">
            <a:avLst/>
          </a:prstGeom>
        </p:spPr>
      </p:pic>
      <p:pic>
        <p:nvPicPr>
          <p:cNvPr id="9" name="Image 7" descr="preencoded.png"/>
          <p:cNvPicPr>
            <a:picLocks noChangeAspect="1"/>
          </p:cNvPicPr>
          <p:nvPr/>
        </p:nvPicPr>
        <p:blipFill>
          <a:blip r:embed="rId10"/>
          <a:stretch>
            <a:fillRect/>
          </a:stretch>
        </p:blipFill>
        <p:spPr>
          <a:xfrm>
            <a:off x="495300" y="2624137"/>
            <a:ext cx="309563" cy="309563"/>
          </a:xfrm>
          <a:prstGeom prst="rect">
            <a:avLst/>
          </a:prstGeom>
        </p:spPr>
      </p:pic>
      <p:pic>
        <p:nvPicPr>
          <p:cNvPr id="10" name="Image 8" descr="preencoded.png"/>
          <p:cNvPicPr>
            <a:picLocks noChangeAspect="1"/>
          </p:cNvPicPr>
          <p:nvPr/>
        </p:nvPicPr>
        <p:blipFill>
          <a:blip r:embed="rId11"/>
          <a:stretch>
            <a:fillRect/>
          </a:stretch>
        </p:blipFill>
        <p:spPr>
          <a:xfrm>
            <a:off x="580430" y="2670572"/>
            <a:ext cx="139303" cy="216694"/>
          </a:xfrm>
          <a:prstGeom prst="rect">
            <a:avLst/>
          </a:prstGeom>
        </p:spPr>
      </p:pic>
      <p:pic>
        <p:nvPicPr>
          <p:cNvPr id="11" name="Image 9" descr="preencoded.png"/>
          <p:cNvPicPr>
            <a:picLocks noChangeAspect="1"/>
          </p:cNvPicPr>
          <p:nvPr/>
        </p:nvPicPr>
        <p:blipFill>
          <a:blip r:embed="rId12"/>
          <a:stretch>
            <a:fillRect/>
          </a:stretch>
        </p:blipFill>
        <p:spPr>
          <a:xfrm>
            <a:off x="495300" y="3150394"/>
            <a:ext cx="309563" cy="309563"/>
          </a:xfrm>
          <a:prstGeom prst="rect">
            <a:avLst/>
          </a:prstGeom>
        </p:spPr>
      </p:pic>
      <p:pic>
        <p:nvPicPr>
          <p:cNvPr id="12" name="Image 10" descr="preencoded.png"/>
          <p:cNvPicPr>
            <a:picLocks noChangeAspect="1"/>
          </p:cNvPicPr>
          <p:nvPr/>
        </p:nvPicPr>
        <p:blipFill>
          <a:blip r:embed="rId13"/>
          <a:stretch>
            <a:fillRect/>
          </a:stretch>
        </p:blipFill>
        <p:spPr>
          <a:xfrm>
            <a:off x="561083" y="3196828"/>
            <a:ext cx="177998" cy="216694"/>
          </a:xfrm>
          <a:prstGeom prst="rect">
            <a:avLst/>
          </a:prstGeom>
        </p:spPr>
      </p:pic>
      <p:pic>
        <p:nvPicPr>
          <p:cNvPr id="13" name="Image 11" descr="preencoded.png"/>
          <p:cNvPicPr>
            <a:picLocks noChangeAspect="1"/>
          </p:cNvPicPr>
          <p:nvPr/>
        </p:nvPicPr>
        <p:blipFill>
          <a:blip r:embed="rId14"/>
          <a:stretch>
            <a:fillRect/>
          </a:stretch>
        </p:blipFill>
        <p:spPr>
          <a:xfrm>
            <a:off x="495300" y="3676650"/>
            <a:ext cx="309563" cy="309563"/>
          </a:xfrm>
          <a:prstGeom prst="rect">
            <a:avLst/>
          </a:prstGeom>
        </p:spPr>
      </p:pic>
      <p:pic>
        <p:nvPicPr>
          <p:cNvPr id="14" name="Image 12" descr="preencoded.png"/>
          <p:cNvPicPr>
            <a:picLocks noChangeAspect="1"/>
          </p:cNvPicPr>
          <p:nvPr/>
        </p:nvPicPr>
        <p:blipFill>
          <a:blip r:embed="rId15"/>
          <a:stretch>
            <a:fillRect/>
          </a:stretch>
        </p:blipFill>
        <p:spPr>
          <a:xfrm>
            <a:off x="595908" y="3723084"/>
            <a:ext cx="108347" cy="216694"/>
          </a:xfrm>
          <a:prstGeom prst="rect">
            <a:avLst/>
          </a:prstGeom>
        </p:spPr>
      </p:pic>
      <p:pic>
        <p:nvPicPr>
          <p:cNvPr id="15" name="Image 13" descr="preencoded.png"/>
          <p:cNvPicPr>
            <a:picLocks noChangeAspect="1"/>
          </p:cNvPicPr>
          <p:nvPr/>
        </p:nvPicPr>
        <p:blipFill>
          <a:blip r:embed="rId7"/>
          <a:stretch>
            <a:fillRect/>
          </a:stretch>
        </p:blipFill>
        <p:spPr>
          <a:xfrm>
            <a:off x="5045869" y="1540669"/>
            <a:ext cx="4550569" cy="4550569"/>
          </a:xfrm>
          <a:prstGeom prst="rect">
            <a:avLst/>
          </a:prstGeom>
        </p:spPr>
      </p:pic>
      <p:pic>
        <p:nvPicPr>
          <p:cNvPr id="16" name="Image 14" descr="preencoded.png"/>
          <p:cNvPicPr>
            <a:picLocks noChangeAspect="1"/>
          </p:cNvPicPr>
          <p:nvPr/>
        </p:nvPicPr>
        <p:blipFill>
          <a:blip r:embed="rId16"/>
          <a:stretch>
            <a:fillRect/>
          </a:stretch>
        </p:blipFill>
        <p:spPr>
          <a:xfrm>
            <a:off x="5231606" y="2097881"/>
            <a:ext cx="309563" cy="309563"/>
          </a:xfrm>
          <a:prstGeom prst="rect">
            <a:avLst/>
          </a:prstGeom>
        </p:spPr>
      </p:pic>
      <p:pic>
        <p:nvPicPr>
          <p:cNvPr id="17" name="Image 15" descr="preencoded.png"/>
          <p:cNvPicPr>
            <a:picLocks noChangeAspect="1"/>
          </p:cNvPicPr>
          <p:nvPr/>
        </p:nvPicPr>
        <p:blipFill>
          <a:blip r:embed="rId17"/>
          <a:stretch>
            <a:fillRect/>
          </a:stretch>
        </p:blipFill>
        <p:spPr>
          <a:xfrm>
            <a:off x="5316736" y="2144316"/>
            <a:ext cx="139303" cy="216694"/>
          </a:xfrm>
          <a:prstGeom prst="rect">
            <a:avLst/>
          </a:prstGeom>
        </p:spPr>
      </p:pic>
      <p:pic>
        <p:nvPicPr>
          <p:cNvPr id="18" name="Image 16" descr="preencoded.png"/>
          <p:cNvPicPr>
            <a:picLocks noChangeAspect="1"/>
          </p:cNvPicPr>
          <p:nvPr/>
        </p:nvPicPr>
        <p:blipFill>
          <a:blip r:embed="rId18"/>
          <a:stretch>
            <a:fillRect/>
          </a:stretch>
        </p:blipFill>
        <p:spPr>
          <a:xfrm>
            <a:off x="5231606" y="2809875"/>
            <a:ext cx="309563" cy="309563"/>
          </a:xfrm>
          <a:prstGeom prst="rect">
            <a:avLst/>
          </a:prstGeom>
        </p:spPr>
      </p:pic>
      <p:pic>
        <p:nvPicPr>
          <p:cNvPr id="19" name="Image 17" descr="preencoded.png"/>
          <p:cNvPicPr>
            <a:picLocks noChangeAspect="1"/>
          </p:cNvPicPr>
          <p:nvPr/>
        </p:nvPicPr>
        <p:blipFill>
          <a:blip r:embed="rId19"/>
          <a:stretch>
            <a:fillRect/>
          </a:stretch>
        </p:blipFill>
        <p:spPr>
          <a:xfrm>
            <a:off x="5308997" y="2856309"/>
            <a:ext cx="154781" cy="216694"/>
          </a:xfrm>
          <a:prstGeom prst="rect">
            <a:avLst/>
          </a:prstGeom>
        </p:spPr>
      </p:pic>
      <p:pic>
        <p:nvPicPr>
          <p:cNvPr id="20" name="Image 18" descr="preencoded.png"/>
          <p:cNvPicPr>
            <a:picLocks noChangeAspect="1"/>
          </p:cNvPicPr>
          <p:nvPr/>
        </p:nvPicPr>
        <p:blipFill>
          <a:blip r:embed="rId20"/>
          <a:stretch>
            <a:fillRect/>
          </a:stretch>
        </p:blipFill>
        <p:spPr>
          <a:xfrm>
            <a:off x="5231606" y="3521869"/>
            <a:ext cx="4179094" cy="1485900"/>
          </a:xfrm>
          <a:prstGeom prst="rect">
            <a:avLst/>
          </a:prstGeom>
        </p:spPr>
      </p:pic>
      <p:pic>
        <p:nvPicPr>
          <p:cNvPr id="21" name="Image 19" descr="preencoded.png"/>
          <p:cNvPicPr>
            <a:picLocks noChangeAspect="1"/>
          </p:cNvPicPr>
          <p:nvPr/>
        </p:nvPicPr>
        <p:blipFill>
          <a:blip r:embed="rId21"/>
          <a:stretch>
            <a:fillRect/>
          </a:stretch>
        </p:blipFill>
        <p:spPr>
          <a:xfrm>
            <a:off x="5231606" y="5131594"/>
            <a:ext cx="309563" cy="309563"/>
          </a:xfrm>
          <a:prstGeom prst="rect">
            <a:avLst/>
          </a:prstGeom>
        </p:spPr>
      </p:pic>
      <p:pic>
        <p:nvPicPr>
          <p:cNvPr id="22" name="Image 20" descr="preencoded.png"/>
          <p:cNvPicPr>
            <a:picLocks noChangeAspect="1"/>
          </p:cNvPicPr>
          <p:nvPr/>
        </p:nvPicPr>
        <p:blipFill>
          <a:blip r:embed="rId22"/>
          <a:stretch>
            <a:fillRect/>
          </a:stretch>
        </p:blipFill>
        <p:spPr>
          <a:xfrm>
            <a:off x="5297389" y="5178028"/>
            <a:ext cx="177998" cy="216694"/>
          </a:xfrm>
          <a:prstGeom prst="rect">
            <a:avLst/>
          </a:prstGeom>
        </p:spPr>
      </p:pic>
      <p:sp>
        <p:nvSpPr>
          <p:cNvPr id="23"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시스템 최적화와 엣지 컴퓨팅</a:t>
            </a:r>
            <a:endParaRPr lang="en-US" sz="1971" dirty="0"/>
          </a:p>
        </p:txBody>
      </p:sp>
      <p:sp>
        <p:nvSpPr>
          <p:cNvPr id="24" name="Text 1"/>
          <p:cNvSpPr/>
          <p:nvPr/>
        </p:nvSpPr>
        <p:spPr>
          <a:xfrm>
            <a:off x="495300"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시스템 최적화의 필요성</a:t>
            </a:r>
            <a:endParaRPr lang="en-US" sz="1337" dirty="0"/>
          </a:p>
        </p:txBody>
      </p:sp>
      <p:sp>
        <p:nvSpPr>
          <p:cNvPr id="25" name="Text 2"/>
          <p:cNvSpPr/>
          <p:nvPr/>
        </p:nvSpPr>
        <p:spPr>
          <a:xfrm>
            <a:off x="897732" y="2097881"/>
            <a:ext cx="396704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대량 데이터 처리 요구</a:t>
            </a:r>
            <a:endParaRPr lang="en-US" sz="1024" dirty="0"/>
          </a:p>
        </p:txBody>
      </p:sp>
      <p:sp>
        <p:nvSpPr>
          <p:cNvPr id="26" name="Text 3"/>
          <p:cNvSpPr/>
          <p:nvPr/>
        </p:nvSpPr>
        <p:spPr>
          <a:xfrm>
            <a:off x="897732" y="2314575"/>
            <a:ext cx="396704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CCTV, IoT 센서, 교신호등 등으로부터의 방대한 양의 데이터 처리 필요</a:t>
            </a:r>
            <a:endParaRPr lang="en-US" sz="910" dirty="0"/>
          </a:p>
        </p:txBody>
      </p:sp>
      <p:sp>
        <p:nvSpPr>
          <p:cNvPr id="27" name="Text 4"/>
          <p:cNvSpPr/>
          <p:nvPr/>
        </p:nvSpPr>
        <p:spPr>
          <a:xfrm>
            <a:off x="897731" y="2624137"/>
            <a:ext cx="3371136"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중앙 서버의 한계</a:t>
            </a:r>
            <a:endParaRPr lang="en-US" sz="1024" dirty="0"/>
          </a:p>
        </p:txBody>
      </p:sp>
      <p:sp>
        <p:nvSpPr>
          <p:cNvPr id="28" name="Text 5"/>
          <p:cNvSpPr/>
          <p:nvPr/>
        </p:nvSpPr>
        <p:spPr>
          <a:xfrm>
            <a:off x="897731" y="2840831"/>
            <a:ext cx="337113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집중식 서버로 인한 데이터 전송 지연 및 네트워크 부하 증가</a:t>
            </a:r>
            <a:endParaRPr lang="en-US" sz="910" dirty="0"/>
          </a:p>
        </p:txBody>
      </p:sp>
      <p:sp>
        <p:nvSpPr>
          <p:cNvPr id="29" name="Text 6"/>
          <p:cNvSpPr/>
          <p:nvPr/>
        </p:nvSpPr>
        <p:spPr>
          <a:xfrm>
            <a:off x="897732" y="3150394"/>
            <a:ext cx="359247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분산 및 병렬 처리 요구</a:t>
            </a:r>
            <a:endParaRPr lang="en-US" sz="1024" dirty="0"/>
          </a:p>
        </p:txBody>
      </p:sp>
      <p:sp>
        <p:nvSpPr>
          <p:cNvPr id="30" name="Text 7"/>
          <p:cNvSpPr/>
          <p:nvPr/>
        </p:nvSpPr>
        <p:spPr>
          <a:xfrm>
            <a:off x="897732" y="3367087"/>
            <a:ext cx="359247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작업을 여러 서버에 분산시키고 동시에 처리하여 처리 속도 향상</a:t>
            </a:r>
            <a:endParaRPr lang="en-US" sz="910" dirty="0"/>
          </a:p>
        </p:txBody>
      </p:sp>
      <p:sp>
        <p:nvSpPr>
          <p:cNvPr id="31" name="Text 8"/>
          <p:cNvSpPr/>
          <p:nvPr/>
        </p:nvSpPr>
        <p:spPr>
          <a:xfrm>
            <a:off x="897731" y="3676650"/>
            <a:ext cx="2860358"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리소스 효율성</a:t>
            </a:r>
            <a:endParaRPr lang="en-US" sz="1024" dirty="0"/>
          </a:p>
        </p:txBody>
      </p:sp>
      <p:sp>
        <p:nvSpPr>
          <p:cNvPr id="32" name="Text 9"/>
          <p:cNvSpPr/>
          <p:nvPr/>
        </p:nvSpPr>
        <p:spPr>
          <a:xfrm>
            <a:off x="897731" y="3893344"/>
            <a:ext cx="286035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전력, 통신 리소스, 데이터 저장 공간의 효율적 활용</a:t>
            </a:r>
            <a:endParaRPr lang="en-US" sz="910" dirty="0"/>
          </a:p>
        </p:txBody>
      </p:sp>
      <p:sp>
        <p:nvSpPr>
          <p:cNvPr id="33" name="Text 10"/>
          <p:cNvSpPr/>
          <p:nvPr/>
        </p:nvSpPr>
        <p:spPr>
          <a:xfrm>
            <a:off x="5231606"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엣지 컴퓨팅</a:t>
            </a:r>
            <a:endParaRPr lang="en-US" sz="1337" dirty="0"/>
          </a:p>
        </p:txBody>
      </p:sp>
      <p:sp>
        <p:nvSpPr>
          <p:cNvPr id="34" name="Text 11"/>
          <p:cNvSpPr/>
          <p:nvPr/>
        </p:nvSpPr>
        <p:spPr>
          <a:xfrm>
            <a:off x="5634037" y="2097881"/>
            <a:ext cx="415432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정의</a:t>
            </a:r>
            <a:endParaRPr lang="en-US" sz="1024" dirty="0"/>
          </a:p>
        </p:txBody>
      </p:sp>
      <p:sp>
        <p:nvSpPr>
          <p:cNvPr id="35" name="Text 12"/>
          <p:cNvSpPr/>
          <p:nvPr/>
        </p:nvSpPr>
        <p:spPr>
          <a:xfrm>
            <a:off x="5634037" y="2314575"/>
            <a:ext cx="377666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생성지 근처에서 컴퓨팅 및 데이터 저장을 수행하는 분산 컴퓨팅 모델"</a:t>
            </a:r>
            <a:endParaRPr lang="en-US" sz="910" dirty="0"/>
          </a:p>
        </p:txBody>
      </p:sp>
      <p:sp>
        <p:nvSpPr>
          <p:cNvPr id="36" name="Text 13"/>
          <p:cNvSpPr/>
          <p:nvPr/>
        </p:nvSpPr>
        <p:spPr>
          <a:xfrm>
            <a:off x="5634037" y="2809875"/>
            <a:ext cx="415432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지연 감소</a:t>
            </a:r>
            <a:endParaRPr lang="en-US" sz="1024" dirty="0"/>
          </a:p>
        </p:txBody>
      </p:sp>
      <p:sp>
        <p:nvSpPr>
          <p:cNvPr id="37" name="Text 14"/>
          <p:cNvSpPr/>
          <p:nvPr/>
        </p:nvSpPr>
        <p:spPr>
          <a:xfrm>
            <a:off x="5634037" y="3026569"/>
            <a:ext cx="377666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중앙 데이터 센터보다 요청 발생지 근처에서 프로그램 실행, 빠른 응답 제공</a:t>
            </a:r>
            <a:endParaRPr lang="en-US" sz="910" dirty="0"/>
          </a:p>
        </p:txBody>
      </p:sp>
      <p:sp>
        <p:nvSpPr>
          <p:cNvPr id="38" name="Text 15"/>
          <p:cNvSpPr/>
          <p:nvPr/>
        </p:nvSpPr>
        <p:spPr>
          <a:xfrm>
            <a:off x="5634037" y="5131594"/>
            <a:ext cx="3413701"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스마트시티 응용</a:t>
            </a:r>
            <a:endParaRPr lang="en-US" sz="1024" dirty="0"/>
          </a:p>
        </p:txBody>
      </p:sp>
      <p:sp>
        <p:nvSpPr>
          <p:cNvPr id="39" name="Text 16"/>
          <p:cNvSpPr/>
          <p:nvPr/>
        </p:nvSpPr>
        <p:spPr>
          <a:xfrm>
            <a:off x="5719167" y="5348287"/>
            <a:ext cx="351585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교통 관리 시스템: 차량 센서 데이터 실시간 분석</a:t>
            </a:r>
            <a:endParaRPr lang="en-US" sz="910" dirty="0"/>
          </a:p>
        </p:txBody>
      </p:sp>
      <p:sp>
        <p:nvSpPr>
          <p:cNvPr id="40" name="Text 17"/>
          <p:cNvSpPr/>
          <p:nvPr/>
        </p:nvSpPr>
        <p:spPr>
          <a:xfrm>
            <a:off x="5719167" y="5534025"/>
            <a:ext cx="351585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공공 안전 카메라: 에지 장치에 AI 모델 배포</a:t>
            </a:r>
            <a:endParaRPr lang="en-US" sz="910" dirty="0"/>
          </a:p>
        </p:txBody>
      </p:sp>
      <p:sp>
        <p:nvSpPr>
          <p:cNvPr id="41" name="Text 18"/>
          <p:cNvSpPr/>
          <p:nvPr/>
        </p:nvSpPr>
        <p:spPr>
          <a:xfrm>
            <a:off x="5719167" y="5719762"/>
            <a:ext cx="3515857"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재난 관리: 분산 처리로 대규모 재난 시 핵심 서비스 유지</a:t>
            </a:r>
            <a:endParaRPr lang="en-US" sz="910" dirty="0"/>
          </a:p>
        </p:txBody>
      </p:sp>
      <p:sp>
        <p:nvSpPr>
          <p:cNvPr id="42" name="Text 19"/>
          <p:cNvSpPr/>
          <p:nvPr/>
        </p:nvSpPr>
        <p:spPr>
          <a:xfrm>
            <a:off x="309562" y="6919913"/>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12 / 36</a:t>
            </a:r>
            <a:endParaRPr lang="en-US" sz="91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1857375" y="1540669"/>
            <a:ext cx="1981200" cy="835819"/>
          </a:xfrm>
          <a:prstGeom prst="rect">
            <a:avLst/>
          </a:prstGeom>
        </p:spPr>
      </p:pic>
      <p:pic>
        <p:nvPicPr>
          <p:cNvPr id="7" name="Image 5" descr="preencoded.png"/>
          <p:cNvPicPr>
            <a:picLocks noChangeAspect="1"/>
          </p:cNvPicPr>
          <p:nvPr/>
        </p:nvPicPr>
        <p:blipFill>
          <a:blip r:embed="rId8"/>
          <a:stretch>
            <a:fillRect/>
          </a:stretch>
        </p:blipFill>
        <p:spPr>
          <a:xfrm>
            <a:off x="1981200" y="1664494"/>
            <a:ext cx="154781" cy="216694"/>
          </a:xfrm>
          <a:prstGeom prst="rect">
            <a:avLst/>
          </a:prstGeom>
        </p:spPr>
      </p:pic>
      <p:pic>
        <p:nvPicPr>
          <p:cNvPr id="8" name="Image 6" descr="preencoded.png"/>
          <p:cNvPicPr>
            <a:picLocks noChangeAspect="1"/>
          </p:cNvPicPr>
          <p:nvPr/>
        </p:nvPicPr>
        <p:blipFill>
          <a:blip r:embed="rId9"/>
          <a:stretch>
            <a:fillRect/>
          </a:stretch>
        </p:blipFill>
        <p:spPr>
          <a:xfrm>
            <a:off x="4871741" y="1873448"/>
            <a:ext cx="162520" cy="185738"/>
          </a:xfrm>
          <a:prstGeom prst="rect">
            <a:avLst/>
          </a:prstGeom>
        </p:spPr>
      </p:pic>
      <p:pic>
        <p:nvPicPr>
          <p:cNvPr id="9" name="Image 7" descr="preencoded.png"/>
          <p:cNvPicPr>
            <a:picLocks noChangeAspect="1"/>
          </p:cNvPicPr>
          <p:nvPr/>
        </p:nvPicPr>
        <p:blipFill>
          <a:blip r:embed="rId10"/>
          <a:stretch>
            <a:fillRect/>
          </a:stretch>
        </p:blipFill>
        <p:spPr>
          <a:xfrm>
            <a:off x="3962400" y="1540669"/>
            <a:ext cx="1981200" cy="835819"/>
          </a:xfrm>
          <a:prstGeom prst="rect">
            <a:avLst/>
          </a:prstGeom>
        </p:spPr>
      </p:pic>
      <p:pic>
        <p:nvPicPr>
          <p:cNvPr id="10" name="Image 8" descr="preencoded.png"/>
          <p:cNvPicPr>
            <a:picLocks noChangeAspect="1"/>
          </p:cNvPicPr>
          <p:nvPr/>
        </p:nvPicPr>
        <p:blipFill>
          <a:blip r:embed="rId11"/>
          <a:stretch>
            <a:fillRect/>
          </a:stretch>
        </p:blipFill>
        <p:spPr>
          <a:xfrm>
            <a:off x="4086225" y="1664494"/>
            <a:ext cx="193477" cy="216694"/>
          </a:xfrm>
          <a:prstGeom prst="rect">
            <a:avLst/>
          </a:prstGeom>
        </p:spPr>
      </p:pic>
      <p:pic>
        <p:nvPicPr>
          <p:cNvPr id="12" name="Image 10" descr="preencoded.png"/>
          <p:cNvPicPr>
            <a:picLocks noChangeAspect="1"/>
          </p:cNvPicPr>
          <p:nvPr/>
        </p:nvPicPr>
        <p:blipFill>
          <a:blip r:embed="rId12"/>
          <a:stretch>
            <a:fillRect/>
          </a:stretch>
        </p:blipFill>
        <p:spPr>
          <a:xfrm>
            <a:off x="6067425" y="1540669"/>
            <a:ext cx="1981200" cy="835819"/>
          </a:xfrm>
          <a:prstGeom prst="rect">
            <a:avLst/>
          </a:prstGeom>
        </p:spPr>
      </p:pic>
      <p:pic>
        <p:nvPicPr>
          <p:cNvPr id="13" name="Image 11" descr="preencoded.png"/>
          <p:cNvPicPr>
            <a:picLocks noChangeAspect="1"/>
          </p:cNvPicPr>
          <p:nvPr/>
        </p:nvPicPr>
        <p:blipFill>
          <a:blip r:embed="rId13"/>
          <a:stretch>
            <a:fillRect/>
          </a:stretch>
        </p:blipFill>
        <p:spPr>
          <a:xfrm>
            <a:off x="6191250" y="1664494"/>
            <a:ext cx="193477" cy="216694"/>
          </a:xfrm>
          <a:prstGeom prst="rect">
            <a:avLst/>
          </a:prstGeom>
        </p:spPr>
      </p:pic>
      <p:pic>
        <p:nvPicPr>
          <p:cNvPr id="14" name="Image 12" descr="preencoded.png"/>
          <p:cNvPicPr>
            <a:picLocks noChangeAspect="1"/>
          </p:cNvPicPr>
          <p:nvPr/>
        </p:nvPicPr>
        <p:blipFill>
          <a:blip r:embed="rId14"/>
          <a:stretch>
            <a:fillRect/>
          </a:stretch>
        </p:blipFill>
        <p:spPr>
          <a:xfrm>
            <a:off x="309563" y="2747962"/>
            <a:ext cx="3013034" cy="928688"/>
          </a:xfrm>
          <a:prstGeom prst="rect">
            <a:avLst/>
          </a:prstGeom>
        </p:spPr>
      </p:pic>
      <p:pic>
        <p:nvPicPr>
          <p:cNvPr id="15" name="Image 13" descr="preencoded.png"/>
          <p:cNvPicPr>
            <a:picLocks noChangeAspect="1"/>
          </p:cNvPicPr>
          <p:nvPr/>
        </p:nvPicPr>
        <p:blipFill>
          <a:blip r:embed="rId15"/>
          <a:stretch>
            <a:fillRect/>
          </a:stretch>
        </p:blipFill>
        <p:spPr>
          <a:xfrm>
            <a:off x="433387" y="2871787"/>
            <a:ext cx="309563" cy="309563"/>
          </a:xfrm>
          <a:prstGeom prst="rect">
            <a:avLst/>
          </a:prstGeom>
        </p:spPr>
      </p:pic>
      <p:pic>
        <p:nvPicPr>
          <p:cNvPr id="16" name="Image 14" descr="preencoded.png"/>
          <p:cNvPicPr>
            <a:picLocks noChangeAspect="1"/>
          </p:cNvPicPr>
          <p:nvPr/>
        </p:nvPicPr>
        <p:blipFill>
          <a:blip r:embed="rId16"/>
          <a:stretch>
            <a:fillRect/>
          </a:stretch>
        </p:blipFill>
        <p:spPr>
          <a:xfrm>
            <a:off x="549473" y="2964656"/>
            <a:ext cx="77391" cy="123825"/>
          </a:xfrm>
          <a:prstGeom prst="rect">
            <a:avLst/>
          </a:prstGeom>
        </p:spPr>
      </p:pic>
      <p:pic>
        <p:nvPicPr>
          <p:cNvPr id="17" name="Image 15" descr="preencoded.png"/>
          <p:cNvPicPr>
            <a:picLocks noChangeAspect="1"/>
          </p:cNvPicPr>
          <p:nvPr/>
        </p:nvPicPr>
        <p:blipFill>
          <a:blip r:embed="rId17"/>
          <a:stretch>
            <a:fillRect/>
          </a:stretch>
        </p:blipFill>
        <p:spPr>
          <a:xfrm>
            <a:off x="3446422" y="2747962"/>
            <a:ext cx="3013034" cy="928688"/>
          </a:xfrm>
          <a:prstGeom prst="rect">
            <a:avLst/>
          </a:prstGeom>
        </p:spPr>
      </p:pic>
      <p:pic>
        <p:nvPicPr>
          <p:cNvPr id="18" name="Image 16" descr="preencoded.png"/>
          <p:cNvPicPr>
            <a:picLocks noChangeAspect="1"/>
          </p:cNvPicPr>
          <p:nvPr/>
        </p:nvPicPr>
        <p:blipFill>
          <a:blip r:embed="rId18"/>
          <a:stretch>
            <a:fillRect/>
          </a:stretch>
        </p:blipFill>
        <p:spPr>
          <a:xfrm>
            <a:off x="3570247" y="2871787"/>
            <a:ext cx="309563" cy="309563"/>
          </a:xfrm>
          <a:prstGeom prst="rect">
            <a:avLst/>
          </a:prstGeom>
        </p:spPr>
      </p:pic>
      <p:pic>
        <p:nvPicPr>
          <p:cNvPr id="19" name="Image 17" descr="preencoded.png"/>
          <p:cNvPicPr>
            <a:picLocks noChangeAspect="1"/>
          </p:cNvPicPr>
          <p:nvPr/>
        </p:nvPicPr>
        <p:blipFill>
          <a:blip r:embed="rId19"/>
          <a:stretch>
            <a:fillRect/>
          </a:stretch>
        </p:blipFill>
        <p:spPr>
          <a:xfrm>
            <a:off x="3655377" y="2964656"/>
            <a:ext cx="139303" cy="123825"/>
          </a:xfrm>
          <a:prstGeom prst="rect">
            <a:avLst/>
          </a:prstGeom>
        </p:spPr>
      </p:pic>
      <p:pic>
        <p:nvPicPr>
          <p:cNvPr id="20" name="Image 18" descr="preencoded.png"/>
          <p:cNvPicPr>
            <a:picLocks noChangeAspect="1"/>
          </p:cNvPicPr>
          <p:nvPr/>
        </p:nvPicPr>
        <p:blipFill>
          <a:blip r:embed="rId20"/>
          <a:stretch>
            <a:fillRect/>
          </a:stretch>
        </p:blipFill>
        <p:spPr>
          <a:xfrm>
            <a:off x="6583283" y="2747962"/>
            <a:ext cx="3013155" cy="928688"/>
          </a:xfrm>
          <a:prstGeom prst="rect">
            <a:avLst/>
          </a:prstGeom>
        </p:spPr>
      </p:pic>
      <p:pic>
        <p:nvPicPr>
          <p:cNvPr id="21" name="Image 19" descr="preencoded.png"/>
          <p:cNvPicPr>
            <a:picLocks noChangeAspect="1"/>
          </p:cNvPicPr>
          <p:nvPr/>
        </p:nvPicPr>
        <p:blipFill>
          <a:blip r:embed="rId21"/>
          <a:stretch>
            <a:fillRect/>
          </a:stretch>
        </p:blipFill>
        <p:spPr>
          <a:xfrm>
            <a:off x="6707107" y="2871787"/>
            <a:ext cx="309563" cy="309563"/>
          </a:xfrm>
          <a:prstGeom prst="rect">
            <a:avLst/>
          </a:prstGeom>
        </p:spPr>
      </p:pic>
      <p:pic>
        <p:nvPicPr>
          <p:cNvPr id="22" name="Image 20" descr="preencoded.png"/>
          <p:cNvPicPr>
            <a:picLocks noChangeAspect="1"/>
          </p:cNvPicPr>
          <p:nvPr/>
        </p:nvPicPr>
        <p:blipFill>
          <a:blip r:embed="rId22"/>
          <a:stretch>
            <a:fillRect/>
          </a:stretch>
        </p:blipFill>
        <p:spPr>
          <a:xfrm>
            <a:off x="6799976" y="2964656"/>
            <a:ext cx="123825" cy="123825"/>
          </a:xfrm>
          <a:prstGeom prst="rect">
            <a:avLst/>
          </a:prstGeom>
        </p:spPr>
      </p:pic>
      <p:pic>
        <p:nvPicPr>
          <p:cNvPr id="23" name="Image 21" descr="preencoded.png"/>
          <p:cNvPicPr>
            <a:picLocks noChangeAspect="1"/>
          </p:cNvPicPr>
          <p:nvPr/>
        </p:nvPicPr>
        <p:blipFill>
          <a:blip r:embed="rId23"/>
          <a:stretch>
            <a:fillRect/>
          </a:stretch>
        </p:blipFill>
        <p:spPr>
          <a:xfrm>
            <a:off x="309563" y="3800475"/>
            <a:ext cx="9286875" cy="835819"/>
          </a:xfrm>
          <a:prstGeom prst="rect">
            <a:avLst/>
          </a:prstGeom>
        </p:spPr>
      </p:pic>
      <p:pic>
        <p:nvPicPr>
          <p:cNvPr id="24" name="Image 22" descr="preencoded.png"/>
          <p:cNvPicPr>
            <a:picLocks noChangeAspect="1"/>
          </p:cNvPicPr>
          <p:nvPr/>
        </p:nvPicPr>
        <p:blipFill>
          <a:blip r:embed="rId24"/>
          <a:stretch>
            <a:fillRect/>
          </a:stretch>
        </p:blipFill>
        <p:spPr>
          <a:xfrm>
            <a:off x="433388" y="4187428"/>
            <a:ext cx="139303" cy="123825"/>
          </a:xfrm>
          <a:prstGeom prst="rect">
            <a:avLst/>
          </a:prstGeom>
        </p:spPr>
      </p:pic>
      <p:pic>
        <p:nvPicPr>
          <p:cNvPr id="25" name="Image 23" descr="preencoded.png"/>
          <p:cNvPicPr>
            <a:picLocks noChangeAspect="1"/>
          </p:cNvPicPr>
          <p:nvPr/>
        </p:nvPicPr>
        <p:blipFill>
          <a:blip r:embed="rId25"/>
          <a:stretch>
            <a:fillRect/>
          </a:stretch>
        </p:blipFill>
        <p:spPr>
          <a:xfrm>
            <a:off x="433388" y="4373166"/>
            <a:ext cx="154781" cy="123825"/>
          </a:xfrm>
          <a:prstGeom prst="rect">
            <a:avLst/>
          </a:prstGeom>
        </p:spPr>
      </p:pic>
      <p:pic>
        <p:nvPicPr>
          <p:cNvPr id="26" name="Image 24" descr="preencoded.png"/>
          <p:cNvPicPr>
            <a:picLocks noChangeAspect="1"/>
          </p:cNvPicPr>
          <p:nvPr/>
        </p:nvPicPr>
        <p:blipFill>
          <a:blip r:embed="rId26"/>
          <a:stretch>
            <a:fillRect/>
          </a:stretch>
        </p:blipFill>
        <p:spPr>
          <a:xfrm>
            <a:off x="4953000" y="4187428"/>
            <a:ext cx="139303" cy="123825"/>
          </a:xfrm>
          <a:prstGeom prst="rect">
            <a:avLst/>
          </a:prstGeom>
        </p:spPr>
      </p:pic>
      <p:pic>
        <p:nvPicPr>
          <p:cNvPr id="27" name="Image 25" descr="preencoded.png"/>
          <p:cNvPicPr>
            <a:picLocks noChangeAspect="1"/>
          </p:cNvPicPr>
          <p:nvPr/>
        </p:nvPicPr>
        <p:blipFill>
          <a:blip r:embed="rId27"/>
          <a:stretch>
            <a:fillRect/>
          </a:stretch>
        </p:blipFill>
        <p:spPr>
          <a:xfrm>
            <a:off x="4953000" y="4373166"/>
            <a:ext cx="123825" cy="123825"/>
          </a:xfrm>
          <a:prstGeom prst="rect">
            <a:avLst/>
          </a:prstGeom>
        </p:spPr>
      </p:pic>
      <p:sp>
        <p:nvSpPr>
          <p:cNvPr id="28"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엣지 컴퓨팅과 스마트시티</a:t>
            </a:r>
            <a:endParaRPr lang="en-US" sz="1971" dirty="0"/>
          </a:p>
        </p:txBody>
      </p:sp>
      <p:sp>
        <p:nvSpPr>
          <p:cNvPr id="29" name="Text 1"/>
          <p:cNvSpPr/>
          <p:nvPr/>
        </p:nvSpPr>
        <p:spPr>
          <a:xfrm>
            <a:off x="2197894" y="1679972"/>
            <a:ext cx="672525" cy="192360"/>
          </a:xfrm>
          <a:prstGeom prst="rect">
            <a:avLst/>
          </a:prstGeom>
          <a:noFill/>
          <a:ln/>
        </p:spPr>
        <p:txBody>
          <a:bodyPr wrap="square" lIns="0" tIns="0" rIns="0" bIns="0" rtlCol="0" anchor="t">
            <a:spAutoFit/>
          </a:bodyPr>
          <a:lstStyle/>
          <a:p>
            <a:pPr>
              <a:lnSpc>
                <a:spcPts val="1463"/>
              </a:lnSpc>
            </a:pPr>
            <a:r>
              <a:rPr lang="en-US" sz="910" b="1" dirty="0">
                <a:solidFill>
                  <a:srgbClr val="1D4ED8"/>
                </a:solidFill>
                <a:latin typeface="Noto Sans KR" pitchFamily="34" charset="0"/>
                <a:ea typeface="Noto Sans KR" pitchFamily="34" charset="-122"/>
                <a:cs typeface="Noto Sans KR" pitchFamily="34" charset="-120"/>
              </a:rPr>
              <a:t>엣지 컴퓨팅</a:t>
            </a:r>
            <a:endParaRPr lang="en-US" sz="910" dirty="0"/>
          </a:p>
        </p:txBody>
      </p:sp>
      <p:sp>
        <p:nvSpPr>
          <p:cNvPr id="30" name="Text 2"/>
          <p:cNvSpPr/>
          <p:nvPr/>
        </p:nvSpPr>
        <p:spPr>
          <a:xfrm>
            <a:off x="1981200" y="1943100"/>
            <a:ext cx="1906905"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데이터 생성지 근처에서 계산 수행</a:t>
            </a:r>
            <a:endParaRPr lang="en-US" sz="796" dirty="0"/>
          </a:p>
        </p:txBody>
      </p:sp>
      <p:sp>
        <p:nvSpPr>
          <p:cNvPr id="31" name="Text 3"/>
          <p:cNvSpPr/>
          <p:nvPr/>
        </p:nvSpPr>
        <p:spPr>
          <a:xfrm>
            <a:off x="1981200" y="2128838"/>
            <a:ext cx="1906905" cy="128240"/>
          </a:xfrm>
          <a:prstGeom prst="rect">
            <a:avLst/>
          </a:prstGeom>
          <a:noFill/>
          <a:ln/>
        </p:spPr>
        <p:txBody>
          <a:bodyPr wrap="square" lIns="0" tIns="0" rIns="0" bIns="0" rtlCol="0" anchor="t">
            <a:spAutoFit/>
          </a:bodyPr>
          <a:lstStyle/>
          <a:p>
            <a:pPr>
              <a:lnSpc>
                <a:spcPts val="975"/>
              </a:lnSpc>
            </a:pPr>
            <a:r>
              <a:rPr lang="en-US" sz="683" dirty="0">
                <a:solidFill>
                  <a:srgbClr val="4B5563"/>
                </a:solidFill>
                <a:latin typeface="Noto Sans KR" pitchFamily="34" charset="0"/>
                <a:ea typeface="Noto Sans KR" pitchFamily="34" charset="-122"/>
                <a:cs typeface="Noto Sans KR" pitchFamily="34" charset="-120"/>
              </a:rPr>
              <a:t>빠른 반응 시간</a:t>
            </a:r>
            <a:endParaRPr lang="en-US" sz="683" dirty="0"/>
          </a:p>
        </p:txBody>
      </p:sp>
      <p:sp>
        <p:nvSpPr>
          <p:cNvPr id="32" name="Text 4"/>
          <p:cNvSpPr/>
          <p:nvPr/>
        </p:nvSpPr>
        <p:spPr>
          <a:xfrm>
            <a:off x="4341614" y="1679972"/>
            <a:ext cx="672525" cy="192360"/>
          </a:xfrm>
          <a:prstGeom prst="rect">
            <a:avLst/>
          </a:prstGeom>
          <a:noFill/>
          <a:ln/>
        </p:spPr>
        <p:txBody>
          <a:bodyPr wrap="square" lIns="0" tIns="0" rIns="0" bIns="0" rtlCol="0" anchor="t">
            <a:spAutoFit/>
          </a:bodyPr>
          <a:lstStyle/>
          <a:p>
            <a:pPr>
              <a:lnSpc>
                <a:spcPts val="1463"/>
              </a:lnSpc>
            </a:pPr>
            <a:r>
              <a:rPr lang="en-US" sz="910" b="1" dirty="0">
                <a:solidFill>
                  <a:srgbClr val="7E22CE"/>
                </a:solidFill>
                <a:latin typeface="Noto Sans KR" pitchFamily="34" charset="0"/>
                <a:ea typeface="Noto Sans KR" pitchFamily="34" charset="-122"/>
                <a:cs typeface="Noto Sans KR" pitchFamily="34" charset="-120"/>
              </a:rPr>
              <a:t>포그 컴퓨팅</a:t>
            </a:r>
            <a:endParaRPr lang="en-US" sz="910" dirty="0"/>
          </a:p>
        </p:txBody>
      </p:sp>
      <p:sp>
        <p:nvSpPr>
          <p:cNvPr id="33" name="Text 5"/>
          <p:cNvSpPr/>
          <p:nvPr/>
        </p:nvSpPr>
        <p:spPr>
          <a:xfrm>
            <a:off x="4086225" y="1943100"/>
            <a:ext cx="1906905"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엣지와 클라우드 사이의 중간 계층</a:t>
            </a:r>
            <a:endParaRPr lang="en-US" sz="796" dirty="0"/>
          </a:p>
        </p:txBody>
      </p:sp>
      <p:sp>
        <p:nvSpPr>
          <p:cNvPr id="34" name="Text 6"/>
          <p:cNvSpPr/>
          <p:nvPr/>
        </p:nvSpPr>
        <p:spPr>
          <a:xfrm>
            <a:off x="4086225" y="2128838"/>
            <a:ext cx="1906905" cy="128240"/>
          </a:xfrm>
          <a:prstGeom prst="rect">
            <a:avLst/>
          </a:prstGeom>
          <a:noFill/>
          <a:ln/>
        </p:spPr>
        <p:txBody>
          <a:bodyPr wrap="square" lIns="0" tIns="0" rIns="0" bIns="0" rtlCol="0" anchor="t">
            <a:spAutoFit/>
          </a:bodyPr>
          <a:lstStyle/>
          <a:p>
            <a:pPr>
              <a:lnSpc>
                <a:spcPts val="975"/>
              </a:lnSpc>
            </a:pPr>
            <a:r>
              <a:rPr lang="en-US" sz="683" dirty="0">
                <a:solidFill>
                  <a:srgbClr val="4B5563"/>
                </a:solidFill>
                <a:latin typeface="Noto Sans KR" pitchFamily="34" charset="0"/>
                <a:ea typeface="Noto Sans KR" pitchFamily="34" charset="-122"/>
                <a:cs typeface="Noto Sans KR" pitchFamily="34" charset="-120"/>
              </a:rPr>
              <a:t>복잡한 데이터 필터링</a:t>
            </a:r>
            <a:endParaRPr lang="en-US" sz="683" dirty="0"/>
          </a:p>
        </p:txBody>
      </p:sp>
      <p:sp>
        <p:nvSpPr>
          <p:cNvPr id="35" name="Text 7"/>
          <p:cNvSpPr/>
          <p:nvPr/>
        </p:nvSpPr>
        <p:spPr>
          <a:xfrm>
            <a:off x="6446639" y="1679972"/>
            <a:ext cx="927914" cy="192360"/>
          </a:xfrm>
          <a:prstGeom prst="rect">
            <a:avLst/>
          </a:prstGeom>
          <a:noFill/>
          <a:ln/>
        </p:spPr>
        <p:txBody>
          <a:bodyPr wrap="square" lIns="0" tIns="0" rIns="0" bIns="0" rtlCol="0" anchor="t">
            <a:spAutoFit/>
          </a:bodyPr>
          <a:lstStyle/>
          <a:p>
            <a:pPr>
              <a:lnSpc>
                <a:spcPts val="1463"/>
              </a:lnSpc>
            </a:pPr>
            <a:r>
              <a:rPr lang="en-US" sz="910" b="1" dirty="0">
                <a:solidFill>
                  <a:srgbClr val="15803D"/>
                </a:solidFill>
                <a:latin typeface="Noto Sans KR" pitchFamily="34" charset="0"/>
                <a:ea typeface="Noto Sans KR" pitchFamily="34" charset="-122"/>
                <a:cs typeface="Noto Sans KR" pitchFamily="34" charset="-120"/>
              </a:rPr>
              <a:t>클라우드 컴퓨팅</a:t>
            </a:r>
            <a:endParaRPr lang="en-US" sz="910" dirty="0"/>
          </a:p>
        </p:txBody>
      </p:sp>
      <p:sp>
        <p:nvSpPr>
          <p:cNvPr id="36" name="Text 8"/>
          <p:cNvSpPr/>
          <p:nvPr/>
        </p:nvSpPr>
        <p:spPr>
          <a:xfrm>
            <a:off x="6191250" y="1943100"/>
            <a:ext cx="1906905"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중앙 데이터 센터에서의 대규모 처리</a:t>
            </a:r>
            <a:endParaRPr lang="en-US" sz="796" dirty="0"/>
          </a:p>
        </p:txBody>
      </p:sp>
      <p:sp>
        <p:nvSpPr>
          <p:cNvPr id="37" name="Text 9"/>
          <p:cNvSpPr/>
          <p:nvPr/>
        </p:nvSpPr>
        <p:spPr>
          <a:xfrm>
            <a:off x="6191250" y="2128838"/>
            <a:ext cx="1906905" cy="128240"/>
          </a:xfrm>
          <a:prstGeom prst="rect">
            <a:avLst/>
          </a:prstGeom>
          <a:noFill/>
          <a:ln/>
        </p:spPr>
        <p:txBody>
          <a:bodyPr wrap="square" lIns="0" tIns="0" rIns="0" bIns="0" rtlCol="0" anchor="t">
            <a:spAutoFit/>
          </a:bodyPr>
          <a:lstStyle/>
          <a:p>
            <a:pPr>
              <a:lnSpc>
                <a:spcPts val="975"/>
              </a:lnSpc>
            </a:pPr>
            <a:r>
              <a:rPr lang="ko-KR" altLang="en-US" sz="683">
                <a:solidFill>
                  <a:srgbClr val="4B5563"/>
                </a:solidFill>
                <a:latin typeface="Noto Sans KR" pitchFamily="34" charset="0"/>
                <a:ea typeface="Noto Sans KR" pitchFamily="34" charset="-122"/>
                <a:cs typeface="Noto Sans KR" pitchFamily="34" charset="-120"/>
              </a:rPr>
              <a:t>대규모</a:t>
            </a:r>
            <a:r>
              <a:rPr lang="en-US" sz="683">
                <a:solidFill>
                  <a:srgbClr val="4B5563"/>
                </a:solidFill>
                <a:latin typeface="Noto Sans KR" pitchFamily="34" charset="0"/>
                <a:ea typeface="Noto Sans KR" pitchFamily="34" charset="-122"/>
                <a:cs typeface="Noto Sans KR" pitchFamily="34" charset="-120"/>
              </a:rPr>
              <a:t> </a:t>
            </a:r>
            <a:r>
              <a:rPr lang="en-US" sz="683" dirty="0">
                <a:solidFill>
                  <a:srgbClr val="4B5563"/>
                </a:solidFill>
                <a:latin typeface="Noto Sans KR" pitchFamily="34" charset="0"/>
                <a:ea typeface="Noto Sans KR" pitchFamily="34" charset="-122"/>
                <a:cs typeface="Noto Sans KR" pitchFamily="34" charset="-120"/>
              </a:rPr>
              <a:t>데이터 분석</a:t>
            </a:r>
            <a:endParaRPr lang="en-US" sz="683" dirty="0"/>
          </a:p>
        </p:txBody>
      </p:sp>
      <p:sp>
        <p:nvSpPr>
          <p:cNvPr id="38" name="Text 10"/>
          <p:cNvSpPr/>
          <p:nvPr/>
        </p:nvSpPr>
        <p:spPr>
          <a:xfrm>
            <a:off x="835819" y="2933700"/>
            <a:ext cx="961966" cy="192360"/>
          </a:xfrm>
          <a:prstGeom prst="rect">
            <a:avLst/>
          </a:prstGeom>
          <a:noFill/>
          <a:ln/>
        </p:spPr>
        <p:txBody>
          <a:bodyPr wrap="square" lIns="0" tIns="0" rIns="0" bIns="0" rtlCol="0" anchor="t">
            <a:spAutoFit/>
          </a:bodyPr>
          <a:lstStyle/>
          <a:p>
            <a:pPr>
              <a:lnSpc>
                <a:spcPts val="1463"/>
              </a:lnSpc>
            </a:pPr>
            <a:r>
              <a:rPr lang="en-US" sz="910" b="1" dirty="0">
                <a:solidFill>
                  <a:srgbClr val="1F2937"/>
                </a:solidFill>
                <a:latin typeface="Noto Sans KR" pitchFamily="34" charset="0"/>
                <a:ea typeface="Noto Sans KR" pitchFamily="34" charset="-122"/>
                <a:cs typeface="Noto Sans KR" pitchFamily="34" charset="-120"/>
              </a:rPr>
              <a:t>교통 관리 시스템</a:t>
            </a:r>
            <a:endParaRPr lang="en-US" sz="910" dirty="0"/>
          </a:p>
        </p:txBody>
      </p:sp>
      <p:sp>
        <p:nvSpPr>
          <p:cNvPr id="39" name="Text 11"/>
          <p:cNvSpPr/>
          <p:nvPr/>
        </p:nvSpPr>
        <p:spPr>
          <a:xfrm>
            <a:off x="433388" y="3243263"/>
            <a:ext cx="276538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엣지 장치는 실시간으로 차량 센서 데이터를 분석하고, 신호 제어로 즉시 반응</a:t>
            </a:r>
            <a:endParaRPr lang="en-US" sz="796" dirty="0"/>
          </a:p>
        </p:txBody>
      </p:sp>
      <p:sp>
        <p:nvSpPr>
          <p:cNvPr id="40" name="Text 12"/>
          <p:cNvSpPr/>
          <p:nvPr/>
        </p:nvSpPr>
        <p:spPr>
          <a:xfrm>
            <a:off x="3972679" y="2933700"/>
            <a:ext cx="672525" cy="192360"/>
          </a:xfrm>
          <a:prstGeom prst="rect">
            <a:avLst/>
          </a:prstGeom>
          <a:noFill/>
          <a:ln/>
        </p:spPr>
        <p:txBody>
          <a:bodyPr wrap="square" lIns="0" tIns="0" rIns="0" bIns="0" rtlCol="0" anchor="t">
            <a:spAutoFit/>
          </a:bodyPr>
          <a:lstStyle/>
          <a:p>
            <a:pPr>
              <a:lnSpc>
                <a:spcPts val="1463"/>
              </a:lnSpc>
            </a:pPr>
            <a:r>
              <a:rPr lang="en-US" sz="910" b="1" dirty="0">
                <a:solidFill>
                  <a:srgbClr val="1F2937"/>
                </a:solidFill>
                <a:latin typeface="Noto Sans KR" pitchFamily="34" charset="0"/>
                <a:ea typeface="Noto Sans KR" pitchFamily="34" charset="-122"/>
                <a:cs typeface="Noto Sans KR" pitchFamily="34" charset="-120"/>
              </a:rPr>
              <a:t>공안 카메라</a:t>
            </a:r>
            <a:endParaRPr lang="en-US" sz="910" dirty="0"/>
          </a:p>
        </p:txBody>
      </p:sp>
      <p:sp>
        <p:nvSpPr>
          <p:cNvPr id="41" name="Text 13"/>
          <p:cNvSpPr/>
          <p:nvPr/>
        </p:nvSpPr>
        <p:spPr>
          <a:xfrm>
            <a:off x="3570247" y="3243263"/>
            <a:ext cx="276538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엣지 기기에 AI 모델을 배포해 중요한 사건만 서버로 전송, 네트워크 부담 감소</a:t>
            </a:r>
            <a:endParaRPr lang="en-US" sz="796" dirty="0"/>
          </a:p>
        </p:txBody>
      </p:sp>
      <p:sp>
        <p:nvSpPr>
          <p:cNvPr id="42" name="Text 14"/>
          <p:cNvSpPr/>
          <p:nvPr/>
        </p:nvSpPr>
        <p:spPr>
          <a:xfrm>
            <a:off x="7109538" y="2933700"/>
            <a:ext cx="544830" cy="192360"/>
          </a:xfrm>
          <a:prstGeom prst="rect">
            <a:avLst/>
          </a:prstGeom>
          <a:noFill/>
          <a:ln/>
        </p:spPr>
        <p:txBody>
          <a:bodyPr wrap="square" lIns="0" tIns="0" rIns="0" bIns="0" rtlCol="0" anchor="t">
            <a:spAutoFit/>
          </a:bodyPr>
          <a:lstStyle/>
          <a:p>
            <a:pPr>
              <a:lnSpc>
                <a:spcPts val="1463"/>
              </a:lnSpc>
            </a:pPr>
            <a:r>
              <a:rPr lang="en-US" sz="910" b="1" dirty="0">
                <a:solidFill>
                  <a:srgbClr val="1F2937"/>
                </a:solidFill>
                <a:latin typeface="Noto Sans KR" pitchFamily="34" charset="0"/>
                <a:ea typeface="Noto Sans KR" pitchFamily="34" charset="-122"/>
                <a:cs typeface="Noto Sans KR" pitchFamily="34" charset="-120"/>
              </a:rPr>
              <a:t>재난 관리</a:t>
            </a:r>
            <a:endParaRPr lang="en-US" sz="910" dirty="0"/>
          </a:p>
        </p:txBody>
      </p:sp>
      <p:sp>
        <p:nvSpPr>
          <p:cNvPr id="43" name="Text 15"/>
          <p:cNvSpPr/>
          <p:nvPr/>
        </p:nvSpPr>
        <p:spPr>
          <a:xfrm>
            <a:off x="6707108" y="3243263"/>
            <a:ext cx="276550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분산 처리는 대규모 재난 발생 시 핵심 서비스의 가용성을 유지</a:t>
            </a:r>
            <a:endParaRPr lang="en-US" sz="796" dirty="0"/>
          </a:p>
        </p:txBody>
      </p:sp>
      <p:sp>
        <p:nvSpPr>
          <p:cNvPr id="44" name="Text 16"/>
          <p:cNvSpPr/>
          <p:nvPr/>
        </p:nvSpPr>
        <p:spPr>
          <a:xfrm>
            <a:off x="433387" y="3924300"/>
            <a:ext cx="9943148" cy="192360"/>
          </a:xfrm>
          <a:prstGeom prst="rect">
            <a:avLst/>
          </a:prstGeom>
          <a:noFill/>
          <a:ln/>
        </p:spPr>
        <p:txBody>
          <a:bodyPr wrap="square" lIns="0" tIns="0" rIns="0" bIns="0" rtlCol="0" anchor="t">
            <a:spAutoFit/>
          </a:bodyPr>
          <a:lstStyle/>
          <a:p>
            <a:pPr>
              <a:lnSpc>
                <a:spcPts val="1463"/>
              </a:lnSpc>
            </a:pPr>
            <a:r>
              <a:rPr lang="en-US" sz="910" b="1" dirty="0">
                <a:solidFill>
                  <a:srgbClr val="1F2937"/>
                </a:solidFill>
                <a:latin typeface="Noto Sans KR" pitchFamily="34" charset="0"/>
                <a:ea typeface="Noto Sans KR" pitchFamily="34" charset="-122"/>
                <a:cs typeface="Noto Sans KR" pitchFamily="34" charset="-120"/>
              </a:rPr>
              <a:t>스마트시티의 엣지 컴퓨팅 특성</a:t>
            </a:r>
            <a:endParaRPr lang="en-US" sz="910" dirty="0"/>
          </a:p>
        </p:txBody>
      </p:sp>
      <p:sp>
        <p:nvSpPr>
          <p:cNvPr id="45" name="Text 17"/>
          <p:cNvSpPr/>
          <p:nvPr/>
        </p:nvSpPr>
        <p:spPr>
          <a:xfrm>
            <a:off x="634604" y="4171950"/>
            <a:ext cx="1387614" cy="154781"/>
          </a:xfrm>
          <a:prstGeom prst="rect">
            <a:avLst/>
          </a:prstGeom>
          <a:noFill/>
          <a:ln/>
        </p:spPr>
        <p:txBody>
          <a:bodyPr wrap="square" lIns="0" tIns="0" rIns="0" bIns="0" rtlCol="0" anchor="t"/>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속도:데이터 처리 지연 감소</a:t>
            </a:r>
            <a:endParaRPr lang="en-US" sz="796" dirty="0"/>
          </a:p>
        </p:txBody>
      </p:sp>
      <p:sp>
        <p:nvSpPr>
          <p:cNvPr id="46" name="Text 18"/>
          <p:cNvSpPr/>
          <p:nvPr/>
        </p:nvSpPr>
        <p:spPr>
          <a:xfrm>
            <a:off x="650081" y="4357688"/>
            <a:ext cx="1208842" cy="154781"/>
          </a:xfrm>
          <a:prstGeom prst="rect">
            <a:avLst/>
          </a:prstGeom>
          <a:noFill/>
          <a:ln/>
        </p:spPr>
        <p:txBody>
          <a:bodyPr wrap="square" lIns="0" tIns="0" rIns="0" bIns="0" rtlCol="0" anchor="t"/>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네트워크:대역폭 최적화</a:t>
            </a:r>
            <a:endParaRPr lang="en-US" sz="796" dirty="0"/>
          </a:p>
        </p:txBody>
      </p:sp>
      <p:sp>
        <p:nvSpPr>
          <p:cNvPr id="47" name="Text 19"/>
          <p:cNvSpPr/>
          <p:nvPr/>
        </p:nvSpPr>
        <p:spPr>
          <a:xfrm>
            <a:off x="5154216" y="4171950"/>
            <a:ext cx="1242893" cy="154781"/>
          </a:xfrm>
          <a:prstGeom prst="rect">
            <a:avLst/>
          </a:prstGeom>
          <a:noFill/>
          <a:ln/>
        </p:spPr>
        <p:txBody>
          <a:bodyPr wrap="square" lIns="0" tIns="0" rIns="0" bIns="0" rtlCol="0" anchor="t"/>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효율성:에너지 소비 감소</a:t>
            </a:r>
            <a:endParaRPr lang="en-US" sz="796" dirty="0"/>
          </a:p>
        </p:txBody>
      </p:sp>
      <p:sp>
        <p:nvSpPr>
          <p:cNvPr id="48" name="Text 20"/>
          <p:cNvSpPr/>
          <p:nvPr/>
        </p:nvSpPr>
        <p:spPr>
          <a:xfrm>
            <a:off x="5138737" y="4357688"/>
            <a:ext cx="2119730" cy="154781"/>
          </a:xfrm>
          <a:prstGeom prst="rect">
            <a:avLst/>
          </a:prstGeom>
          <a:noFill/>
          <a:ln/>
        </p:spPr>
        <p:txBody>
          <a:bodyPr wrap="square" lIns="0" tIns="0" rIns="0" bIns="0" rtlCol="0" anchor="t"/>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안정성:중앙 서버 장애 시에도 서비스 유지</a:t>
            </a:r>
            <a:endParaRPr lang="en-US" sz="796" dirty="0"/>
          </a:p>
        </p:txBody>
      </p:sp>
      <p:sp>
        <p:nvSpPr>
          <p:cNvPr id="49" name="Text 21"/>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13 / 36</a:t>
            </a:r>
            <a:endParaRPr lang="en-US" sz="91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0674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0077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2005013"/>
            <a:ext cx="2971800" cy="2012156"/>
          </a:xfrm>
          <a:prstGeom prst="rect">
            <a:avLst/>
          </a:prstGeom>
        </p:spPr>
      </p:pic>
      <p:pic>
        <p:nvPicPr>
          <p:cNvPr id="7" name="Image 5" descr="preencoded.png"/>
          <p:cNvPicPr>
            <a:picLocks noChangeAspect="1"/>
          </p:cNvPicPr>
          <p:nvPr/>
        </p:nvPicPr>
        <p:blipFill>
          <a:blip r:embed="rId8"/>
          <a:stretch>
            <a:fillRect/>
          </a:stretch>
        </p:blipFill>
        <p:spPr>
          <a:xfrm>
            <a:off x="1563291" y="2159794"/>
            <a:ext cx="464344" cy="464344"/>
          </a:xfrm>
          <a:prstGeom prst="rect">
            <a:avLst/>
          </a:prstGeom>
        </p:spPr>
      </p:pic>
      <p:pic>
        <p:nvPicPr>
          <p:cNvPr id="8" name="Image 6" descr="preencoded.png"/>
          <p:cNvPicPr>
            <a:picLocks noChangeAspect="1"/>
          </p:cNvPicPr>
          <p:nvPr/>
        </p:nvPicPr>
        <p:blipFill>
          <a:blip r:embed="rId9"/>
          <a:stretch>
            <a:fillRect/>
          </a:stretch>
        </p:blipFill>
        <p:spPr>
          <a:xfrm>
            <a:off x="1702594" y="2268141"/>
            <a:ext cx="185738" cy="247650"/>
          </a:xfrm>
          <a:prstGeom prst="rect">
            <a:avLst/>
          </a:prstGeom>
        </p:spPr>
      </p:pic>
      <p:pic>
        <p:nvPicPr>
          <p:cNvPr id="9" name="Image 7" descr="preencoded.png"/>
          <p:cNvPicPr>
            <a:picLocks noChangeAspect="1"/>
          </p:cNvPicPr>
          <p:nvPr/>
        </p:nvPicPr>
        <p:blipFill>
          <a:blip r:embed="rId7"/>
          <a:stretch>
            <a:fillRect/>
          </a:stretch>
        </p:blipFill>
        <p:spPr>
          <a:xfrm>
            <a:off x="3467100" y="2005013"/>
            <a:ext cx="2971800" cy="2012156"/>
          </a:xfrm>
          <a:prstGeom prst="rect">
            <a:avLst/>
          </a:prstGeom>
        </p:spPr>
      </p:pic>
      <p:pic>
        <p:nvPicPr>
          <p:cNvPr id="10" name="Image 8" descr="preencoded.png"/>
          <p:cNvPicPr>
            <a:picLocks noChangeAspect="1"/>
          </p:cNvPicPr>
          <p:nvPr/>
        </p:nvPicPr>
        <p:blipFill>
          <a:blip r:embed="rId10"/>
          <a:stretch>
            <a:fillRect/>
          </a:stretch>
        </p:blipFill>
        <p:spPr>
          <a:xfrm>
            <a:off x="4720828" y="2159794"/>
            <a:ext cx="464344" cy="464344"/>
          </a:xfrm>
          <a:prstGeom prst="rect">
            <a:avLst/>
          </a:prstGeom>
        </p:spPr>
      </p:pic>
      <p:pic>
        <p:nvPicPr>
          <p:cNvPr id="11" name="Image 9" descr="preencoded.png"/>
          <p:cNvPicPr>
            <a:picLocks noChangeAspect="1"/>
          </p:cNvPicPr>
          <p:nvPr/>
        </p:nvPicPr>
        <p:blipFill>
          <a:blip r:embed="rId11"/>
          <a:stretch>
            <a:fillRect/>
          </a:stretch>
        </p:blipFill>
        <p:spPr>
          <a:xfrm>
            <a:off x="4860131" y="2268141"/>
            <a:ext cx="185738" cy="247650"/>
          </a:xfrm>
          <a:prstGeom prst="rect">
            <a:avLst/>
          </a:prstGeom>
        </p:spPr>
      </p:pic>
      <p:pic>
        <p:nvPicPr>
          <p:cNvPr id="12" name="Image 10" descr="preencoded.png"/>
          <p:cNvPicPr>
            <a:picLocks noChangeAspect="1"/>
          </p:cNvPicPr>
          <p:nvPr/>
        </p:nvPicPr>
        <p:blipFill>
          <a:blip r:embed="rId7"/>
          <a:stretch>
            <a:fillRect/>
          </a:stretch>
        </p:blipFill>
        <p:spPr>
          <a:xfrm>
            <a:off x="6624638" y="2005013"/>
            <a:ext cx="2971800" cy="2012156"/>
          </a:xfrm>
          <a:prstGeom prst="rect">
            <a:avLst/>
          </a:prstGeom>
        </p:spPr>
      </p:pic>
      <p:pic>
        <p:nvPicPr>
          <p:cNvPr id="13" name="Image 11" descr="preencoded.png"/>
          <p:cNvPicPr>
            <a:picLocks noChangeAspect="1"/>
          </p:cNvPicPr>
          <p:nvPr/>
        </p:nvPicPr>
        <p:blipFill>
          <a:blip r:embed="rId12"/>
          <a:stretch>
            <a:fillRect/>
          </a:stretch>
        </p:blipFill>
        <p:spPr>
          <a:xfrm>
            <a:off x="7878366" y="2159794"/>
            <a:ext cx="464344" cy="464344"/>
          </a:xfrm>
          <a:prstGeom prst="rect">
            <a:avLst/>
          </a:prstGeom>
        </p:spPr>
      </p:pic>
      <p:pic>
        <p:nvPicPr>
          <p:cNvPr id="14" name="Image 12" descr="preencoded.png"/>
          <p:cNvPicPr>
            <a:picLocks noChangeAspect="1"/>
          </p:cNvPicPr>
          <p:nvPr/>
        </p:nvPicPr>
        <p:blipFill>
          <a:blip r:embed="rId13"/>
          <a:stretch>
            <a:fillRect/>
          </a:stretch>
        </p:blipFill>
        <p:spPr>
          <a:xfrm>
            <a:off x="7994452" y="2268141"/>
            <a:ext cx="232172" cy="247650"/>
          </a:xfrm>
          <a:prstGeom prst="rect">
            <a:avLst/>
          </a:prstGeom>
        </p:spPr>
      </p:pic>
      <p:pic>
        <p:nvPicPr>
          <p:cNvPr id="15" name="Image 13" descr="preencoded.png"/>
          <p:cNvPicPr>
            <a:picLocks noChangeAspect="1"/>
          </p:cNvPicPr>
          <p:nvPr/>
        </p:nvPicPr>
        <p:blipFill>
          <a:blip r:embed="rId7"/>
          <a:stretch>
            <a:fillRect/>
          </a:stretch>
        </p:blipFill>
        <p:spPr>
          <a:xfrm>
            <a:off x="309563" y="4202906"/>
            <a:ext cx="2971800" cy="2012156"/>
          </a:xfrm>
          <a:prstGeom prst="rect">
            <a:avLst/>
          </a:prstGeom>
        </p:spPr>
      </p:pic>
      <p:pic>
        <p:nvPicPr>
          <p:cNvPr id="16" name="Image 14" descr="preencoded.png"/>
          <p:cNvPicPr>
            <a:picLocks noChangeAspect="1"/>
          </p:cNvPicPr>
          <p:nvPr/>
        </p:nvPicPr>
        <p:blipFill>
          <a:blip r:embed="rId14"/>
          <a:stretch>
            <a:fillRect/>
          </a:stretch>
        </p:blipFill>
        <p:spPr>
          <a:xfrm>
            <a:off x="1563291" y="4357687"/>
            <a:ext cx="464344" cy="464344"/>
          </a:xfrm>
          <a:prstGeom prst="rect">
            <a:avLst/>
          </a:prstGeom>
        </p:spPr>
      </p:pic>
      <p:pic>
        <p:nvPicPr>
          <p:cNvPr id="17" name="Image 15" descr="preencoded.png"/>
          <p:cNvPicPr>
            <a:picLocks noChangeAspect="1"/>
          </p:cNvPicPr>
          <p:nvPr/>
        </p:nvPicPr>
        <p:blipFill>
          <a:blip r:embed="rId15"/>
          <a:stretch>
            <a:fillRect/>
          </a:stretch>
        </p:blipFill>
        <p:spPr>
          <a:xfrm>
            <a:off x="1690985" y="4466034"/>
            <a:ext cx="208955" cy="247650"/>
          </a:xfrm>
          <a:prstGeom prst="rect">
            <a:avLst/>
          </a:prstGeom>
        </p:spPr>
      </p:pic>
      <p:pic>
        <p:nvPicPr>
          <p:cNvPr id="18" name="Image 16" descr="preencoded.png"/>
          <p:cNvPicPr>
            <a:picLocks noChangeAspect="1"/>
          </p:cNvPicPr>
          <p:nvPr/>
        </p:nvPicPr>
        <p:blipFill>
          <a:blip r:embed="rId7"/>
          <a:stretch>
            <a:fillRect/>
          </a:stretch>
        </p:blipFill>
        <p:spPr>
          <a:xfrm>
            <a:off x="3467100" y="4202906"/>
            <a:ext cx="2971800" cy="2012156"/>
          </a:xfrm>
          <a:prstGeom prst="rect">
            <a:avLst/>
          </a:prstGeom>
        </p:spPr>
      </p:pic>
      <p:pic>
        <p:nvPicPr>
          <p:cNvPr id="19" name="Image 17" descr="preencoded.png"/>
          <p:cNvPicPr>
            <a:picLocks noChangeAspect="1"/>
          </p:cNvPicPr>
          <p:nvPr/>
        </p:nvPicPr>
        <p:blipFill>
          <a:blip r:embed="rId16"/>
          <a:stretch>
            <a:fillRect/>
          </a:stretch>
        </p:blipFill>
        <p:spPr>
          <a:xfrm>
            <a:off x="4720828" y="4357687"/>
            <a:ext cx="464344" cy="464344"/>
          </a:xfrm>
          <a:prstGeom prst="rect">
            <a:avLst/>
          </a:prstGeom>
        </p:spPr>
      </p:pic>
      <p:pic>
        <p:nvPicPr>
          <p:cNvPr id="20" name="Image 18" descr="preencoded.png"/>
          <p:cNvPicPr>
            <a:picLocks noChangeAspect="1"/>
          </p:cNvPicPr>
          <p:nvPr/>
        </p:nvPicPr>
        <p:blipFill>
          <a:blip r:embed="rId17"/>
          <a:stretch>
            <a:fillRect/>
          </a:stretch>
        </p:blipFill>
        <p:spPr>
          <a:xfrm>
            <a:off x="4836914" y="4466034"/>
            <a:ext cx="232172" cy="247650"/>
          </a:xfrm>
          <a:prstGeom prst="rect">
            <a:avLst/>
          </a:prstGeom>
        </p:spPr>
      </p:pic>
      <p:pic>
        <p:nvPicPr>
          <p:cNvPr id="21" name="Image 19" descr="preencoded.png"/>
          <p:cNvPicPr>
            <a:picLocks noChangeAspect="1"/>
          </p:cNvPicPr>
          <p:nvPr/>
        </p:nvPicPr>
        <p:blipFill>
          <a:blip r:embed="rId18"/>
          <a:stretch>
            <a:fillRect/>
          </a:stretch>
        </p:blipFill>
        <p:spPr>
          <a:xfrm>
            <a:off x="6624638" y="4202906"/>
            <a:ext cx="2971800" cy="2012156"/>
          </a:xfrm>
          <a:prstGeom prst="rect">
            <a:avLst/>
          </a:prstGeom>
        </p:spPr>
      </p:pic>
      <p:pic>
        <p:nvPicPr>
          <p:cNvPr id="22" name="Image 20" descr="preencoded.png"/>
          <p:cNvPicPr>
            <a:picLocks noChangeAspect="1"/>
          </p:cNvPicPr>
          <p:nvPr/>
        </p:nvPicPr>
        <p:blipFill>
          <a:blip r:embed="rId19"/>
          <a:stretch>
            <a:fillRect/>
          </a:stretch>
        </p:blipFill>
        <p:spPr>
          <a:xfrm>
            <a:off x="7878366" y="4357687"/>
            <a:ext cx="464344" cy="464344"/>
          </a:xfrm>
          <a:prstGeom prst="rect">
            <a:avLst/>
          </a:prstGeom>
        </p:spPr>
      </p:pic>
      <p:pic>
        <p:nvPicPr>
          <p:cNvPr id="23" name="Image 21" descr="preencoded.png"/>
          <p:cNvPicPr>
            <a:picLocks noChangeAspect="1"/>
          </p:cNvPicPr>
          <p:nvPr/>
        </p:nvPicPr>
        <p:blipFill>
          <a:blip r:embed="rId20"/>
          <a:stretch>
            <a:fillRect/>
          </a:stretch>
        </p:blipFill>
        <p:spPr>
          <a:xfrm>
            <a:off x="7994452" y="4466034"/>
            <a:ext cx="232172" cy="247650"/>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err="1">
                <a:solidFill>
                  <a:srgbClr val="1F2937"/>
                </a:solidFill>
                <a:latin typeface="Noto Serif KR" pitchFamily="34" charset="0"/>
                <a:ea typeface="Noto Serif KR" pitchFamily="34" charset="-122"/>
                <a:cs typeface="Noto Serif KR" pitchFamily="34" charset="-120"/>
              </a:rPr>
              <a:t>스마트시티</a:t>
            </a:r>
            <a:r>
              <a:rPr lang="en-US" sz="1971" b="1" dirty="0">
                <a:solidFill>
                  <a:srgbClr val="1F2937"/>
                </a:solidFill>
                <a:latin typeface="Noto Serif KR" pitchFamily="34" charset="0"/>
                <a:ea typeface="Noto Serif KR" pitchFamily="34" charset="-122"/>
                <a:cs typeface="Noto Serif KR" pitchFamily="34" charset="-120"/>
              </a:rPr>
              <a:t> 분야 AI 응용 사례 분석</a:t>
            </a:r>
            <a:endParaRPr lang="en-US" sz="1971" dirty="0"/>
          </a:p>
        </p:txBody>
      </p:sp>
      <p:sp>
        <p:nvSpPr>
          <p:cNvPr id="25" name="Text 1"/>
          <p:cNvSpPr/>
          <p:nvPr/>
        </p:nvSpPr>
        <p:spPr>
          <a:xfrm>
            <a:off x="309562" y="1540669"/>
            <a:ext cx="10215563"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인공지능 기술은 다양한 방식으로 공공 안전 문제를 해결하고 있습니다. 아래는 스마트시티에서의 AI 응용 사례입니다.</a:t>
            </a:r>
            <a:endParaRPr lang="en-US" sz="1024" dirty="0"/>
          </a:p>
        </p:txBody>
      </p:sp>
      <p:sp>
        <p:nvSpPr>
          <p:cNvPr id="26" name="Text 2"/>
          <p:cNvSpPr/>
          <p:nvPr/>
        </p:nvSpPr>
        <p:spPr>
          <a:xfrm>
            <a:off x="331232" y="2747962"/>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예방적 범죄 예방</a:t>
            </a:r>
            <a:endParaRPr lang="en-US" sz="1121" dirty="0"/>
          </a:p>
        </p:txBody>
      </p:sp>
      <p:sp>
        <p:nvSpPr>
          <p:cNvPr id="27" name="Text 3"/>
          <p:cNvSpPr/>
          <p:nvPr/>
        </p:nvSpPr>
        <p:spPr>
          <a:xfrm>
            <a:off x="331232" y="3026569"/>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시카고의 예측적 경찰</a:t>
            </a:r>
            <a:endParaRPr lang="en-US" sz="910" dirty="0"/>
          </a:p>
        </p:txBody>
      </p:sp>
      <p:sp>
        <p:nvSpPr>
          <p:cNvPr id="28" name="Text 4"/>
          <p:cNvSpPr/>
          <p:nvPr/>
        </p:nvSpPr>
        <p:spPr>
          <a:xfrm>
            <a:off x="464344" y="3305175"/>
            <a:ext cx="2662238"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범죄 데이터, 소셜 미디어 활동, 인구 통계 및 도시 센서 데이터로 범죄 발생 가능성을 예측하고, 자원을 효과적으로 배치합니다.</a:t>
            </a:r>
            <a:endParaRPr lang="en-US" sz="910" dirty="0"/>
          </a:p>
        </p:txBody>
      </p:sp>
      <p:sp>
        <p:nvSpPr>
          <p:cNvPr id="29" name="Text 5"/>
          <p:cNvSpPr/>
          <p:nvPr/>
        </p:nvSpPr>
        <p:spPr>
          <a:xfrm>
            <a:off x="3488770" y="2747962"/>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실시간 위협 탐지</a:t>
            </a:r>
            <a:endParaRPr lang="en-US" sz="1121" dirty="0"/>
          </a:p>
        </p:txBody>
      </p:sp>
      <p:sp>
        <p:nvSpPr>
          <p:cNvPr id="30" name="Text 6"/>
          <p:cNvSpPr/>
          <p:nvPr/>
        </p:nvSpPr>
        <p:spPr>
          <a:xfrm>
            <a:off x="3488770" y="3026569"/>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로스앤젤레스 AI 모니터링 시스템</a:t>
            </a:r>
            <a:endParaRPr lang="en-US" sz="910" dirty="0"/>
          </a:p>
        </p:txBody>
      </p:sp>
      <p:sp>
        <p:nvSpPr>
          <p:cNvPr id="31" name="Text 7"/>
          <p:cNvSpPr/>
          <p:nvPr/>
        </p:nvSpPr>
        <p:spPr>
          <a:xfrm>
            <a:off x="3621881" y="3305175"/>
            <a:ext cx="2662238"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인식 얼굴 및 동작 검출 기능으로 비디오 스트림을 실시간으로 분석하고, 이상 패턴을 감지하여 즉시 경찰에게 알립니다.</a:t>
            </a:r>
            <a:endParaRPr lang="en-US" sz="910" dirty="0"/>
          </a:p>
        </p:txBody>
      </p:sp>
      <p:sp>
        <p:nvSpPr>
          <p:cNvPr id="32" name="Text 8"/>
          <p:cNvSpPr/>
          <p:nvPr/>
        </p:nvSpPr>
        <p:spPr>
          <a:xfrm>
            <a:off x="6646307" y="2747962"/>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긴급 대응 효율화</a:t>
            </a:r>
            <a:endParaRPr lang="en-US" sz="1121" dirty="0"/>
          </a:p>
        </p:txBody>
      </p:sp>
      <p:sp>
        <p:nvSpPr>
          <p:cNvPr id="33" name="Text 9"/>
          <p:cNvSpPr/>
          <p:nvPr/>
        </p:nvSpPr>
        <p:spPr>
          <a:xfrm>
            <a:off x="6646307" y="3026569"/>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뉴욕의 자동화된 긴급 출동 시스템</a:t>
            </a:r>
            <a:endParaRPr lang="en-US" sz="910" dirty="0"/>
          </a:p>
        </p:txBody>
      </p:sp>
      <p:sp>
        <p:nvSpPr>
          <p:cNvPr id="34" name="Text 10"/>
          <p:cNvSpPr/>
          <p:nvPr/>
        </p:nvSpPr>
        <p:spPr>
          <a:xfrm>
            <a:off x="6779419" y="3305175"/>
            <a:ext cx="26622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NLP 기술을 사용해 911 호출 내용을 즉시 분석하고, 필요한 자원 및 응답 전략을 추천합니다.</a:t>
            </a:r>
            <a:endParaRPr lang="en-US" sz="910" dirty="0"/>
          </a:p>
        </p:txBody>
      </p:sp>
      <p:sp>
        <p:nvSpPr>
          <p:cNvPr id="35" name="Text 11"/>
          <p:cNvSpPr/>
          <p:nvPr/>
        </p:nvSpPr>
        <p:spPr>
          <a:xfrm>
            <a:off x="331232" y="4945856"/>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재난 관리</a:t>
            </a:r>
            <a:endParaRPr lang="en-US" sz="1121" dirty="0"/>
          </a:p>
        </p:txBody>
      </p:sp>
      <p:sp>
        <p:nvSpPr>
          <p:cNvPr id="36" name="Text 12"/>
          <p:cNvSpPr/>
          <p:nvPr/>
        </p:nvSpPr>
        <p:spPr>
          <a:xfrm>
            <a:off x="331232" y="5224462"/>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방글라데시의 AI 홍수 예측 시스템</a:t>
            </a:r>
            <a:endParaRPr lang="en-US" sz="910" dirty="0"/>
          </a:p>
        </p:txBody>
      </p:sp>
      <p:sp>
        <p:nvSpPr>
          <p:cNvPr id="37" name="Text 13"/>
          <p:cNvSpPr/>
          <p:nvPr/>
        </p:nvSpPr>
        <p:spPr>
          <a:xfrm>
            <a:off x="464344" y="5503069"/>
            <a:ext cx="26622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기후 데이터, 강수량, 하늘 상태 등을 분석하여 특정 지역의 홍수 위험성을 예측하고, 조기에 경고합니다.</a:t>
            </a:r>
            <a:endParaRPr lang="en-US" sz="910" dirty="0"/>
          </a:p>
        </p:txBody>
      </p:sp>
      <p:sp>
        <p:nvSpPr>
          <p:cNvPr id="38" name="Text 14"/>
          <p:cNvSpPr/>
          <p:nvPr/>
        </p:nvSpPr>
        <p:spPr>
          <a:xfrm>
            <a:off x="3488770" y="4945856"/>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공공 안전 교육</a:t>
            </a:r>
            <a:endParaRPr lang="en-US" sz="1121" dirty="0"/>
          </a:p>
        </p:txBody>
      </p:sp>
      <p:sp>
        <p:nvSpPr>
          <p:cNvPr id="39" name="Text 15"/>
          <p:cNvSpPr/>
          <p:nvPr/>
        </p:nvSpPr>
        <p:spPr>
          <a:xfrm>
            <a:off x="3488770" y="5224462"/>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런던 경찰의 VR 훈련 프로그램</a:t>
            </a:r>
            <a:endParaRPr lang="en-US" sz="910" dirty="0"/>
          </a:p>
        </p:txBody>
      </p:sp>
      <p:sp>
        <p:nvSpPr>
          <p:cNvPr id="40" name="Text 16"/>
          <p:cNvSpPr/>
          <p:nvPr/>
        </p:nvSpPr>
        <p:spPr>
          <a:xfrm>
            <a:off x="3621881" y="5503069"/>
            <a:ext cx="26622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기반 VR 훈련으로 다양한 시나리오를 시뮬레이션하고, 참가자의 행동에 즉시 반응하는 환경을 제공합니다.</a:t>
            </a:r>
            <a:endParaRPr lang="en-US" sz="910" dirty="0"/>
          </a:p>
        </p:txBody>
      </p:sp>
      <p:sp>
        <p:nvSpPr>
          <p:cNvPr id="41" name="Text 17"/>
          <p:cNvSpPr/>
          <p:nvPr/>
        </p:nvSpPr>
        <p:spPr>
          <a:xfrm>
            <a:off x="6646307" y="4945856"/>
            <a:ext cx="2928461" cy="218008"/>
          </a:xfrm>
          <a:prstGeom prst="rect">
            <a:avLst/>
          </a:prstGeom>
          <a:noFill/>
          <a:ln/>
        </p:spPr>
        <p:txBody>
          <a:bodyPr wrap="square" lIns="0" tIns="0" rIns="0" bIns="0" rtlCol="0" anchor="t">
            <a:spAutoFit/>
          </a:bodyPr>
          <a:lstStyle/>
          <a:p>
            <a:pPr algn="ctr">
              <a:lnSpc>
                <a:spcPts val="1706"/>
              </a:lnSpc>
            </a:pPr>
            <a:r>
              <a:rPr lang="en-US" sz="1121" b="1" dirty="0">
                <a:solidFill>
                  <a:srgbClr val="1F2937"/>
                </a:solidFill>
                <a:latin typeface="Noto Sans KR" pitchFamily="34" charset="0"/>
                <a:ea typeface="Noto Sans KR" pitchFamily="34" charset="-122"/>
                <a:cs typeface="Noto Sans KR" pitchFamily="34" charset="-120"/>
              </a:rPr>
              <a:t>토론 주제</a:t>
            </a:r>
            <a:endParaRPr lang="en-US" sz="1121" dirty="0"/>
          </a:p>
        </p:txBody>
      </p:sp>
      <p:sp>
        <p:nvSpPr>
          <p:cNvPr id="42" name="Text 18"/>
          <p:cNvSpPr/>
          <p:nvPr/>
        </p:nvSpPr>
        <p:spPr>
          <a:xfrm>
            <a:off x="6646307" y="5224462"/>
            <a:ext cx="2928461" cy="192360"/>
          </a:xfrm>
          <a:prstGeom prst="rect">
            <a:avLst/>
          </a:prstGeom>
          <a:noFill/>
          <a:ln/>
        </p:spPr>
        <p:txBody>
          <a:bodyPr wrap="square" lIns="0" tIns="0" rIns="0" bIns="0" rtlCol="0" anchor="t">
            <a:spAutoFit/>
          </a:bodyPr>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AI 도입의 이익 및 한계</a:t>
            </a:r>
            <a:endParaRPr lang="en-US" sz="910" dirty="0"/>
          </a:p>
        </p:txBody>
      </p:sp>
      <p:sp>
        <p:nvSpPr>
          <p:cNvPr id="43" name="Text 19"/>
          <p:cNvSpPr/>
          <p:nvPr/>
        </p:nvSpPr>
        <p:spPr>
          <a:xfrm>
            <a:off x="6779419" y="5503069"/>
            <a:ext cx="26622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각 사례의 기술 구성, 효과, 윤리적 문제를 분석하고, 귀하의 도시에 적용 가능한지 검토해보세요.</a:t>
            </a:r>
            <a:endParaRPr lang="en-US" sz="91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3640504" cy="1826419"/>
          </a:xfrm>
          <a:prstGeom prst="rect">
            <a:avLst/>
          </a:prstGeom>
        </p:spPr>
      </p:pic>
      <p:pic>
        <p:nvPicPr>
          <p:cNvPr id="7" name="Image 5" descr="preencoded.png"/>
          <p:cNvPicPr>
            <a:picLocks noChangeAspect="1"/>
          </p:cNvPicPr>
          <p:nvPr/>
        </p:nvPicPr>
        <p:blipFill>
          <a:blip r:embed="rId8"/>
          <a:stretch>
            <a:fillRect/>
          </a:stretch>
        </p:blipFill>
        <p:spPr>
          <a:xfrm>
            <a:off x="433387" y="1664494"/>
            <a:ext cx="3392854" cy="1485900"/>
          </a:xfrm>
          <a:prstGeom prst="rect">
            <a:avLst/>
          </a:prstGeom>
        </p:spPr>
      </p:pic>
      <p:pic>
        <p:nvPicPr>
          <p:cNvPr id="8" name="Image 6" descr="preencoded.png"/>
          <p:cNvPicPr>
            <a:picLocks noChangeAspect="1"/>
          </p:cNvPicPr>
          <p:nvPr/>
        </p:nvPicPr>
        <p:blipFill>
          <a:blip r:embed="rId9"/>
          <a:stretch>
            <a:fillRect/>
          </a:stretch>
        </p:blipFill>
        <p:spPr>
          <a:xfrm>
            <a:off x="309562" y="3552825"/>
            <a:ext cx="3640504" cy="1857375"/>
          </a:xfrm>
          <a:prstGeom prst="rect">
            <a:avLst/>
          </a:prstGeom>
        </p:spPr>
      </p:pic>
      <p:pic>
        <p:nvPicPr>
          <p:cNvPr id="9" name="Image 7" descr="preencoded.png"/>
          <p:cNvPicPr>
            <a:picLocks noChangeAspect="1"/>
          </p:cNvPicPr>
          <p:nvPr/>
        </p:nvPicPr>
        <p:blipFill>
          <a:blip r:embed="rId10"/>
          <a:stretch>
            <a:fillRect/>
          </a:stretch>
        </p:blipFill>
        <p:spPr>
          <a:xfrm>
            <a:off x="464344" y="4883944"/>
            <a:ext cx="278606" cy="278606"/>
          </a:xfrm>
          <a:prstGeom prst="rect">
            <a:avLst/>
          </a:prstGeom>
        </p:spPr>
      </p:pic>
      <p:pic>
        <p:nvPicPr>
          <p:cNvPr id="10" name="Image 8" descr="preencoded.png"/>
          <p:cNvPicPr>
            <a:picLocks noChangeAspect="1"/>
          </p:cNvPicPr>
          <p:nvPr/>
        </p:nvPicPr>
        <p:blipFill>
          <a:blip r:embed="rId11"/>
          <a:stretch>
            <a:fillRect/>
          </a:stretch>
        </p:blipFill>
        <p:spPr>
          <a:xfrm>
            <a:off x="541734" y="4961334"/>
            <a:ext cx="123825" cy="123825"/>
          </a:xfrm>
          <a:prstGeom prst="rect">
            <a:avLst/>
          </a:prstGeom>
        </p:spPr>
      </p:pic>
      <p:pic>
        <p:nvPicPr>
          <p:cNvPr id="11" name="Image 9" descr="preencoded.png"/>
          <p:cNvPicPr>
            <a:picLocks noChangeAspect="1"/>
          </p:cNvPicPr>
          <p:nvPr/>
        </p:nvPicPr>
        <p:blipFill>
          <a:blip r:embed="rId12"/>
          <a:stretch>
            <a:fillRect/>
          </a:stretch>
        </p:blipFill>
        <p:spPr>
          <a:xfrm>
            <a:off x="4135804" y="1540669"/>
            <a:ext cx="2637448" cy="3993356"/>
          </a:xfrm>
          <a:prstGeom prst="rect">
            <a:avLst/>
          </a:prstGeom>
        </p:spPr>
      </p:pic>
      <p:pic>
        <p:nvPicPr>
          <p:cNvPr id="12" name="Image 10" descr="preencoded.png"/>
          <p:cNvPicPr>
            <a:picLocks noChangeAspect="1"/>
          </p:cNvPicPr>
          <p:nvPr/>
        </p:nvPicPr>
        <p:blipFill>
          <a:blip r:embed="rId13"/>
          <a:stretch>
            <a:fillRect/>
          </a:stretch>
        </p:blipFill>
        <p:spPr>
          <a:xfrm>
            <a:off x="4290586" y="2113360"/>
            <a:ext cx="270867" cy="278606"/>
          </a:xfrm>
          <a:prstGeom prst="rect">
            <a:avLst/>
          </a:prstGeom>
        </p:spPr>
      </p:pic>
      <p:pic>
        <p:nvPicPr>
          <p:cNvPr id="13" name="Image 11" descr="preencoded.png"/>
          <p:cNvPicPr>
            <a:picLocks noChangeAspect="1"/>
          </p:cNvPicPr>
          <p:nvPr/>
        </p:nvPicPr>
        <p:blipFill>
          <a:blip r:embed="rId14"/>
          <a:stretch>
            <a:fillRect/>
          </a:stretch>
        </p:blipFill>
        <p:spPr>
          <a:xfrm>
            <a:off x="4371845" y="2190750"/>
            <a:ext cx="108347" cy="123825"/>
          </a:xfrm>
          <a:prstGeom prst="rect">
            <a:avLst/>
          </a:prstGeom>
        </p:spPr>
      </p:pic>
      <p:pic>
        <p:nvPicPr>
          <p:cNvPr id="14" name="Image 12" descr="preencoded.png"/>
          <p:cNvPicPr>
            <a:picLocks noChangeAspect="1"/>
          </p:cNvPicPr>
          <p:nvPr/>
        </p:nvPicPr>
        <p:blipFill>
          <a:blip r:embed="rId15"/>
          <a:stretch>
            <a:fillRect/>
          </a:stretch>
        </p:blipFill>
        <p:spPr>
          <a:xfrm>
            <a:off x="4290585" y="2701528"/>
            <a:ext cx="270021" cy="278606"/>
          </a:xfrm>
          <a:prstGeom prst="rect">
            <a:avLst/>
          </a:prstGeom>
        </p:spPr>
      </p:pic>
      <p:pic>
        <p:nvPicPr>
          <p:cNvPr id="15" name="Image 13" descr="preencoded.png"/>
          <p:cNvPicPr>
            <a:picLocks noChangeAspect="1"/>
          </p:cNvPicPr>
          <p:nvPr/>
        </p:nvPicPr>
        <p:blipFill>
          <a:blip r:embed="rId16"/>
          <a:stretch>
            <a:fillRect/>
          </a:stretch>
        </p:blipFill>
        <p:spPr>
          <a:xfrm>
            <a:off x="4355883" y="2778919"/>
            <a:ext cx="139303" cy="123825"/>
          </a:xfrm>
          <a:prstGeom prst="rect">
            <a:avLst/>
          </a:prstGeom>
        </p:spPr>
      </p:pic>
      <p:pic>
        <p:nvPicPr>
          <p:cNvPr id="16" name="Image 14" descr="preencoded.png"/>
          <p:cNvPicPr>
            <a:picLocks noChangeAspect="1"/>
          </p:cNvPicPr>
          <p:nvPr/>
        </p:nvPicPr>
        <p:blipFill>
          <a:blip r:embed="rId17"/>
          <a:stretch>
            <a:fillRect/>
          </a:stretch>
        </p:blipFill>
        <p:spPr>
          <a:xfrm>
            <a:off x="4290585" y="3289697"/>
            <a:ext cx="268207" cy="278606"/>
          </a:xfrm>
          <a:prstGeom prst="rect">
            <a:avLst/>
          </a:prstGeom>
        </p:spPr>
      </p:pic>
      <p:pic>
        <p:nvPicPr>
          <p:cNvPr id="17" name="Image 15" descr="preencoded.png"/>
          <p:cNvPicPr>
            <a:picLocks noChangeAspect="1"/>
          </p:cNvPicPr>
          <p:nvPr/>
        </p:nvPicPr>
        <p:blipFill>
          <a:blip r:embed="rId18"/>
          <a:stretch>
            <a:fillRect/>
          </a:stretch>
        </p:blipFill>
        <p:spPr>
          <a:xfrm>
            <a:off x="4362776" y="3367088"/>
            <a:ext cx="123825" cy="123825"/>
          </a:xfrm>
          <a:prstGeom prst="rect">
            <a:avLst/>
          </a:prstGeom>
        </p:spPr>
      </p:pic>
      <p:pic>
        <p:nvPicPr>
          <p:cNvPr id="18" name="Image 16" descr="preencoded.png"/>
          <p:cNvPicPr>
            <a:picLocks noChangeAspect="1"/>
          </p:cNvPicPr>
          <p:nvPr/>
        </p:nvPicPr>
        <p:blipFill>
          <a:blip r:embed="rId19"/>
          <a:stretch>
            <a:fillRect/>
          </a:stretch>
        </p:blipFill>
        <p:spPr>
          <a:xfrm>
            <a:off x="4290585" y="3800475"/>
            <a:ext cx="278606" cy="278606"/>
          </a:xfrm>
          <a:prstGeom prst="rect">
            <a:avLst/>
          </a:prstGeom>
        </p:spPr>
      </p:pic>
      <p:pic>
        <p:nvPicPr>
          <p:cNvPr id="19" name="Image 17" descr="preencoded.png"/>
          <p:cNvPicPr>
            <a:picLocks noChangeAspect="1"/>
          </p:cNvPicPr>
          <p:nvPr/>
        </p:nvPicPr>
        <p:blipFill>
          <a:blip r:embed="rId20"/>
          <a:stretch>
            <a:fillRect/>
          </a:stretch>
        </p:blipFill>
        <p:spPr>
          <a:xfrm>
            <a:off x="4367976" y="3877866"/>
            <a:ext cx="123825" cy="123825"/>
          </a:xfrm>
          <a:prstGeom prst="rect">
            <a:avLst/>
          </a:prstGeom>
        </p:spPr>
      </p:pic>
      <p:pic>
        <p:nvPicPr>
          <p:cNvPr id="20" name="Image 18" descr="preencoded.png"/>
          <p:cNvPicPr>
            <a:picLocks noChangeAspect="1"/>
          </p:cNvPicPr>
          <p:nvPr/>
        </p:nvPicPr>
        <p:blipFill>
          <a:blip r:embed="rId12"/>
          <a:stretch>
            <a:fillRect/>
          </a:stretch>
        </p:blipFill>
        <p:spPr>
          <a:xfrm>
            <a:off x="6958989" y="1540669"/>
            <a:ext cx="2637448" cy="3993356"/>
          </a:xfrm>
          <a:prstGeom prst="rect">
            <a:avLst/>
          </a:prstGeom>
        </p:spPr>
      </p:pic>
      <p:pic>
        <p:nvPicPr>
          <p:cNvPr id="21" name="Image 19" descr="preencoded.png"/>
          <p:cNvPicPr>
            <a:picLocks noChangeAspect="1"/>
          </p:cNvPicPr>
          <p:nvPr/>
        </p:nvPicPr>
        <p:blipFill>
          <a:blip r:embed="rId21"/>
          <a:stretch>
            <a:fillRect/>
          </a:stretch>
        </p:blipFill>
        <p:spPr>
          <a:xfrm>
            <a:off x="7113771" y="2113360"/>
            <a:ext cx="219233" cy="278606"/>
          </a:xfrm>
          <a:prstGeom prst="rect">
            <a:avLst/>
          </a:prstGeom>
        </p:spPr>
      </p:pic>
      <p:pic>
        <p:nvPicPr>
          <p:cNvPr id="22" name="Image 20" descr="preencoded.png"/>
          <p:cNvPicPr>
            <a:picLocks noChangeAspect="1"/>
          </p:cNvPicPr>
          <p:nvPr/>
        </p:nvPicPr>
        <p:blipFill>
          <a:blip r:embed="rId22"/>
          <a:stretch>
            <a:fillRect/>
          </a:stretch>
        </p:blipFill>
        <p:spPr>
          <a:xfrm>
            <a:off x="7169153" y="2190750"/>
            <a:ext cx="108347" cy="123825"/>
          </a:xfrm>
          <a:prstGeom prst="rect">
            <a:avLst/>
          </a:prstGeom>
        </p:spPr>
      </p:pic>
      <p:pic>
        <p:nvPicPr>
          <p:cNvPr id="23" name="Image 21" descr="preencoded.png"/>
          <p:cNvPicPr>
            <a:picLocks noChangeAspect="1"/>
          </p:cNvPicPr>
          <p:nvPr/>
        </p:nvPicPr>
        <p:blipFill>
          <a:blip r:embed="rId23"/>
          <a:stretch>
            <a:fillRect/>
          </a:stretch>
        </p:blipFill>
        <p:spPr>
          <a:xfrm>
            <a:off x="7113770" y="2701528"/>
            <a:ext cx="180780" cy="278606"/>
          </a:xfrm>
          <a:prstGeom prst="rect">
            <a:avLst/>
          </a:prstGeom>
        </p:spPr>
      </p:pic>
      <p:pic>
        <p:nvPicPr>
          <p:cNvPr id="24" name="Image 22" descr="preencoded.png"/>
          <p:cNvPicPr>
            <a:picLocks noChangeAspect="1"/>
          </p:cNvPicPr>
          <p:nvPr/>
        </p:nvPicPr>
        <p:blipFill>
          <a:blip r:embed="rId24"/>
          <a:stretch>
            <a:fillRect/>
          </a:stretch>
        </p:blipFill>
        <p:spPr>
          <a:xfrm>
            <a:off x="7126709" y="2778919"/>
            <a:ext cx="154781" cy="123825"/>
          </a:xfrm>
          <a:prstGeom prst="rect">
            <a:avLst/>
          </a:prstGeom>
        </p:spPr>
      </p:pic>
      <p:pic>
        <p:nvPicPr>
          <p:cNvPr id="25" name="Image 23" descr="preencoded.png"/>
          <p:cNvPicPr>
            <a:picLocks noChangeAspect="1"/>
          </p:cNvPicPr>
          <p:nvPr/>
        </p:nvPicPr>
        <p:blipFill>
          <a:blip r:embed="rId25"/>
          <a:stretch>
            <a:fillRect/>
          </a:stretch>
        </p:blipFill>
        <p:spPr>
          <a:xfrm>
            <a:off x="7113771" y="3289697"/>
            <a:ext cx="255389" cy="278606"/>
          </a:xfrm>
          <a:prstGeom prst="rect">
            <a:avLst/>
          </a:prstGeom>
        </p:spPr>
      </p:pic>
      <p:pic>
        <p:nvPicPr>
          <p:cNvPr id="26" name="Image 24" descr="preencoded.png"/>
          <p:cNvPicPr>
            <a:picLocks noChangeAspect="1"/>
          </p:cNvPicPr>
          <p:nvPr/>
        </p:nvPicPr>
        <p:blipFill>
          <a:blip r:embed="rId26"/>
          <a:stretch>
            <a:fillRect/>
          </a:stretch>
        </p:blipFill>
        <p:spPr>
          <a:xfrm>
            <a:off x="7164074" y="3367088"/>
            <a:ext cx="154781" cy="123825"/>
          </a:xfrm>
          <a:prstGeom prst="rect">
            <a:avLst/>
          </a:prstGeom>
        </p:spPr>
      </p:pic>
      <p:pic>
        <p:nvPicPr>
          <p:cNvPr id="27" name="Image 25" descr="preencoded.png"/>
          <p:cNvPicPr>
            <a:picLocks noChangeAspect="1"/>
          </p:cNvPicPr>
          <p:nvPr/>
        </p:nvPicPr>
        <p:blipFill>
          <a:blip r:embed="rId27"/>
          <a:stretch>
            <a:fillRect/>
          </a:stretch>
        </p:blipFill>
        <p:spPr>
          <a:xfrm>
            <a:off x="7113771" y="3877866"/>
            <a:ext cx="196258" cy="278606"/>
          </a:xfrm>
          <a:prstGeom prst="rect">
            <a:avLst/>
          </a:prstGeom>
        </p:spPr>
      </p:pic>
      <p:pic>
        <p:nvPicPr>
          <p:cNvPr id="28" name="Image 26" descr="preencoded.png"/>
          <p:cNvPicPr>
            <a:picLocks noChangeAspect="1"/>
          </p:cNvPicPr>
          <p:nvPr/>
        </p:nvPicPr>
        <p:blipFill>
          <a:blip r:embed="rId28"/>
          <a:stretch>
            <a:fillRect/>
          </a:stretch>
        </p:blipFill>
        <p:spPr>
          <a:xfrm>
            <a:off x="7149926" y="3955256"/>
            <a:ext cx="123825" cy="123825"/>
          </a:xfrm>
          <a:prstGeom prst="rect">
            <a:avLst/>
          </a:prstGeom>
        </p:spPr>
      </p:pic>
      <p:sp>
        <p:nvSpPr>
          <p:cNvPr id="2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예방적 범죄 예방 - 시카고 사례</a:t>
            </a:r>
            <a:endParaRPr lang="en-US" sz="1971" dirty="0"/>
          </a:p>
        </p:txBody>
      </p:sp>
      <p:sp>
        <p:nvSpPr>
          <p:cNvPr id="30" name="Text 1"/>
          <p:cNvSpPr/>
          <p:nvPr/>
        </p:nvSpPr>
        <p:spPr>
          <a:xfrm>
            <a:off x="464344" y="3707606"/>
            <a:ext cx="3664035"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시카고 예측적 경찰</a:t>
            </a:r>
            <a:endParaRPr lang="en-US" sz="1121" dirty="0"/>
          </a:p>
        </p:txBody>
      </p:sp>
      <p:sp>
        <p:nvSpPr>
          <p:cNvPr id="31" name="Text 2"/>
          <p:cNvSpPr/>
          <p:nvPr/>
        </p:nvSpPr>
        <p:spPr>
          <a:xfrm>
            <a:off x="464344" y="4017169"/>
            <a:ext cx="3330941"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시카고는 예측적 </a:t>
            </a:r>
            <a:r>
              <a:rPr lang="en-US" sz="910">
                <a:solidFill>
                  <a:srgbClr val="4B5563"/>
                </a:solidFill>
                <a:latin typeface="Noto Sans KR" pitchFamily="34" charset="0"/>
                <a:ea typeface="Noto Sans KR" pitchFamily="34" charset="-122"/>
                <a:cs typeface="Noto Sans KR" pitchFamily="34" charset="-120"/>
              </a:rPr>
              <a:t>경찰(predictive </a:t>
            </a:r>
            <a:r>
              <a:rPr lang="en-US" sz="910" dirty="0">
                <a:solidFill>
                  <a:srgbClr val="4B5563"/>
                </a:solidFill>
                <a:latin typeface="Noto Sans KR" pitchFamily="34" charset="0"/>
                <a:ea typeface="Noto Sans KR" pitchFamily="34" charset="-122"/>
                <a:cs typeface="Noto Sans KR" pitchFamily="34" charset="-120"/>
              </a:rPr>
              <a:t>policing)을 도입하여, 역사적인 범죄 데이터, 소셜 미디어 활동, 인구 통계 및 도시 센서 데이터 등을 분석하여 범죄 발생 가능성을 예측하고, 자원을 최적화 배치합니다.</a:t>
            </a:r>
            <a:endParaRPr lang="en-US" sz="910" dirty="0"/>
          </a:p>
        </p:txBody>
      </p:sp>
      <p:sp>
        <p:nvSpPr>
          <p:cNvPr id="32" name="Text 3"/>
          <p:cNvSpPr/>
          <p:nvPr/>
        </p:nvSpPr>
        <p:spPr>
          <a:xfrm>
            <a:off x="835819" y="4930378"/>
            <a:ext cx="1310997"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범죄율 감소: 최대 40%</a:t>
            </a:r>
            <a:endParaRPr lang="en-US" sz="910" dirty="0"/>
          </a:p>
        </p:txBody>
      </p:sp>
      <p:sp>
        <p:nvSpPr>
          <p:cNvPr id="33" name="Text 4"/>
          <p:cNvSpPr/>
          <p:nvPr/>
        </p:nvSpPr>
        <p:spPr>
          <a:xfrm>
            <a:off x="4290586" y="1695450"/>
            <a:ext cx="2560674"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시스템 특성</a:t>
            </a:r>
            <a:endParaRPr lang="en-US" sz="1121" dirty="0"/>
          </a:p>
        </p:txBody>
      </p:sp>
      <p:sp>
        <p:nvSpPr>
          <p:cNvPr id="34" name="Text 5"/>
          <p:cNvSpPr/>
          <p:nvPr/>
        </p:nvSpPr>
        <p:spPr>
          <a:xfrm>
            <a:off x="4654321" y="2005012"/>
            <a:ext cx="2160565"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다양한 데이터 소스</a:t>
            </a:r>
            <a:endParaRPr lang="en-US" sz="910" dirty="0"/>
          </a:p>
        </p:txBody>
      </p:sp>
      <p:sp>
        <p:nvSpPr>
          <p:cNvPr id="35" name="Text 6"/>
          <p:cNvSpPr/>
          <p:nvPr/>
        </p:nvSpPr>
        <p:spPr>
          <a:xfrm>
            <a:off x="4654321" y="2190750"/>
            <a:ext cx="1964150"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범죄 통계, 소셜 미디어, 인구 통계, 도시 센서</a:t>
            </a:r>
            <a:endParaRPr lang="en-US" sz="796" dirty="0"/>
          </a:p>
        </p:txBody>
      </p:sp>
      <p:sp>
        <p:nvSpPr>
          <p:cNvPr id="36" name="Text 7"/>
          <p:cNvSpPr/>
          <p:nvPr/>
        </p:nvSpPr>
        <p:spPr>
          <a:xfrm>
            <a:off x="4653475" y="2593181"/>
            <a:ext cx="2161496"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위치 및 시간 예측</a:t>
            </a:r>
            <a:endParaRPr lang="en-US" sz="910" dirty="0"/>
          </a:p>
        </p:txBody>
      </p:sp>
      <p:sp>
        <p:nvSpPr>
          <p:cNvPr id="37" name="Text 8"/>
          <p:cNvSpPr/>
          <p:nvPr/>
        </p:nvSpPr>
        <p:spPr>
          <a:xfrm>
            <a:off x="4653475" y="2778919"/>
            <a:ext cx="196499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특정 지역의 범죄 발생 가능 시간과 장소 예측</a:t>
            </a:r>
            <a:endParaRPr lang="en-US" sz="796" dirty="0"/>
          </a:p>
        </p:txBody>
      </p:sp>
      <p:sp>
        <p:nvSpPr>
          <p:cNvPr id="38" name="Text 9"/>
          <p:cNvSpPr/>
          <p:nvPr/>
        </p:nvSpPr>
        <p:spPr>
          <a:xfrm>
            <a:off x="4651660" y="3181350"/>
            <a:ext cx="216349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자원 배치 최적화</a:t>
            </a:r>
            <a:endParaRPr lang="en-US" sz="910" dirty="0"/>
          </a:p>
        </p:txBody>
      </p:sp>
      <p:sp>
        <p:nvSpPr>
          <p:cNvPr id="39" name="Text 10"/>
          <p:cNvSpPr/>
          <p:nvPr/>
        </p:nvSpPr>
        <p:spPr>
          <a:xfrm>
            <a:off x="4651660" y="3367088"/>
            <a:ext cx="1966810" cy="153888"/>
          </a:xfrm>
          <a:prstGeom prst="rect">
            <a:avLst/>
          </a:prstGeom>
          <a:noFill/>
          <a:ln/>
        </p:spPr>
        <p:txBody>
          <a:bodyPr wrap="square" lIns="0" tIns="0" rIns="0" bIns="0" rtlCol="0" anchor="t">
            <a:spAutoFit/>
          </a:bodyPr>
          <a:lstStyle/>
          <a:p>
            <a:pPr>
              <a:lnSpc>
                <a:spcPts val="1219"/>
              </a:lnSpc>
            </a:pPr>
            <a:r>
              <a:rPr lang="ko-KR" altLang="en-US" sz="796">
                <a:solidFill>
                  <a:srgbClr val="4B5563"/>
                </a:solidFill>
                <a:latin typeface="Noto Sans KR" pitchFamily="34" charset="0"/>
                <a:ea typeface="Noto Sans KR" pitchFamily="34" charset="-122"/>
                <a:cs typeface="Noto Sans KR" pitchFamily="34" charset="-120"/>
              </a:rPr>
              <a:t>순찰</a:t>
            </a:r>
            <a:r>
              <a:rPr lang="en-US" sz="796">
                <a:solidFill>
                  <a:srgbClr val="4B5563"/>
                </a:solidFill>
                <a:latin typeface="Noto Sans KR" pitchFamily="34" charset="0"/>
                <a:ea typeface="Noto Sans KR" pitchFamily="34" charset="-122"/>
                <a:cs typeface="Noto Sans KR" pitchFamily="34" charset="-120"/>
              </a:rPr>
              <a:t> </a:t>
            </a:r>
            <a:r>
              <a:rPr lang="en-US" sz="796" dirty="0">
                <a:solidFill>
                  <a:srgbClr val="4B5563"/>
                </a:solidFill>
                <a:latin typeface="Noto Sans KR" pitchFamily="34" charset="0"/>
                <a:ea typeface="Noto Sans KR" pitchFamily="34" charset="-122"/>
                <a:cs typeface="Noto Sans KR" pitchFamily="34" charset="-120"/>
              </a:rPr>
              <a:t>및 자원을 높은 위험 지역으로 집중 배치</a:t>
            </a:r>
            <a:endParaRPr lang="en-US" sz="796" dirty="0"/>
          </a:p>
        </p:txBody>
      </p:sp>
      <p:sp>
        <p:nvSpPr>
          <p:cNvPr id="40" name="Text 11"/>
          <p:cNvSpPr/>
          <p:nvPr/>
        </p:nvSpPr>
        <p:spPr>
          <a:xfrm>
            <a:off x="4662060" y="3769519"/>
            <a:ext cx="186434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전략적 목표 리스트</a:t>
            </a:r>
            <a:endParaRPr lang="en-US" sz="910" dirty="0"/>
          </a:p>
        </p:txBody>
      </p:sp>
      <p:sp>
        <p:nvSpPr>
          <p:cNvPr id="41" name="Text 12"/>
          <p:cNvSpPr/>
          <p:nvPr/>
        </p:nvSpPr>
        <p:spPr>
          <a:xfrm>
            <a:off x="4662060" y="3955256"/>
            <a:ext cx="1864341"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범죄 위험 지수와 함께 전략 목표 설정</a:t>
            </a:r>
            <a:endParaRPr lang="en-US" sz="796" dirty="0"/>
          </a:p>
        </p:txBody>
      </p:sp>
      <p:sp>
        <p:nvSpPr>
          <p:cNvPr id="42" name="Text 13"/>
          <p:cNvSpPr/>
          <p:nvPr/>
        </p:nvSpPr>
        <p:spPr>
          <a:xfrm>
            <a:off x="7113771" y="1695450"/>
            <a:ext cx="2560674"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윤리적 문제점</a:t>
            </a:r>
            <a:endParaRPr lang="en-US" sz="1121" dirty="0"/>
          </a:p>
        </p:txBody>
      </p:sp>
      <p:sp>
        <p:nvSpPr>
          <p:cNvPr id="43" name="Text 14"/>
          <p:cNvSpPr/>
          <p:nvPr/>
        </p:nvSpPr>
        <p:spPr>
          <a:xfrm>
            <a:off x="7425873" y="2005012"/>
            <a:ext cx="2217362"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개인 정보 보호</a:t>
            </a:r>
            <a:endParaRPr lang="en-US" sz="910" dirty="0"/>
          </a:p>
        </p:txBody>
      </p:sp>
      <p:sp>
        <p:nvSpPr>
          <p:cNvPr id="44" name="Text 15"/>
          <p:cNvSpPr/>
          <p:nvPr/>
        </p:nvSpPr>
        <p:spPr>
          <a:xfrm>
            <a:off x="7425873" y="2190750"/>
            <a:ext cx="201578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마사지멜러의 경우, 특정 지역 주민들의 위치 데이터 수집</a:t>
            </a:r>
            <a:endParaRPr lang="en-US" sz="796" dirty="0"/>
          </a:p>
        </p:txBody>
      </p:sp>
      <p:sp>
        <p:nvSpPr>
          <p:cNvPr id="45" name="Text 16"/>
          <p:cNvSpPr/>
          <p:nvPr/>
        </p:nvSpPr>
        <p:spPr>
          <a:xfrm>
            <a:off x="7387419" y="2593181"/>
            <a:ext cx="225966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알고리즘 편향</a:t>
            </a:r>
            <a:endParaRPr lang="en-US" sz="910" dirty="0"/>
          </a:p>
        </p:txBody>
      </p:sp>
      <p:sp>
        <p:nvSpPr>
          <p:cNvPr id="46" name="Text 17"/>
          <p:cNvSpPr/>
          <p:nvPr/>
        </p:nvSpPr>
        <p:spPr>
          <a:xfrm>
            <a:off x="7387419" y="2778919"/>
            <a:ext cx="205423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역사적 데이터에 존재하는 사회적 불평등이 알고리즘에 반영될 수 있음</a:t>
            </a:r>
            <a:endParaRPr lang="en-US" sz="796" dirty="0"/>
          </a:p>
        </p:txBody>
      </p:sp>
      <p:sp>
        <p:nvSpPr>
          <p:cNvPr id="47" name="Text 18"/>
          <p:cNvSpPr/>
          <p:nvPr/>
        </p:nvSpPr>
        <p:spPr>
          <a:xfrm>
            <a:off x="7462028" y="3181350"/>
            <a:ext cx="217759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특정 그룹 과도한 모니터링</a:t>
            </a:r>
            <a:endParaRPr lang="en-US" sz="910" dirty="0"/>
          </a:p>
        </p:txBody>
      </p:sp>
      <p:sp>
        <p:nvSpPr>
          <p:cNvPr id="48" name="Text 19"/>
          <p:cNvSpPr/>
          <p:nvPr/>
        </p:nvSpPr>
        <p:spPr>
          <a:xfrm>
            <a:off x="7462029" y="3367088"/>
            <a:ext cx="1979628"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특정 인구 그룹에 대한 불필요한 관심, 신뢰 손실</a:t>
            </a:r>
            <a:endParaRPr lang="en-US" sz="796" dirty="0"/>
          </a:p>
        </p:txBody>
      </p:sp>
      <p:sp>
        <p:nvSpPr>
          <p:cNvPr id="49" name="Text 20"/>
          <p:cNvSpPr/>
          <p:nvPr/>
        </p:nvSpPr>
        <p:spPr>
          <a:xfrm>
            <a:off x="7402897" y="3769519"/>
            <a:ext cx="2242635"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소통 및 투명성</a:t>
            </a:r>
            <a:endParaRPr lang="en-US" sz="910" dirty="0"/>
          </a:p>
        </p:txBody>
      </p:sp>
      <p:sp>
        <p:nvSpPr>
          <p:cNvPr id="50" name="Text 21"/>
          <p:cNvSpPr/>
          <p:nvPr/>
        </p:nvSpPr>
        <p:spPr>
          <a:xfrm>
            <a:off x="7402897" y="3955257"/>
            <a:ext cx="2038759" cy="307777"/>
          </a:xfrm>
          <a:prstGeom prst="rect">
            <a:avLst/>
          </a:prstGeom>
          <a:noFill/>
          <a:ln/>
        </p:spPr>
        <p:txBody>
          <a:bodyPr wrap="square" lIns="0" tIns="0" rIns="0" bIns="0" rtlCol="0" anchor="t">
            <a:spAutoFit/>
          </a:bodyPr>
          <a:lstStyle/>
          <a:p>
            <a:pPr>
              <a:lnSpc>
                <a:spcPts val="1219"/>
              </a:lnSpc>
            </a:pPr>
            <a:r>
              <a:rPr lang="en-US" sz="796">
                <a:solidFill>
                  <a:srgbClr val="4B5563"/>
                </a:solidFill>
                <a:latin typeface="Noto Sans KR" pitchFamily="34" charset="0"/>
                <a:ea typeface="Noto Sans KR" pitchFamily="34" charset="-122"/>
                <a:cs typeface="Noto Sans KR" pitchFamily="34" charset="-120"/>
              </a:rPr>
              <a:t>알</a:t>
            </a:r>
            <a:r>
              <a:rPr lang="ko-KR" altLang="en-US" sz="796">
                <a:solidFill>
                  <a:srgbClr val="4B5563"/>
                </a:solidFill>
                <a:latin typeface="Noto Sans KR" pitchFamily="34" charset="0"/>
                <a:ea typeface="Noto Sans KR" pitchFamily="34" charset="-122"/>
                <a:cs typeface="Noto Sans KR" pitchFamily="34" charset="-120"/>
              </a:rPr>
              <a:t>고리즘</a:t>
            </a:r>
            <a:r>
              <a:rPr lang="en-US" sz="796">
                <a:solidFill>
                  <a:srgbClr val="4B5563"/>
                </a:solidFill>
                <a:latin typeface="Noto Sans KR" pitchFamily="34" charset="0"/>
                <a:ea typeface="Noto Sans KR" pitchFamily="34" charset="-122"/>
                <a:cs typeface="Noto Sans KR" pitchFamily="34" charset="-120"/>
              </a:rPr>
              <a:t>의 </a:t>
            </a:r>
            <a:r>
              <a:rPr lang="en-US" sz="796" dirty="0">
                <a:solidFill>
                  <a:srgbClr val="4B5563"/>
                </a:solidFill>
                <a:latin typeface="Noto Sans KR" pitchFamily="34" charset="0"/>
                <a:ea typeface="Noto Sans KR" pitchFamily="34" charset="-122"/>
                <a:cs typeface="Noto Sans KR" pitchFamily="34" charset="-120"/>
              </a:rPr>
              <a:t>결정 과정을 설명하고, 시민 참여로 신뢰 구축 필요</a:t>
            </a:r>
            <a:endParaRPr lang="en-US" sz="796" dirty="0"/>
          </a:p>
        </p:txBody>
      </p:sp>
      <p:sp>
        <p:nvSpPr>
          <p:cNvPr id="51" name="Text 22"/>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15 / 36</a:t>
            </a:r>
            <a:endParaRPr lang="en-US" sz="91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71800" cy="3993356"/>
          </a:xfrm>
          <a:prstGeom prst="rect">
            <a:avLst/>
          </a:prstGeom>
        </p:spPr>
      </p:pic>
      <p:pic>
        <p:nvPicPr>
          <p:cNvPr id="7" name="Image 5" descr="preencoded.png"/>
          <p:cNvPicPr>
            <a:picLocks noChangeAspect="1"/>
          </p:cNvPicPr>
          <p:nvPr/>
        </p:nvPicPr>
        <p:blipFill>
          <a:blip r:embed="rId8"/>
          <a:stretch>
            <a:fillRect/>
          </a:stretch>
        </p:blipFill>
        <p:spPr>
          <a:xfrm>
            <a:off x="495300" y="2097881"/>
            <a:ext cx="386953" cy="386953"/>
          </a:xfrm>
          <a:prstGeom prst="rect">
            <a:avLst/>
          </a:prstGeom>
        </p:spPr>
      </p:pic>
      <p:pic>
        <p:nvPicPr>
          <p:cNvPr id="8" name="Image 6" descr="preencoded.png"/>
          <p:cNvPicPr>
            <a:picLocks noChangeAspect="1"/>
          </p:cNvPicPr>
          <p:nvPr/>
        </p:nvPicPr>
        <p:blipFill>
          <a:blip r:embed="rId9"/>
          <a:stretch>
            <a:fillRect/>
          </a:stretch>
        </p:blipFill>
        <p:spPr>
          <a:xfrm>
            <a:off x="599778" y="2183011"/>
            <a:ext cx="177998" cy="216694"/>
          </a:xfrm>
          <a:prstGeom prst="rect">
            <a:avLst/>
          </a:prstGeom>
        </p:spPr>
      </p:pic>
      <p:pic>
        <p:nvPicPr>
          <p:cNvPr id="9" name="Image 7" descr="preencoded.png"/>
          <p:cNvPicPr>
            <a:picLocks noChangeAspect="1"/>
          </p:cNvPicPr>
          <p:nvPr/>
        </p:nvPicPr>
        <p:blipFill>
          <a:blip r:embed="rId10"/>
          <a:stretch>
            <a:fillRect/>
          </a:stretch>
        </p:blipFill>
        <p:spPr>
          <a:xfrm>
            <a:off x="495300" y="3181350"/>
            <a:ext cx="386953" cy="386953"/>
          </a:xfrm>
          <a:prstGeom prst="rect">
            <a:avLst/>
          </a:prstGeom>
        </p:spPr>
      </p:pic>
      <p:pic>
        <p:nvPicPr>
          <p:cNvPr id="10" name="Image 8" descr="preencoded.png"/>
          <p:cNvPicPr>
            <a:picLocks noChangeAspect="1"/>
          </p:cNvPicPr>
          <p:nvPr/>
        </p:nvPicPr>
        <p:blipFill>
          <a:blip r:embed="rId11"/>
          <a:stretch>
            <a:fillRect/>
          </a:stretch>
        </p:blipFill>
        <p:spPr>
          <a:xfrm>
            <a:off x="611386" y="3266480"/>
            <a:ext cx="154781" cy="216694"/>
          </a:xfrm>
          <a:prstGeom prst="rect">
            <a:avLst/>
          </a:prstGeom>
        </p:spPr>
      </p:pic>
      <p:pic>
        <p:nvPicPr>
          <p:cNvPr id="11" name="Image 9" descr="preencoded.png"/>
          <p:cNvPicPr>
            <a:picLocks noChangeAspect="1"/>
          </p:cNvPicPr>
          <p:nvPr/>
        </p:nvPicPr>
        <p:blipFill>
          <a:blip r:embed="rId12"/>
          <a:stretch>
            <a:fillRect/>
          </a:stretch>
        </p:blipFill>
        <p:spPr>
          <a:xfrm>
            <a:off x="495300" y="4079081"/>
            <a:ext cx="386953" cy="386953"/>
          </a:xfrm>
          <a:prstGeom prst="rect">
            <a:avLst/>
          </a:prstGeom>
        </p:spPr>
      </p:pic>
      <p:pic>
        <p:nvPicPr>
          <p:cNvPr id="12" name="Image 10" descr="preencoded.png"/>
          <p:cNvPicPr>
            <a:picLocks noChangeAspect="1"/>
          </p:cNvPicPr>
          <p:nvPr/>
        </p:nvPicPr>
        <p:blipFill>
          <a:blip r:embed="rId13"/>
          <a:stretch>
            <a:fillRect/>
          </a:stretch>
        </p:blipFill>
        <p:spPr>
          <a:xfrm>
            <a:off x="611386" y="4164211"/>
            <a:ext cx="154781" cy="216694"/>
          </a:xfrm>
          <a:prstGeom prst="rect">
            <a:avLst/>
          </a:prstGeom>
        </p:spPr>
      </p:pic>
      <p:pic>
        <p:nvPicPr>
          <p:cNvPr id="13" name="Image 11" descr="preencoded.png"/>
          <p:cNvPicPr>
            <a:picLocks noChangeAspect="1"/>
          </p:cNvPicPr>
          <p:nvPr/>
        </p:nvPicPr>
        <p:blipFill>
          <a:blip r:embed="rId7"/>
          <a:stretch>
            <a:fillRect/>
          </a:stretch>
        </p:blipFill>
        <p:spPr>
          <a:xfrm>
            <a:off x="3467100" y="1540669"/>
            <a:ext cx="2971800" cy="3993356"/>
          </a:xfrm>
          <a:prstGeom prst="rect">
            <a:avLst/>
          </a:prstGeom>
        </p:spPr>
      </p:pic>
      <p:pic>
        <p:nvPicPr>
          <p:cNvPr id="14" name="Image 12" descr="preencoded.png"/>
          <p:cNvPicPr>
            <a:picLocks noChangeAspect="1"/>
          </p:cNvPicPr>
          <p:nvPr/>
        </p:nvPicPr>
        <p:blipFill>
          <a:blip r:embed="rId14"/>
          <a:stretch>
            <a:fillRect/>
          </a:stretch>
        </p:blipFill>
        <p:spPr>
          <a:xfrm>
            <a:off x="3962400" y="2198489"/>
            <a:ext cx="386953" cy="386953"/>
          </a:xfrm>
          <a:prstGeom prst="rect">
            <a:avLst/>
          </a:prstGeom>
        </p:spPr>
      </p:pic>
      <p:pic>
        <p:nvPicPr>
          <p:cNvPr id="15" name="Image 13" descr="preencoded.png"/>
          <p:cNvPicPr>
            <a:picLocks noChangeAspect="1"/>
          </p:cNvPicPr>
          <p:nvPr/>
        </p:nvPicPr>
        <p:blipFill>
          <a:blip r:embed="rId15"/>
          <a:stretch>
            <a:fillRect/>
          </a:stretch>
        </p:blipFill>
        <p:spPr>
          <a:xfrm>
            <a:off x="4078486" y="2283619"/>
            <a:ext cx="154781" cy="216694"/>
          </a:xfrm>
          <a:prstGeom prst="rect">
            <a:avLst/>
          </a:prstGeom>
        </p:spPr>
      </p:pic>
      <p:pic>
        <p:nvPicPr>
          <p:cNvPr id="16" name="Image 14" descr="preencoded.png"/>
          <p:cNvPicPr>
            <a:picLocks noChangeAspect="1"/>
          </p:cNvPicPr>
          <p:nvPr/>
        </p:nvPicPr>
        <p:blipFill>
          <a:blip r:embed="rId16"/>
          <a:stretch>
            <a:fillRect/>
          </a:stretch>
        </p:blipFill>
        <p:spPr>
          <a:xfrm>
            <a:off x="3962400" y="2902744"/>
            <a:ext cx="386953" cy="386953"/>
          </a:xfrm>
          <a:prstGeom prst="rect">
            <a:avLst/>
          </a:prstGeom>
        </p:spPr>
      </p:pic>
      <p:pic>
        <p:nvPicPr>
          <p:cNvPr id="17" name="Image 15" descr="preencoded.png"/>
          <p:cNvPicPr>
            <a:picLocks noChangeAspect="1"/>
          </p:cNvPicPr>
          <p:nvPr/>
        </p:nvPicPr>
        <p:blipFill>
          <a:blip r:embed="rId17"/>
          <a:stretch>
            <a:fillRect/>
          </a:stretch>
        </p:blipFill>
        <p:spPr>
          <a:xfrm>
            <a:off x="4078486" y="2987873"/>
            <a:ext cx="154781" cy="216694"/>
          </a:xfrm>
          <a:prstGeom prst="rect">
            <a:avLst/>
          </a:prstGeom>
        </p:spPr>
      </p:pic>
      <p:pic>
        <p:nvPicPr>
          <p:cNvPr id="18" name="Image 16" descr="preencoded.png"/>
          <p:cNvPicPr>
            <a:picLocks noChangeAspect="1"/>
          </p:cNvPicPr>
          <p:nvPr/>
        </p:nvPicPr>
        <p:blipFill>
          <a:blip r:embed="rId18"/>
          <a:stretch>
            <a:fillRect/>
          </a:stretch>
        </p:blipFill>
        <p:spPr>
          <a:xfrm>
            <a:off x="3962400" y="3606999"/>
            <a:ext cx="386953" cy="386953"/>
          </a:xfrm>
          <a:prstGeom prst="rect">
            <a:avLst/>
          </a:prstGeom>
        </p:spPr>
      </p:pic>
      <p:pic>
        <p:nvPicPr>
          <p:cNvPr id="19" name="Image 17" descr="preencoded.png"/>
          <p:cNvPicPr>
            <a:picLocks noChangeAspect="1"/>
          </p:cNvPicPr>
          <p:nvPr/>
        </p:nvPicPr>
        <p:blipFill>
          <a:blip r:embed="rId19"/>
          <a:stretch>
            <a:fillRect/>
          </a:stretch>
        </p:blipFill>
        <p:spPr>
          <a:xfrm>
            <a:off x="4086225" y="3692128"/>
            <a:ext cx="139303" cy="216694"/>
          </a:xfrm>
          <a:prstGeom prst="rect">
            <a:avLst/>
          </a:prstGeom>
        </p:spPr>
      </p:pic>
      <p:pic>
        <p:nvPicPr>
          <p:cNvPr id="20" name="Image 18" descr="preencoded.png"/>
          <p:cNvPicPr>
            <a:picLocks noChangeAspect="1"/>
          </p:cNvPicPr>
          <p:nvPr/>
        </p:nvPicPr>
        <p:blipFill>
          <a:blip r:embed="rId20"/>
          <a:stretch>
            <a:fillRect/>
          </a:stretch>
        </p:blipFill>
        <p:spPr>
          <a:xfrm>
            <a:off x="3962400" y="4311253"/>
            <a:ext cx="386953" cy="386953"/>
          </a:xfrm>
          <a:prstGeom prst="rect">
            <a:avLst/>
          </a:prstGeom>
        </p:spPr>
      </p:pic>
      <p:pic>
        <p:nvPicPr>
          <p:cNvPr id="21" name="Image 19" descr="preencoded.png"/>
          <p:cNvPicPr>
            <a:picLocks noChangeAspect="1"/>
          </p:cNvPicPr>
          <p:nvPr/>
        </p:nvPicPr>
        <p:blipFill>
          <a:blip r:embed="rId21"/>
          <a:stretch>
            <a:fillRect/>
          </a:stretch>
        </p:blipFill>
        <p:spPr>
          <a:xfrm>
            <a:off x="4097834" y="4396383"/>
            <a:ext cx="116086" cy="216694"/>
          </a:xfrm>
          <a:prstGeom prst="rect">
            <a:avLst/>
          </a:prstGeom>
        </p:spPr>
      </p:pic>
      <p:pic>
        <p:nvPicPr>
          <p:cNvPr id="22" name="Image 20" descr="preencoded.png"/>
          <p:cNvPicPr>
            <a:picLocks noChangeAspect="1"/>
          </p:cNvPicPr>
          <p:nvPr/>
        </p:nvPicPr>
        <p:blipFill>
          <a:blip r:embed="rId7"/>
          <a:stretch>
            <a:fillRect/>
          </a:stretch>
        </p:blipFill>
        <p:spPr>
          <a:xfrm>
            <a:off x="6624638" y="1540669"/>
            <a:ext cx="2971800" cy="3993356"/>
          </a:xfrm>
          <a:prstGeom prst="rect">
            <a:avLst/>
          </a:prstGeom>
        </p:spPr>
      </p:pic>
      <p:pic>
        <p:nvPicPr>
          <p:cNvPr id="23" name="Image 21" descr="preencoded.png"/>
          <p:cNvPicPr>
            <a:picLocks noChangeAspect="1"/>
          </p:cNvPicPr>
          <p:nvPr/>
        </p:nvPicPr>
        <p:blipFill>
          <a:blip r:embed="rId22"/>
          <a:stretch>
            <a:fillRect/>
          </a:stretch>
        </p:blipFill>
        <p:spPr>
          <a:xfrm>
            <a:off x="6810375" y="2097881"/>
            <a:ext cx="386953" cy="386953"/>
          </a:xfrm>
          <a:prstGeom prst="rect">
            <a:avLst/>
          </a:prstGeom>
        </p:spPr>
      </p:pic>
      <p:pic>
        <p:nvPicPr>
          <p:cNvPr id="24" name="Image 22" descr="preencoded.png"/>
          <p:cNvPicPr>
            <a:picLocks noChangeAspect="1"/>
          </p:cNvPicPr>
          <p:nvPr/>
        </p:nvPicPr>
        <p:blipFill>
          <a:blip r:embed="rId23"/>
          <a:stretch>
            <a:fillRect/>
          </a:stretch>
        </p:blipFill>
        <p:spPr>
          <a:xfrm>
            <a:off x="6907114" y="2183011"/>
            <a:ext cx="193477" cy="216694"/>
          </a:xfrm>
          <a:prstGeom prst="rect">
            <a:avLst/>
          </a:prstGeom>
        </p:spPr>
      </p:pic>
      <p:pic>
        <p:nvPicPr>
          <p:cNvPr id="25" name="Image 23" descr="preencoded.png"/>
          <p:cNvPicPr>
            <a:picLocks noChangeAspect="1"/>
          </p:cNvPicPr>
          <p:nvPr/>
        </p:nvPicPr>
        <p:blipFill>
          <a:blip r:embed="rId24"/>
          <a:stretch>
            <a:fillRect/>
          </a:stretch>
        </p:blipFill>
        <p:spPr>
          <a:xfrm>
            <a:off x="6810375" y="2809875"/>
            <a:ext cx="386953" cy="386953"/>
          </a:xfrm>
          <a:prstGeom prst="rect">
            <a:avLst/>
          </a:prstGeom>
        </p:spPr>
      </p:pic>
      <p:pic>
        <p:nvPicPr>
          <p:cNvPr id="26" name="Image 24" descr="preencoded.png"/>
          <p:cNvPicPr>
            <a:picLocks noChangeAspect="1"/>
          </p:cNvPicPr>
          <p:nvPr/>
        </p:nvPicPr>
        <p:blipFill>
          <a:blip r:embed="rId25"/>
          <a:stretch>
            <a:fillRect/>
          </a:stretch>
        </p:blipFill>
        <p:spPr>
          <a:xfrm>
            <a:off x="6907114" y="2895005"/>
            <a:ext cx="193477" cy="216694"/>
          </a:xfrm>
          <a:prstGeom prst="rect">
            <a:avLst/>
          </a:prstGeom>
        </p:spPr>
      </p:pic>
      <p:pic>
        <p:nvPicPr>
          <p:cNvPr id="27" name="Image 25" descr="preencoded.png"/>
          <p:cNvPicPr>
            <a:picLocks noChangeAspect="1"/>
          </p:cNvPicPr>
          <p:nvPr/>
        </p:nvPicPr>
        <p:blipFill>
          <a:blip r:embed="rId26"/>
          <a:stretch>
            <a:fillRect/>
          </a:stretch>
        </p:blipFill>
        <p:spPr>
          <a:xfrm>
            <a:off x="6810375" y="3521869"/>
            <a:ext cx="386953" cy="386953"/>
          </a:xfrm>
          <a:prstGeom prst="rect">
            <a:avLst/>
          </a:prstGeom>
        </p:spPr>
      </p:pic>
      <p:pic>
        <p:nvPicPr>
          <p:cNvPr id="28" name="Image 26" descr="preencoded.png"/>
          <p:cNvPicPr>
            <a:picLocks noChangeAspect="1"/>
          </p:cNvPicPr>
          <p:nvPr/>
        </p:nvPicPr>
        <p:blipFill>
          <a:blip r:embed="rId27"/>
          <a:stretch>
            <a:fillRect/>
          </a:stretch>
        </p:blipFill>
        <p:spPr>
          <a:xfrm>
            <a:off x="6926461" y="3606998"/>
            <a:ext cx="154781" cy="216694"/>
          </a:xfrm>
          <a:prstGeom prst="rect">
            <a:avLst/>
          </a:prstGeom>
        </p:spPr>
      </p:pic>
      <p:sp>
        <p:nvSpPr>
          <p:cNvPr id="2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실시간 위협 탐지 - 로스앤젤레스 사례</a:t>
            </a:r>
            <a:endParaRPr lang="en-US" sz="1971" dirty="0"/>
          </a:p>
        </p:txBody>
      </p:sp>
      <p:sp>
        <p:nvSpPr>
          <p:cNvPr id="30" name="Text 1"/>
          <p:cNvSpPr/>
          <p:nvPr/>
        </p:nvSpPr>
        <p:spPr>
          <a:xfrm>
            <a:off x="495300" y="1726406"/>
            <a:ext cx="2860358"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시스템 개요</a:t>
            </a:r>
            <a:endParaRPr lang="en-US" sz="1337" dirty="0"/>
          </a:p>
        </p:txBody>
      </p:sp>
      <p:sp>
        <p:nvSpPr>
          <p:cNvPr id="31" name="Text 2"/>
          <p:cNvSpPr/>
          <p:nvPr/>
        </p:nvSpPr>
        <p:spPr>
          <a:xfrm>
            <a:off x="1006078" y="2097881"/>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구성</a:t>
            </a:r>
            <a:endParaRPr lang="en-US" sz="1024" dirty="0"/>
          </a:p>
        </p:txBody>
      </p:sp>
      <p:sp>
        <p:nvSpPr>
          <p:cNvPr id="32" name="Text 3"/>
          <p:cNvSpPr/>
          <p:nvPr/>
        </p:nvSpPr>
        <p:spPr>
          <a:xfrm>
            <a:off x="1006078" y="2314576"/>
            <a:ext cx="2089547"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로스앤젤레스는 교통 허브 및 주요 광장에 설치된 고해상도 카메라로 구성된 실시간 위협 감지 시스템을 운영하고 있습니다.</a:t>
            </a:r>
            <a:endParaRPr lang="en-US" sz="910" dirty="0"/>
          </a:p>
        </p:txBody>
      </p:sp>
      <p:sp>
        <p:nvSpPr>
          <p:cNvPr id="33" name="Text 4"/>
          <p:cNvSpPr/>
          <p:nvPr/>
        </p:nvSpPr>
        <p:spPr>
          <a:xfrm>
            <a:off x="1006078" y="3181350"/>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AI 기술</a:t>
            </a:r>
            <a:endParaRPr lang="en-US" sz="1024" dirty="0"/>
          </a:p>
        </p:txBody>
      </p:sp>
      <p:sp>
        <p:nvSpPr>
          <p:cNvPr id="34" name="Text 5"/>
          <p:cNvSpPr/>
          <p:nvPr/>
        </p:nvSpPr>
        <p:spPr>
          <a:xfrm>
            <a:off x="1006078" y="3398044"/>
            <a:ext cx="2089547"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AI 알고리즘은 실시간으로 비디오 스트림을 분석하여 얼굴 인식 및 동작 감지 기능을 수행합니다.</a:t>
            </a:r>
            <a:endParaRPr lang="en-US" sz="910" dirty="0"/>
          </a:p>
        </p:txBody>
      </p:sp>
      <p:sp>
        <p:nvSpPr>
          <p:cNvPr id="35" name="Text 6"/>
          <p:cNvSpPr/>
          <p:nvPr/>
        </p:nvSpPr>
        <p:spPr>
          <a:xfrm>
            <a:off x="1006078" y="4079081"/>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검출 대상</a:t>
            </a:r>
            <a:endParaRPr lang="en-US" sz="1024" dirty="0"/>
          </a:p>
        </p:txBody>
      </p:sp>
      <p:sp>
        <p:nvSpPr>
          <p:cNvPr id="36" name="Text 7"/>
          <p:cNvSpPr/>
          <p:nvPr/>
        </p:nvSpPr>
        <p:spPr>
          <a:xfrm>
            <a:off x="1006078" y="4295776"/>
            <a:ext cx="2089547"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시스템은 특정 지역에서의 지속적인 활동, 의심스러운 물건, 특정 개인의 등장과 같은 비정상 패턴을 감지합니다.</a:t>
            </a:r>
            <a:endParaRPr lang="en-US" sz="910" dirty="0"/>
          </a:p>
        </p:txBody>
      </p:sp>
      <p:sp>
        <p:nvSpPr>
          <p:cNvPr id="37" name="Text 8"/>
          <p:cNvSpPr/>
          <p:nvPr/>
        </p:nvSpPr>
        <p:spPr>
          <a:xfrm>
            <a:off x="3652837" y="1726406"/>
            <a:ext cx="2860358"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작동 방식</a:t>
            </a:r>
            <a:endParaRPr lang="en-US" sz="1337" dirty="0"/>
          </a:p>
        </p:txBody>
      </p:sp>
      <p:sp>
        <p:nvSpPr>
          <p:cNvPr id="38" name="Text 9"/>
          <p:cNvSpPr/>
          <p:nvPr/>
        </p:nvSpPr>
        <p:spPr>
          <a:xfrm>
            <a:off x="4473178" y="2097881"/>
            <a:ext cx="195798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카메라 감지</a:t>
            </a:r>
            <a:endParaRPr lang="en-US" sz="1024" dirty="0"/>
          </a:p>
        </p:txBody>
      </p:sp>
      <p:sp>
        <p:nvSpPr>
          <p:cNvPr id="39" name="Text 10"/>
          <p:cNvSpPr/>
          <p:nvPr/>
        </p:nvSpPr>
        <p:spPr>
          <a:xfrm>
            <a:off x="4473178" y="2314575"/>
            <a:ext cx="177998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특정 지역에서의 활동을 실시간으로 감지합니다.</a:t>
            </a:r>
            <a:endParaRPr lang="en-US" sz="910" dirty="0"/>
          </a:p>
        </p:txBody>
      </p:sp>
      <p:sp>
        <p:nvSpPr>
          <p:cNvPr id="40" name="Text 11"/>
          <p:cNvSpPr/>
          <p:nvPr/>
        </p:nvSpPr>
        <p:spPr>
          <a:xfrm>
            <a:off x="4473178" y="2802136"/>
            <a:ext cx="195798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AI 분석</a:t>
            </a:r>
            <a:endParaRPr lang="en-US" sz="1024" dirty="0"/>
          </a:p>
        </p:txBody>
      </p:sp>
      <p:sp>
        <p:nvSpPr>
          <p:cNvPr id="41" name="Text 12"/>
          <p:cNvSpPr/>
          <p:nvPr/>
        </p:nvSpPr>
        <p:spPr>
          <a:xfrm>
            <a:off x="4473178" y="3018830"/>
            <a:ext cx="177998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비디오 스트림을 분석하여 의심스러운 패턴을 검출합니다.</a:t>
            </a:r>
            <a:endParaRPr lang="en-US" sz="910" dirty="0"/>
          </a:p>
        </p:txBody>
      </p:sp>
      <p:sp>
        <p:nvSpPr>
          <p:cNvPr id="42" name="Text 13"/>
          <p:cNvSpPr/>
          <p:nvPr/>
        </p:nvSpPr>
        <p:spPr>
          <a:xfrm>
            <a:off x="4473178" y="3506390"/>
            <a:ext cx="195798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경보 신호</a:t>
            </a:r>
            <a:endParaRPr lang="en-US" sz="1024" dirty="0"/>
          </a:p>
        </p:txBody>
      </p:sp>
      <p:sp>
        <p:nvSpPr>
          <p:cNvPr id="43" name="Text 14"/>
          <p:cNvSpPr/>
          <p:nvPr/>
        </p:nvSpPr>
        <p:spPr>
          <a:xfrm>
            <a:off x="4473178" y="3723085"/>
            <a:ext cx="177998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검출된 위협에 대한 신호가 즉시警察 및 응급 서비스에 전송됩니다.</a:t>
            </a:r>
            <a:endParaRPr lang="en-US" sz="910" dirty="0"/>
          </a:p>
        </p:txBody>
      </p:sp>
      <p:sp>
        <p:nvSpPr>
          <p:cNvPr id="44" name="Text 15"/>
          <p:cNvSpPr/>
          <p:nvPr/>
        </p:nvSpPr>
        <p:spPr>
          <a:xfrm>
            <a:off x="4473178" y="4210645"/>
            <a:ext cx="195798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다중 위치 모니터링</a:t>
            </a:r>
            <a:endParaRPr lang="en-US" sz="1024" dirty="0"/>
          </a:p>
        </p:txBody>
      </p:sp>
      <p:sp>
        <p:nvSpPr>
          <p:cNvPr id="45" name="Text 16"/>
          <p:cNvSpPr/>
          <p:nvPr/>
        </p:nvSpPr>
        <p:spPr>
          <a:xfrm>
            <a:off x="4473178" y="4427339"/>
            <a:ext cx="177998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여러 위치를 동시에 모니터링하여 응답 시간을 줄입니다.</a:t>
            </a:r>
            <a:endParaRPr lang="en-US" sz="910" dirty="0"/>
          </a:p>
        </p:txBody>
      </p:sp>
      <p:sp>
        <p:nvSpPr>
          <p:cNvPr id="46" name="Text 17"/>
          <p:cNvSpPr/>
          <p:nvPr/>
        </p:nvSpPr>
        <p:spPr>
          <a:xfrm>
            <a:off x="6810375" y="1726406"/>
            <a:ext cx="2860358"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프라이버시 및 인권 문제</a:t>
            </a:r>
            <a:endParaRPr lang="en-US" sz="1337" dirty="0"/>
          </a:p>
        </p:txBody>
      </p:sp>
      <p:sp>
        <p:nvSpPr>
          <p:cNvPr id="47" name="Text 18"/>
          <p:cNvSpPr/>
          <p:nvPr/>
        </p:nvSpPr>
        <p:spPr>
          <a:xfrm>
            <a:off x="7321153" y="2097881"/>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개인 정보 보호</a:t>
            </a:r>
            <a:endParaRPr lang="en-US" sz="1024" dirty="0"/>
          </a:p>
        </p:txBody>
      </p:sp>
      <p:sp>
        <p:nvSpPr>
          <p:cNvPr id="48" name="Text 19"/>
          <p:cNvSpPr/>
          <p:nvPr/>
        </p:nvSpPr>
        <p:spPr>
          <a:xfrm>
            <a:off x="7321153" y="2314575"/>
            <a:ext cx="2089547"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얼굴 인식 기술의 남용을 방지하기 위해 투명한 감독 권한이 필요합니다.</a:t>
            </a:r>
            <a:endParaRPr lang="en-US" sz="910" dirty="0"/>
          </a:p>
        </p:txBody>
      </p:sp>
      <p:sp>
        <p:nvSpPr>
          <p:cNvPr id="49" name="Text 20"/>
          <p:cNvSpPr/>
          <p:nvPr/>
        </p:nvSpPr>
        <p:spPr>
          <a:xfrm>
            <a:off x="7321153" y="2809875"/>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인권 위배</a:t>
            </a:r>
            <a:endParaRPr lang="en-US" sz="1024" dirty="0"/>
          </a:p>
        </p:txBody>
      </p:sp>
      <p:sp>
        <p:nvSpPr>
          <p:cNvPr id="50" name="Text 21"/>
          <p:cNvSpPr/>
          <p:nvPr/>
        </p:nvSpPr>
        <p:spPr>
          <a:xfrm>
            <a:off x="7321153" y="3026569"/>
            <a:ext cx="2089547"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시스템은 개인의 자유로움과 보안 사이의 균형을 맞추는 데 도전을 줍니다.</a:t>
            </a:r>
            <a:endParaRPr lang="en-US" sz="910" dirty="0"/>
          </a:p>
        </p:txBody>
      </p:sp>
      <p:sp>
        <p:nvSpPr>
          <p:cNvPr id="51" name="Text 22"/>
          <p:cNvSpPr/>
          <p:nvPr/>
        </p:nvSpPr>
        <p:spPr>
          <a:xfrm>
            <a:off x="7321153" y="3521869"/>
            <a:ext cx="2298502"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지속적인 감사</a:t>
            </a:r>
            <a:endParaRPr lang="en-US" sz="1024" dirty="0"/>
          </a:p>
        </p:txBody>
      </p:sp>
      <p:sp>
        <p:nvSpPr>
          <p:cNvPr id="52" name="Text 23"/>
          <p:cNvSpPr/>
          <p:nvPr/>
        </p:nvSpPr>
        <p:spPr>
          <a:xfrm>
            <a:off x="7321153" y="3738563"/>
            <a:ext cx="2089547"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기술 발전과 윤리적 사용 사이의 균형을 유지하기 위해 지속적인 데이터 품질 관리 및 에티컬 가이드라인이 필요합니다.</a:t>
            </a:r>
            <a:endParaRPr lang="en-US" sz="910" dirty="0"/>
          </a:p>
        </p:txBody>
      </p:sp>
      <p:sp>
        <p:nvSpPr>
          <p:cNvPr id="53" name="Text 24"/>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16 / 36</a:t>
            </a:r>
            <a:endParaRPr lang="en-US" sz="91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3640504" cy="1981200"/>
          </a:xfrm>
          <a:prstGeom prst="rect">
            <a:avLst/>
          </a:prstGeom>
        </p:spPr>
      </p:pic>
      <p:pic>
        <p:nvPicPr>
          <p:cNvPr id="7" name="Image 5" descr="preencoded.png"/>
          <p:cNvPicPr>
            <a:picLocks noChangeAspect="1"/>
          </p:cNvPicPr>
          <p:nvPr/>
        </p:nvPicPr>
        <p:blipFill>
          <a:blip r:embed="rId8"/>
          <a:stretch>
            <a:fillRect/>
          </a:stretch>
        </p:blipFill>
        <p:spPr>
          <a:xfrm>
            <a:off x="309562" y="3645694"/>
            <a:ext cx="3640504" cy="1362075"/>
          </a:xfrm>
          <a:prstGeom prst="rect">
            <a:avLst/>
          </a:prstGeom>
        </p:spPr>
      </p:pic>
      <p:pic>
        <p:nvPicPr>
          <p:cNvPr id="8" name="Image 6" descr="preencoded.png"/>
          <p:cNvPicPr>
            <a:picLocks noChangeAspect="1"/>
          </p:cNvPicPr>
          <p:nvPr/>
        </p:nvPicPr>
        <p:blipFill>
          <a:blip r:embed="rId9"/>
          <a:stretch>
            <a:fillRect/>
          </a:stretch>
        </p:blipFill>
        <p:spPr>
          <a:xfrm>
            <a:off x="464344" y="3800475"/>
            <a:ext cx="309563" cy="309563"/>
          </a:xfrm>
          <a:prstGeom prst="rect">
            <a:avLst/>
          </a:prstGeom>
        </p:spPr>
      </p:pic>
      <p:pic>
        <p:nvPicPr>
          <p:cNvPr id="9" name="Image 7" descr="preencoded.png"/>
          <p:cNvPicPr>
            <a:picLocks noChangeAspect="1"/>
          </p:cNvPicPr>
          <p:nvPr/>
        </p:nvPicPr>
        <p:blipFill>
          <a:blip r:embed="rId10"/>
          <a:stretch>
            <a:fillRect/>
          </a:stretch>
        </p:blipFill>
        <p:spPr>
          <a:xfrm>
            <a:off x="522387" y="3846909"/>
            <a:ext cx="193477" cy="216694"/>
          </a:xfrm>
          <a:prstGeom prst="rect">
            <a:avLst/>
          </a:prstGeom>
        </p:spPr>
      </p:pic>
      <p:pic>
        <p:nvPicPr>
          <p:cNvPr id="10" name="Image 8" descr="preencoded.png"/>
          <p:cNvPicPr>
            <a:picLocks noChangeAspect="1"/>
          </p:cNvPicPr>
          <p:nvPr/>
        </p:nvPicPr>
        <p:blipFill>
          <a:blip r:embed="rId11"/>
          <a:stretch>
            <a:fillRect/>
          </a:stretch>
        </p:blipFill>
        <p:spPr>
          <a:xfrm>
            <a:off x="464344" y="4698206"/>
            <a:ext cx="123825" cy="123825"/>
          </a:xfrm>
          <a:prstGeom prst="rect">
            <a:avLst/>
          </a:prstGeom>
        </p:spPr>
      </p:pic>
      <p:pic>
        <p:nvPicPr>
          <p:cNvPr id="11" name="Image 9" descr="preencoded.png"/>
          <p:cNvPicPr>
            <a:picLocks noChangeAspect="1"/>
          </p:cNvPicPr>
          <p:nvPr/>
        </p:nvPicPr>
        <p:blipFill>
          <a:blip r:embed="rId12"/>
          <a:stretch>
            <a:fillRect/>
          </a:stretch>
        </p:blipFill>
        <p:spPr>
          <a:xfrm>
            <a:off x="4135804" y="1540669"/>
            <a:ext cx="5460634" cy="1934766"/>
          </a:xfrm>
          <a:prstGeom prst="rect">
            <a:avLst/>
          </a:prstGeom>
        </p:spPr>
      </p:pic>
      <p:pic>
        <p:nvPicPr>
          <p:cNvPr id="12" name="Image 10" descr="preencoded.png"/>
          <p:cNvPicPr>
            <a:picLocks noChangeAspect="1"/>
          </p:cNvPicPr>
          <p:nvPr/>
        </p:nvPicPr>
        <p:blipFill>
          <a:blip r:embed="rId13"/>
          <a:stretch>
            <a:fillRect/>
          </a:stretch>
        </p:blipFill>
        <p:spPr>
          <a:xfrm>
            <a:off x="4290585" y="1695450"/>
            <a:ext cx="309563" cy="309563"/>
          </a:xfrm>
          <a:prstGeom prst="rect">
            <a:avLst/>
          </a:prstGeom>
        </p:spPr>
      </p:pic>
      <p:pic>
        <p:nvPicPr>
          <p:cNvPr id="13" name="Image 11" descr="preencoded.png"/>
          <p:cNvPicPr>
            <a:picLocks noChangeAspect="1"/>
          </p:cNvPicPr>
          <p:nvPr/>
        </p:nvPicPr>
        <p:blipFill>
          <a:blip r:embed="rId14"/>
          <a:stretch>
            <a:fillRect/>
          </a:stretch>
        </p:blipFill>
        <p:spPr>
          <a:xfrm>
            <a:off x="4367976" y="1741884"/>
            <a:ext cx="154781" cy="216694"/>
          </a:xfrm>
          <a:prstGeom prst="rect">
            <a:avLst/>
          </a:prstGeom>
        </p:spPr>
      </p:pic>
      <p:pic>
        <p:nvPicPr>
          <p:cNvPr id="14" name="Image 12" descr="preencoded.png"/>
          <p:cNvPicPr>
            <a:picLocks noChangeAspect="1"/>
          </p:cNvPicPr>
          <p:nvPr/>
        </p:nvPicPr>
        <p:blipFill>
          <a:blip r:embed="rId15"/>
          <a:stretch>
            <a:fillRect/>
          </a:stretch>
        </p:blipFill>
        <p:spPr>
          <a:xfrm>
            <a:off x="4290585" y="2128838"/>
            <a:ext cx="123825" cy="123825"/>
          </a:xfrm>
          <a:prstGeom prst="rect">
            <a:avLst/>
          </a:prstGeom>
        </p:spPr>
      </p:pic>
      <p:pic>
        <p:nvPicPr>
          <p:cNvPr id="15" name="Image 13" descr="preencoded.png"/>
          <p:cNvPicPr>
            <a:picLocks noChangeAspect="1"/>
          </p:cNvPicPr>
          <p:nvPr/>
        </p:nvPicPr>
        <p:blipFill>
          <a:blip r:embed="rId16"/>
          <a:stretch>
            <a:fillRect/>
          </a:stretch>
        </p:blipFill>
        <p:spPr>
          <a:xfrm>
            <a:off x="4290585" y="2407444"/>
            <a:ext cx="108347" cy="123825"/>
          </a:xfrm>
          <a:prstGeom prst="rect">
            <a:avLst/>
          </a:prstGeom>
        </p:spPr>
      </p:pic>
      <p:pic>
        <p:nvPicPr>
          <p:cNvPr id="16" name="Image 14" descr="preencoded.png"/>
          <p:cNvPicPr>
            <a:picLocks noChangeAspect="1"/>
          </p:cNvPicPr>
          <p:nvPr/>
        </p:nvPicPr>
        <p:blipFill>
          <a:blip r:embed="rId17"/>
          <a:stretch>
            <a:fillRect/>
          </a:stretch>
        </p:blipFill>
        <p:spPr>
          <a:xfrm>
            <a:off x="4290585" y="2686050"/>
            <a:ext cx="92869" cy="123825"/>
          </a:xfrm>
          <a:prstGeom prst="rect">
            <a:avLst/>
          </a:prstGeom>
        </p:spPr>
      </p:pic>
      <p:pic>
        <p:nvPicPr>
          <p:cNvPr id="17" name="Image 15" descr="preencoded.png"/>
          <p:cNvPicPr>
            <a:picLocks noChangeAspect="1"/>
          </p:cNvPicPr>
          <p:nvPr/>
        </p:nvPicPr>
        <p:blipFill>
          <a:blip r:embed="rId12"/>
          <a:stretch>
            <a:fillRect/>
          </a:stretch>
        </p:blipFill>
        <p:spPr>
          <a:xfrm>
            <a:off x="4135804" y="3599259"/>
            <a:ext cx="5460634" cy="1934766"/>
          </a:xfrm>
          <a:prstGeom prst="rect">
            <a:avLst/>
          </a:prstGeom>
        </p:spPr>
      </p:pic>
      <p:pic>
        <p:nvPicPr>
          <p:cNvPr id="18" name="Image 16" descr="preencoded.png"/>
          <p:cNvPicPr>
            <a:picLocks noChangeAspect="1"/>
          </p:cNvPicPr>
          <p:nvPr/>
        </p:nvPicPr>
        <p:blipFill>
          <a:blip r:embed="rId18"/>
          <a:stretch>
            <a:fillRect/>
          </a:stretch>
        </p:blipFill>
        <p:spPr>
          <a:xfrm>
            <a:off x="4290585" y="3754040"/>
            <a:ext cx="309563" cy="309563"/>
          </a:xfrm>
          <a:prstGeom prst="rect">
            <a:avLst/>
          </a:prstGeom>
        </p:spPr>
      </p:pic>
      <p:pic>
        <p:nvPicPr>
          <p:cNvPr id="19" name="Image 17" descr="preencoded.png"/>
          <p:cNvPicPr>
            <a:picLocks noChangeAspect="1"/>
          </p:cNvPicPr>
          <p:nvPr/>
        </p:nvPicPr>
        <p:blipFill>
          <a:blip r:embed="rId19"/>
          <a:stretch>
            <a:fillRect/>
          </a:stretch>
        </p:blipFill>
        <p:spPr>
          <a:xfrm>
            <a:off x="4367976" y="3800475"/>
            <a:ext cx="154781" cy="216694"/>
          </a:xfrm>
          <a:prstGeom prst="rect">
            <a:avLst/>
          </a:prstGeom>
        </p:spPr>
      </p:pic>
      <p:pic>
        <p:nvPicPr>
          <p:cNvPr id="20" name="Image 18" descr="preencoded.png"/>
          <p:cNvPicPr>
            <a:picLocks noChangeAspect="1"/>
          </p:cNvPicPr>
          <p:nvPr/>
        </p:nvPicPr>
        <p:blipFill>
          <a:blip r:embed="rId20"/>
          <a:stretch>
            <a:fillRect/>
          </a:stretch>
        </p:blipFill>
        <p:spPr>
          <a:xfrm>
            <a:off x="4290585" y="4156472"/>
            <a:ext cx="123825" cy="123825"/>
          </a:xfrm>
          <a:prstGeom prst="rect">
            <a:avLst/>
          </a:prstGeom>
        </p:spPr>
      </p:pic>
      <p:pic>
        <p:nvPicPr>
          <p:cNvPr id="21" name="Image 19" descr="preencoded.png"/>
          <p:cNvPicPr>
            <a:picLocks noChangeAspect="1"/>
          </p:cNvPicPr>
          <p:nvPr/>
        </p:nvPicPr>
        <p:blipFill>
          <a:blip r:embed="rId21"/>
          <a:stretch>
            <a:fillRect/>
          </a:stretch>
        </p:blipFill>
        <p:spPr>
          <a:xfrm>
            <a:off x="4290585" y="4404122"/>
            <a:ext cx="154781" cy="123825"/>
          </a:xfrm>
          <a:prstGeom prst="rect">
            <a:avLst/>
          </a:prstGeom>
        </p:spPr>
      </p:pic>
      <p:pic>
        <p:nvPicPr>
          <p:cNvPr id="22" name="Image 20" descr="preencoded.png"/>
          <p:cNvPicPr>
            <a:picLocks noChangeAspect="1"/>
          </p:cNvPicPr>
          <p:nvPr/>
        </p:nvPicPr>
        <p:blipFill>
          <a:blip r:embed="rId22"/>
          <a:stretch>
            <a:fillRect/>
          </a:stretch>
        </p:blipFill>
        <p:spPr>
          <a:xfrm>
            <a:off x="4290585" y="4651772"/>
            <a:ext cx="139303" cy="123825"/>
          </a:xfrm>
          <a:prstGeom prst="rect">
            <a:avLst/>
          </a:prstGeom>
        </p:spPr>
      </p:pic>
      <p:pic>
        <p:nvPicPr>
          <p:cNvPr id="23" name="Image 21" descr="preencoded.png"/>
          <p:cNvPicPr>
            <a:picLocks noChangeAspect="1"/>
          </p:cNvPicPr>
          <p:nvPr/>
        </p:nvPicPr>
        <p:blipFill>
          <a:blip r:embed="rId23"/>
          <a:stretch>
            <a:fillRect/>
          </a:stretch>
        </p:blipFill>
        <p:spPr>
          <a:xfrm>
            <a:off x="6928033" y="3754040"/>
            <a:ext cx="309563" cy="309563"/>
          </a:xfrm>
          <a:prstGeom prst="rect">
            <a:avLst/>
          </a:prstGeom>
        </p:spPr>
      </p:pic>
      <p:pic>
        <p:nvPicPr>
          <p:cNvPr id="24" name="Image 22" descr="preencoded.png"/>
          <p:cNvPicPr>
            <a:picLocks noChangeAspect="1"/>
          </p:cNvPicPr>
          <p:nvPr/>
        </p:nvPicPr>
        <p:blipFill>
          <a:blip r:embed="rId24"/>
          <a:stretch>
            <a:fillRect/>
          </a:stretch>
        </p:blipFill>
        <p:spPr>
          <a:xfrm>
            <a:off x="7005424" y="3800475"/>
            <a:ext cx="154781" cy="216694"/>
          </a:xfrm>
          <a:prstGeom prst="rect">
            <a:avLst/>
          </a:prstGeom>
        </p:spPr>
      </p:pic>
      <p:pic>
        <p:nvPicPr>
          <p:cNvPr id="25" name="Image 23" descr="preencoded.png"/>
          <p:cNvPicPr>
            <a:picLocks noChangeAspect="1"/>
          </p:cNvPicPr>
          <p:nvPr/>
        </p:nvPicPr>
        <p:blipFill>
          <a:blip r:embed="rId25"/>
          <a:stretch>
            <a:fillRect/>
          </a:stretch>
        </p:blipFill>
        <p:spPr>
          <a:xfrm>
            <a:off x="6928033" y="4156472"/>
            <a:ext cx="108347" cy="123825"/>
          </a:xfrm>
          <a:prstGeom prst="rect">
            <a:avLst/>
          </a:prstGeom>
        </p:spPr>
      </p:pic>
      <p:pic>
        <p:nvPicPr>
          <p:cNvPr id="26" name="Image 24" descr="preencoded.png"/>
          <p:cNvPicPr>
            <a:picLocks noChangeAspect="1"/>
          </p:cNvPicPr>
          <p:nvPr/>
        </p:nvPicPr>
        <p:blipFill>
          <a:blip r:embed="rId26"/>
          <a:stretch>
            <a:fillRect/>
          </a:stretch>
        </p:blipFill>
        <p:spPr>
          <a:xfrm>
            <a:off x="6928033" y="4404122"/>
            <a:ext cx="123825" cy="123825"/>
          </a:xfrm>
          <a:prstGeom prst="rect">
            <a:avLst/>
          </a:prstGeom>
        </p:spPr>
      </p:pic>
      <p:pic>
        <p:nvPicPr>
          <p:cNvPr id="27" name="Image 25" descr="preencoded.png"/>
          <p:cNvPicPr>
            <a:picLocks noChangeAspect="1"/>
          </p:cNvPicPr>
          <p:nvPr/>
        </p:nvPicPr>
        <p:blipFill>
          <a:blip r:embed="rId27"/>
          <a:stretch>
            <a:fillRect/>
          </a:stretch>
        </p:blipFill>
        <p:spPr>
          <a:xfrm>
            <a:off x="6928033" y="4651772"/>
            <a:ext cx="92869" cy="123825"/>
          </a:xfrm>
          <a:prstGeom prst="rect">
            <a:avLst/>
          </a:prstGeom>
        </p:spPr>
      </p:pic>
      <p:sp>
        <p:nvSpPr>
          <p:cNvPr id="28"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긴급 대응 효율화 - 뉴욕 사례</a:t>
            </a:r>
            <a:endParaRPr lang="en-US" sz="1971" dirty="0"/>
          </a:p>
        </p:txBody>
      </p:sp>
      <p:sp>
        <p:nvSpPr>
          <p:cNvPr id="29" name="Text 1"/>
          <p:cNvSpPr/>
          <p:nvPr/>
        </p:nvSpPr>
        <p:spPr>
          <a:xfrm>
            <a:off x="866776" y="3831431"/>
            <a:ext cx="2238911"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자동화된 긴급 배치 시스템</a:t>
            </a:r>
            <a:endParaRPr lang="en-US" sz="1337" dirty="0"/>
          </a:p>
        </p:txBody>
      </p:sp>
      <p:sp>
        <p:nvSpPr>
          <p:cNvPr id="30" name="Text 2"/>
          <p:cNvSpPr/>
          <p:nvPr/>
        </p:nvSpPr>
        <p:spPr>
          <a:xfrm>
            <a:off x="464344" y="4202907"/>
            <a:ext cx="333094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뉴욕시는 자동화된 긴급 배치 시스템(AEDS)을 도입하여 911 통화를 더 빠르고 정확하게 처리합니다.</a:t>
            </a:r>
            <a:endParaRPr lang="en-US" sz="910" dirty="0"/>
          </a:p>
        </p:txBody>
      </p:sp>
      <p:sp>
        <p:nvSpPr>
          <p:cNvPr id="31" name="Text 3"/>
          <p:cNvSpPr/>
          <p:nvPr/>
        </p:nvSpPr>
        <p:spPr>
          <a:xfrm>
            <a:off x="650082" y="4667250"/>
            <a:ext cx="285184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 시스템은 자연어 처리(NLP) 기술을 활용합니다.</a:t>
            </a:r>
            <a:endParaRPr lang="en-US" sz="910" dirty="0"/>
          </a:p>
        </p:txBody>
      </p:sp>
      <p:sp>
        <p:nvSpPr>
          <p:cNvPr id="32" name="Text 4"/>
          <p:cNvSpPr/>
          <p:nvPr/>
        </p:nvSpPr>
        <p:spPr>
          <a:xfrm>
            <a:off x="4693017" y="1726406"/>
            <a:ext cx="1276945"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NLP 기술 적용</a:t>
            </a:r>
            <a:endParaRPr lang="en-US" sz="1337" dirty="0"/>
          </a:p>
        </p:txBody>
      </p:sp>
      <p:sp>
        <p:nvSpPr>
          <p:cNvPr id="33" name="Text 5"/>
          <p:cNvSpPr/>
          <p:nvPr/>
        </p:nvSpPr>
        <p:spPr>
          <a:xfrm>
            <a:off x="4507279" y="2097881"/>
            <a:ext cx="314979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즉시 분석하여 911 통화 내용을 판단하고 긴급도를 결정</a:t>
            </a:r>
            <a:endParaRPr lang="en-US" sz="910" dirty="0"/>
          </a:p>
        </p:txBody>
      </p:sp>
      <p:sp>
        <p:nvSpPr>
          <p:cNvPr id="34" name="Text 6"/>
          <p:cNvSpPr/>
          <p:nvPr/>
        </p:nvSpPr>
        <p:spPr>
          <a:xfrm>
            <a:off x="4491801" y="2376487"/>
            <a:ext cx="343072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입력 정보를 참조하고 유사한 사례 데이터베이스와 교차 참조</a:t>
            </a:r>
            <a:endParaRPr lang="en-US" sz="910" dirty="0"/>
          </a:p>
        </p:txBody>
      </p:sp>
      <p:sp>
        <p:nvSpPr>
          <p:cNvPr id="35" name="Text 7"/>
          <p:cNvSpPr/>
          <p:nvPr/>
        </p:nvSpPr>
        <p:spPr>
          <a:xfrm>
            <a:off x="4476322" y="2655094"/>
            <a:ext cx="372016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필요한 자원과 응답 전략을 추천하거나 자동으로 출동 명령을 내림</a:t>
            </a:r>
            <a:endParaRPr lang="en-US" sz="910" dirty="0"/>
          </a:p>
        </p:txBody>
      </p:sp>
      <p:sp>
        <p:nvSpPr>
          <p:cNvPr id="36" name="Text 8"/>
          <p:cNvSpPr/>
          <p:nvPr/>
        </p:nvSpPr>
        <p:spPr>
          <a:xfrm>
            <a:off x="4693016" y="3800475"/>
            <a:ext cx="306467"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장점</a:t>
            </a:r>
            <a:endParaRPr lang="en-US" sz="1121" dirty="0"/>
          </a:p>
        </p:txBody>
      </p:sp>
      <p:sp>
        <p:nvSpPr>
          <p:cNvPr id="37" name="Text 9"/>
          <p:cNvSpPr/>
          <p:nvPr/>
        </p:nvSpPr>
        <p:spPr>
          <a:xfrm>
            <a:off x="4476322" y="4125515"/>
            <a:ext cx="112371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응급 출동 시간 단축</a:t>
            </a:r>
            <a:endParaRPr lang="en-US" sz="910" dirty="0"/>
          </a:p>
        </p:txBody>
      </p:sp>
      <p:sp>
        <p:nvSpPr>
          <p:cNvPr id="38" name="Text 10"/>
          <p:cNvSpPr/>
          <p:nvPr/>
        </p:nvSpPr>
        <p:spPr>
          <a:xfrm>
            <a:off x="4507279" y="4373165"/>
            <a:ext cx="8342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인간 오류 감소</a:t>
            </a:r>
            <a:endParaRPr lang="en-US" sz="910" dirty="0"/>
          </a:p>
        </p:txBody>
      </p:sp>
      <p:sp>
        <p:nvSpPr>
          <p:cNvPr id="39" name="Text 11"/>
          <p:cNvSpPr/>
          <p:nvPr/>
        </p:nvSpPr>
        <p:spPr>
          <a:xfrm>
            <a:off x="4491801" y="4620815"/>
            <a:ext cx="8342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생명 구급 증가</a:t>
            </a:r>
            <a:endParaRPr lang="en-US" sz="910" dirty="0"/>
          </a:p>
        </p:txBody>
      </p:sp>
      <p:sp>
        <p:nvSpPr>
          <p:cNvPr id="40" name="Text 12"/>
          <p:cNvSpPr/>
          <p:nvPr/>
        </p:nvSpPr>
        <p:spPr>
          <a:xfrm>
            <a:off x="7330464" y="3800475"/>
            <a:ext cx="306467"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도전</a:t>
            </a:r>
            <a:endParaRPr lang="en-US" sz="1121" dirty="0"/>
          </a:p>
        </p:txBody>
      </p:sp>
      <p:sp>
        <p:nvSpPr>
          <p:cNvPr id="41" name="Text 13"/>
          <p:cNvSpPr/>
          <p:nvPr/>
        </p:nvSpPr>
        <p:spPr>
          <a:xfrm>
            <a:off x="7098293" y="4125515"/>
            <a:ext cx="121735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민감한 개인정보 보호</a:t>
            </a:r>
            <a:endParaRPr lang="en-US" sz="910" dirty="0"/>
          </a:p>
        </p:txBody>
      </p:sp>
      <p:sp>
        <p:nvSpPr>
          <p:cNvPr id="42" name="Text 14"/>
          <p:cNvSpPr/>
          <p:nvPr/>
        </p:nvSpPr>
        <p:spPr>
          <a:xfrm>
            <a:off x="7113771" y="4373165"/>
            <a:ext cx="1089660"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보안 중요성</a:t>
            </a:r>
            <a:endParaRPr lang="en-US" sz="910" dirty="0"/>
          </a:p>
        </p:txBody>
      </p:sp>
      <p:sp>
        <p:nvSpPr>
          <p:cNvPr id="43" name="Text 15"/>
          <p:cNvSpPr/>
          <p:nvPr/>
        </p:nvSpPr>
        <p:spPr>
          <a:xfrm>
            <a:off x="7082815" y="4620815"/>
            <a:ext cx="8342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규칙 준수 요구</a:t>
            </a:r>
            <a:endParaRPr lang="en-US" sz="910" dirty="0"/>
          </a:p>
        </p:txBody>
      </p:sp>
      <p:sp>
        <p:nvSpPr>
          <p:cNvPr id="44" name="Text 16"/>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17 / 36</a:t>
            </a:r>
            <a:endParaRPr lang="en-US" sz="91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3761184" cy="3745706"/>
          </a:xfrm>
          <a:prstGeom prst="rect">
            <a:avLst/>
          </a:prstGeom>
        </p:spPr>
      </p:pic>
      <p:pic>
        <p:nvPicPr>
          <p:cNvPr id="7" name="Image 5" descr="preencoded.png"/>
          <p:cNvPicPr>
            <a:picLocks noChangeAspect="1"/>
          </p:cNvPicPr>
          <p:nvPr/>
        </p:nvPicPr>
        <p:blipFill>
          <a:blip r:embed="rId8"/>
          <a:stretch>
            <a:fillRect/>
          </a:stretch>
        </p:blipFill>
        <p:spPr>
          <a:xfrm>
            <a:off x="495300" y="1726406"/>
            <a:ext cx="371475" cy="371475"/>
          </a:xfrm>
          <a:prstGeom prst="rect">
            <a:avLst/>
          </a:prstGeom>
        </p:spPr>
      </p:pic>
      <p:pic>
        <p:nvPicPr>
          <p:cNvPr id="8" name="Image 6" descr="preencoded.png"/>
          <p:cNvPicPr>
            <a:picLocks noChangeAspect="1"/>
          </p:cNvPicPr>
          <p:nvPr/>
        </p:nvPicPr>
        <p:blipFill>
          <a:blip r:embed="rId9"/>
          <a:stretch>
            <a:fillRect/>
          </a:stretch>
        </p:blipFill>
        <p:spPr>
          <a:xfrm>
            <a:off x="592039" y="1803797"/>
            <a:ext cx="177998" cy="216694"/>
          </a:xfrm>
          <a:prstGeom prst="rect">
            <a:avLst/>
          </a:prstGeom>
        </p:spPr>
      </p:pic>
      <p:pic>
        <p:nvPicPr>
          <p:cNvPr id="9" name="Image 7" descr="preencoded.png"/>
          <p:cNvPicPr>
            <a:picLocks noChangeAspect="1"/>
          </p:cNvPicPr>
          <p:nvPr/>
        </p:nvPicPr>
        <p:blipFill>
          <a:blip r:embed="rId10"/>
          <a:stretch>
            <a:fillRect/>
          </a:stretch>
        </p:blipFill>
        <p:spPr>
          <a:xfrm>
            <a:off x="495300" y="3057525"/>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95300" y="3305175"/>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95300" y="3552825"/>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4256484" y="1540669"/>
            <a:ext cx="2182416" cy="3745706"/>
          </a:xfrm>
          <a:prstGeom prst="rect">
            <a:avLst/>
          </a:prstGeom>
        </p:spPr>
      </p:pic>
      <p:pic>
        <p:nvPicPr>
          <p:cNvPr id="13" name="Image 11" descr="preencoded.png"/>
          <p:cNvPicPr>
            <a:picLocks noChangeAspect="1"/>
          </p:cNvPicPr>
          <p:nvPr/>
        </p:nvPicPr>
        <p:blipFill>
          <a:blip r:embed="rId12"/>
          <a:stretch>
            <a:fillRect/>
          </a:stretch>
        </p:blipFill>
        <p:spPr>
          <a:xfrm>
            <a:off x="4597003" y="2082403"/>
            <a:ext cx="108347" cy="123825"/>
          </a:xfrm>
          <a:prstGeom prst="rect">
            <a:avLst/>
          </a:prstGeom>
        </p:spPr>
      </p:pic>
      <p:pic>
        <p:nvPicPr>
          <p:cNvPr id="14" name="Image 12" descr="preencoded.png"/>
          <p:cNvPicPr>
            <a:picLocks noChangeAspect="1"/>
          </p:cNvPicPr>
          <p:nvPr/>
        </p:nvPicPr>
        <p:blipFill>
          <a:blip r:embed="rId13"/>
          <a:stretch>
            <a:fillRect/>
          </a:stretch>
        </p:blipFill>
        <p:spPr>
          <a:xfrm>
            <a:off x="4597003" y="2639616"/>
            <a:ext cx="154781" cy="123825"/>
          </a:xfrm>
          <a:prstGeom prst="rect">
            <a:avLst/>
          </a:prstGeom>
        </p:spPr>
      </p:pic>
      <p:pic>
        <p:nvPicPr>
          <p:cNvPr id="15" name="Image 13" descr="preencoded.png"/>
          <p:cNvPicPr>
            <a:picLocks noChangeAspect="1"/>
          </p:cNvPicPr>
          <p:nvPr/>
        </p:nvPicPr>
        <p:blipFill>
          <a:blip r:embed="rId14"/>
          <a:stretch>
            <a:fillRect/>
          </a:stretch>
        </p:blipFill>
        <p:spPr>
          <a:xfrm>
            <a:off x="4597003" y="3196828"/>
            <a:ext cx="123825" cy="123825"/>
          </a:xfrm>
          <a:prstGeom prst="rect">
            <a:avLst/>
          </a:prstGeom>
        </p:spPr>
      </p:pic>
      <p:pic>
        <p:nvPicPr>
          <p:cNvPr id="16" name="Image 14" descr="preencoded.png"/>
          <p:cNvPicPr>
            <a:picLocks noChangeAspect="1"/>
          </p:cNvPicPr>
          <p:nvPr/>
        </p:nvPicPr>
        <p:blipFill>
          <a:blip r:embed="rId15"/>
          <a:stretch>
            <a:fillRect/>
          </a:stretch>
        </p:blipFill>
        <p:spPr>
          <a:xfrm>
            <a:off x="4597003" y="3754041"/>
            <a:ext cx="108347" cy="123825"/>
          </a:xfrm>
          <a:prstGeom prst="rect">
            <a:avLst/>
          </a:prstGeom>
        </p:spPr>
      </p:pic>
      <p:pic>
        <p:nvPicPr>
          <p:cNvPr id="17" name="Image 15" descr="preencoded.png"/>
          <p:cNvPicPr>
            <a:picLocks noChangeAspect="1"/>
          </p:cNvPicPr>
          <p:nvPr/>
        </p:nvPicPr>
        <p:blipFill>
          <a:blip r:embed="rId16"/>
          <a:stretch>
            <a:fillRect/>
          </a:stretch>
        </p:blipFill>
        <p:spPr>
          <a:xfrm>
            <a:off x="6624638" y="1540669"/>
            <a:ext cx="2971800" cy="3745706"/>
          </a:xfrm>
          <a:prstGeom prst="rect">
            <a:avLst/>
          </a:prstGeom>
        </p:spPr>
      </p:pic>
      <p:pic>
        <p:nvPicPr>
          <p:cNvPr id="18" name="Image 16" descr="preencoded.png"/>
          <p:cNvPicPr>
            <a:picLocks noChangeAspect="1"/>
          </p:cNvPicPr>
          <p:nvPr/>
        </p:nvPicPr>
        <p:blipFill>
          <a:blip r:embed="rId17"/>
          <a:stretch>
            <a:fillRect/>
          </a:stretch>
        </p:blipFill>
        <p:spPr>
          <a:xfrm>
            <a:off x="6810376" y="1757363"/>
            <a:ext cx="177998" cy="154781"/>
          </a:xfrm>
          <a:prstGeom prst="rect">
            <a:avLst/>
          </a:prstGeom>
        </p:spPr>
      </p:pic>
      <p:pic>
        <p:nvPicPr>
          <p:cNvPr id="19" name="Image 17" descr="preencoded.png"/>
          <p:cNvPicPr>
            <a:picLocks noChangeAspect="1"/>
          </p:cNvPicPr>
          <p:nvPr/>
        </p:nvPicPr>
        <p:blipFill>
          <a:blip r:embed="rId18"/>
          <a:stretch>
            <a:fillRect/>
          </a:stretch>
        </p:blipFill>
        <p:spPr>
          <a:xfrm>
            <a:off x="6810375" y="2066925"/>
            <a:ext cx="92869" cy="123825"/>
          </a:xfrm>
          <a:prstGeom prst="rect">
            <a:avLst/>
          </a:prstGeom>
        </p:spPr>
      </p:pic>
      <p:pic>
        <p:nvPicPr>
          <p:cNvPr id="20" name="Image 18" descr="preencoded.png"/>
          <p:cNvPicPr>
            <a:picLocks noChangeAspect="1"/>
          </p:cNvPicPr>
          <p:nvPr/>
        </p:nvPicPr>
        <p:blipFill>
          <a:blip r:embed="rId18"/>
          <a:stretch>
            <a:fillRect/>
          </a:stretch>
        </p:blipFill>
        <p:spPr>
          <a:xfrm>
            <a:off x="6810375" y="2283619"/>
            <a:ext cx="92869" cy="123825"/>
          </a:xfrm>
          <a:prstGeom prst="rect">
            <a:avLst/>
          </a:prstGeom>
        </p:spPr>
      </p:pic>
      <p:pic>
        <p:nvPicPr>
          <p:cNvPr id="21" name="Image 19" descr="preencoded.png"/>
          <p:cNvPicPr>
            <a:picLocks noChangeAspect="1"/>
          </p:cNvPicPr>
          <p:nvPr/>
        </p:nvPicPr>
        <p:blipFill>
          <a:blip r:embed="rId19"/>
          <a:stretch>
            <a:fillRect/>
          </a:stretch>
        </p:blipFill>
        <p:spPr>
          <a:xfrm>
            <a:off x="6810375" y="2500313"/>
            <a:ext cx="92869" cy="123825"/>
          </a:xfrm>
          <a:prstGeom prst="rect">
            <a:avLst/>
          </a:prstGeom>
        </p:spPr>
      </p:pic>
      <p:pic>
        <p:nvPicPr>
          <p:cNvPr id="22" name="Image 20" descr="preencoded.png"/>
          <p:cNvPicPr>
            <a:picLocks noChangeAspect="1"/>
          </p:cNvPicPr>
          <p:nvPr/>
        </p:nvPicPr>
        <p:blipFill>
          <a:blip r:embed="rId20"/>
          <a:stretch>
            <a:fillRect/>
          </a:stretch>
        </p:blipFill>
        <p:spPr>
          <a:xfrm>
            <a:off x="6810375" y="2809875"/>
            <a:ext cx="154781" cy="154781"/>
          </a:xfrm>
          <a:prstGeom prst="rect">
            <a:avLst/>
          </a:prstGeom>
        </p:spPr>
      </p:pic>
      <p:pic>
        <p:nvPicPr>
          <p:cNvPr id="23" name="Image 21" descr="preencoded.png"/>
          <p:cNvPicPr>
            <a:picLocks noChangeAspect="1"/>
          </p:cNvPicPr>
          <p:nvPr/>
        </p:nvPicPr>
        <p:blipFill>
          <a:blip r:embed="rId21"/>
          <a:stretch>
            <a:fillRect/>
          </a:stretch>
        </p:blipFill>
        <p:spPr>
          <a:xfrm>
            <a:off x="6810375" y="3119438"/>
            <a:ext cx="123825" cy="123825"/>
          </a:xfrm>
          <a:prstGeom prst="rect">
            <a:avLst/>
          </a:prstGeom>
        </p:spPr>
      </p:pic>
      <p:pic>
        <p:nvPicPr>
          <p:cNvPr id="24" name="Image 22" descr="preencoded.png"/>
          <p:cNvPicPr>
            <a:picLocks noChangeAspect="1"/>
          </p:cNvPicPr>
          <p:nvPr/>
        </p:nvPicPr>
        <p:blipFill>
          <a:blip r:embed="rId21"/>
          <a:stretch>
            <a:fillRect/>
          </a:stretch>
        </p:blipFill>
        <p:spPr>
          <a:xfrm>
            <a:off x="6810375" y="3336131"/>
            <a:ext cx="123825" cy="123825"/>
          </a:xfrm>
          <a:prstGeom prst="rect">
            <a:avLst/>
          </a:prstGeom>
        </p:spPr>
      </p:pic>
      <p:pic>
        <p:nvPicPr>
          <p:cNvPr id="25" name="Image 23" descr="preencoded.png"/>
          <p:cNvPicPr>
            <a:picLocks noChangeAspect="1"/>
          </p:cNvPicPr>
          <p:nvPr/>
        </p:nvPicPr>
        <p:blipFill>
          <a:blip r:embed="rId22"/>
          <a:stretch>
            <a:fillRect/>
          </a:stretch>
        </p:blipFill>
        <p:spPr>
          <a:xfrm>
            <a:off x="6810375" y="3552825"/>
            <a:ext cx="123825" cy="123825"/>
          </a:xfrm>
          <a:prstGeom prst="rect">
            <a:avLst/>
          </a:prstGeom>
        </p:spPr>
      </p:pic>
      <p:sp>
        <p:nvSpPr>
          <p:cNvPr id="26"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재난 관리 - 방글라데시 사례</a:t>
            </a:r>
            <a:endParaRPr lang="en-US" sz="1971" dirty="0"/>
          </a:p>
        </p:txBody>
      </p:sp>
      <p:sp>
        <p:nvSpPr>
          <p:cNvPr id="27" name="Text 1"/>
          <p:cNvSpPr/>
          <p:nvPr/>
        </p:nvSpPr>
        <p:spPr>
          <a:xfrm>
            <a:off x="959644" y="1788319"/>
            <a:ext cx="1430179"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홍수 예측 시스템</a:t>
            </a:r>
            <a:endParaRPr lang="en-US" sz="1337" dirty="0"/>
          </a:p>
        </p:txBody>
      </p:sp>
      <p:sp>
        <p:nvSpPr>
          <p:cNvPr id="28" name="Text 2"/>
          <p:cNvSpPr/>
          <p:nvPr/>
        </p:nvSpPr>
        <p:spPr>
          <a:xfrm>
            <a:off x="495300" y="2221707"/>
            <a:ext cx="3389709"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홍수가 자주 발생하는 방글라데시는 AI 홍수 예측 시스템을 구축하여 재난 대응을 개선했습니다.</a:t>
            </a:r>
            <a:endParaRPr lang="en-US" sz="910" dirty="0"/>
          </a:p>
        </p:txBody>
      </p:sp>
      <p:sp>
        <p:nvSpPr>
          <p:cNvPr id="29" name="Text 3"/>
          <p:cNvSpPr/>
          <p:nvPr/>
        </p:nvSpPr>
        <p:spPr>
          <a:xfrm>
            <a:off x="495301" y="2747962"/>
            <a:ext cx="3728680" cy="218008"/>
          </a:xfrm>
          <a:prstGeom prst="rect">
            <a:avLst/>
          </a:prstGeom>
          <a:noFill/>
          <a:ln/>
        </p:spPr>
        <p:txBody>
          <a:bodyPr wrap="square" lIns="0" tIns="0" rIns="0" bIns="0" rtlCol="0" anchor="t">
            <a:spAutoFit/>
          </a:bodyPr>
          <a:lstStyle/>
          <a:p>
            <a:pPr>
              <a:lnSpc>
                <a:spcPts val="1706"/>
              </a:lnSpc>
            </a:pPr>
            <a:r>
              <a:rPr lang="en-US" sz="1024" b="1" dirty="0">
                <a:solidFill>
                  <a:srgbClr val="374151"/>
                </a:solidFill>
                <a:latin typeface="Noto Sans KR" pitchFamily="34" charset="0"/>
                <a:ea typeface="Noto Sans KR" pitchFamily="34" charset="-122"/>
                <a:cs typeface="Noto Sans KR" pitchFamily="34" charset="-120"/>
              </a:rPr>
              <a:t>시스템 특성</a:t>
            </a:r>
            <a:endParaRPr lang="en-US" sz="1024" dirty="0"/>
          </a:p>
        </p:txBody>
      </p:sp>
      <p:sp>
        <p:nvSpPr>
          <p:cNvPr id="30" name="Text 4"/>
          <p:cNvSpPr/>
          <p:nvPr/>
        </p:nvSpPr>
        <p:spPr>
          <a:xfrm>
            <a:off x="681038" y="3026569"/>
            <a:ext cx="237511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지속적인 홍수 피해로 인한 재난 대응 개선</a:t>
            </a:r>
            <a:endParaRPr lang="en-US" sz="910" dirty="0"/>
          </a:p>
        </p:txBody>
      </p:sp>
      <p:sp>
        <p:nvSpPr>
          <p:cNvPr id="31" name="Text 5"/>
          <p:cNvSpPr/>
          <p:nvPr/>
        </p:nvSpPr>
        <p:spPr>
          <a:xfrm>
            <a:off x="681038" y="3274219"/>
            <a:ext cx="234106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지역별 홍수 발생 가능성을 시간별로 예측</a:t>
            </a:r>
            <a:endParaRPr lang="en-US" sz="910" dirty="0"/>
          </a:p>
        </p:txBody>
      </p:sp>
      <p:sp>
        <p:nvSpPr>
          <p:cNvPr id="32" name="Text 6"/>
          <p:cNvSpPr/>
          <p:nvPr/>
        </p:nvSpPr>
        <p:spPr>
          <a:xfrm>
            <a:off x="681038" y="3521869"/>
            <a:ext cx="250281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국가 재난 대응 프로토콜과 연동된 조기 경보</a:t>
            </a:r>
            <a:endParaRPr lang="en-US" sz="910" dirty="0"/>
          </a:p>
        </p:txBody>
      </p:sp>
      <p:sp>
        <p:nvSpPr>
          <p:cNvPr id="33" name="Text 7"/>
          <p:cNvSpPr/>
          <p:nvPr/>
        </p:nvSpPr>
        <p:spPr>
          <a:xfrm>
            <a:off x="4351675" y="1726406"/>
            <a:ext cx="1992035"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예측 프로세스</a:t>
            </a:r>
            <a:endParaRPr lang="en-US" sz="1121" dirty="0"/>
          </a:p>
        </p:txBody>
      </p:sp>
      <p:sp>
        <p:nvSpPr>
          <p:cNvPr id="34" name="Text 8"/>
          <p:cNvSpPr/>
          <p:nvPr/>
        </p:nvSpPr>
        <p:spPr>
          <a:xfrm>
            <a:off x="4767263" y="2066925"/>
            <a:ext cx="587395" cy="153888"/>
          </a:xfrm>
          <a:prstGeom prst="rect">
            <a:avLst/>
          </a:prstGeom>
          <a:noFill/>
          <a:ln/>
        </p:spPr>
        <p:txBody>
          <a:bodyPr wrap="square" lIns="0" tIns="0" rIns="0" bIns="0" rtlCol="0" anchor="t">
            <a:spAutoFit/>
          </a:bodyPr>
          <a:lstStyle/>
          <a:p>
            <a:pPr>
              <a:lnSpc>
                <a:spcPts val="1219"/>
              </a:lnSpc>
            </a:pPr>
            <a:r>
              <a:rPr lang="en-US" sz="796" dirty="0">
                <a:solidFill>
                  <a:srgbClr val="000000"/>
                </a:solidFill>
                <a:latin typeface="Noto Sans KR" pitchFamily="34" charset="0"/>
                <a:ea typeface="Noto Sans KR" pitchFamily="34" charset="-122"/>
                <a:cs typeface="Noto Sans KR" pitchFamily="34" charset="-120"/>
              </a:rPr>
              <a:t>데이터 수집</a:t>
            </a:r>
            <a:endParaRPr lang="en-US" sz="796" dirty="0"/>
          </a:p>
        </p:txBody>
      </p:sp>
      <p:sp>
        <p:nvSpPr>
          <p:cNvPr id="35" name="Text 9"/>
          <p:cNvSpPr/>
          <p:nvPr/>
        </p:nvSpPr>
        <p:spPr>
          <a:xfrm>
            <a:off x="4597004" y="2252663"/>
            <a:ext cx="1821775"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기상, 수위, 강우, 지리 정보</a:t>
            </a:r>
            <a:endParaRPr lang="en-US" sz="683" dirty="0"/>
          </a:p>
        </p:txBody>
      </p:sp>
      <p:sp>
        <p:nvSpPr>
          <p:cNvPr id="36" name="Text 10"/>
          <p:cNvSpPr/>
          <p:nvPr/>
        </p:nvSpPr>
        <p:spPr>
          <a:xfrm>
            <a:off x="4813697" y="2624138"/>
            <a:ext cx="587395" cy="153888"/>
          </a:xfrm>
          <a:prstGeom prst="rect">
            <a:avLst/>
          </a:prstGeom>
          <a:noFill/>
          <a:ln/>
        </p:spPr>
        <p:txBody>
          <a:bodyPr wrap="square" lIns="0" tIns="0" rIns="0" bIns="0" rtlCol="0" anchor="t">
            <a:spAutoFit/>
          </a:bodyPr>
          <a:lstStyle/>
          <a:p>
            <a:pPr>
              <a:lnSpc>
                <a:spcPts val="1219"/>
              </a:lnSpc>
            </a:pPr>
            <a:r>
              <a:rPr lang="en-US" sz="796" dirty="0">
                <a:solidFill>
                  <a:srgbClr val="000000"/>
                </a:solidFill>
                <a:latin typeface="Noto Sans KR" pitchFamily="34" charset="0"/>
                <a:ea typeface="Noto Sans KR" pitchFamily="34" charset="-122"/>
                <a:cs typeface="Noto Sans KR" pitchFamily="34" charset="-120"/>
              </a:rPr>
              <a:t>데이터 처리</a:t>
            </a:r>
            <a:endParaRPr lang="en-US" sz="796" dirty="0"/>
          </a:p>
        </p:txBody>
      </p:sp>
      <p:sp>
        <p:nvSpPr>
          <p:cNvPr id="37" name="Text 11"/>
          <p:cNvSpPr/>
          <p:nvPr/>
        </p:nvSpPr>
        <p:spPr>
          <a:xfrm>
            <a:off x="4597004" y="2809875"/>
            <a:ext cx="1821775"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마리닝 러닝 모델로 분석</a:t>
            </a:r>
            <a:endParaRPr lang="en-US" sz="683" dirty="0"/>
          </a:p>
        </p:txBody>
      </p:sp>
      <p:sp>
        <p:nvSpPr>
          <p:cNvPr id="38" name="Text 12"/>
          <p:cNvSpPr/>
          <p:nvPr/>
        </p:nvSpPr>
        <p:spPr>
          <a:xfrm>
            <a:off x="4782741" y="3181350"/>
            <a:ext cx="476726" cy="153888"/>
          </a:xfrm>
          <a:prstGeom prst="rect">
            <a:avLst/>
          </a:prstGeom>
          <a:noFill/>
          <a:ln/>
        </p:spPr>
        <p:txBody>
          <a:bodyPr wrap="square" lIns="0" tIns="0" rIns="0" bIns="0" rtlCol="0" anchor="t">
            <a:spAutoFit/>
          </a:bodyPr>
          <a:lstStyle/>
          <a:p>
            <a:pPr>
              <a:lnSpc>
                <a:spcPts val="1219"/>
              </a:lnSpc>
            </a:pPr>
            <a:r>
              <a:rPr lang="en-US" sz="796" dirty="0">
                <a:solidFill>
                  <a:srgbClr val="000000"/>
                </a:solidFill>
                <a:latin typeface="Noto Sans KR" pitchFamily="34" charset="0"/>
                <a:ea typeface="Noto Sans KR" pitchFamily="34" charset="-122"/>
                <a:cs typeface="Noto Sans KR" pitchFamily="34" charset="-120"/>
              </a:rPr>
              <a:t>예측 결과</a:t>
            </a:r>
            <a:endParaRPr lang="en-US" sz="796" dirty="0"/>
          </a:p>
        </p:txBody>
      </p:sp>
      <p:sp>
        <p:nvSpPr>
          <p:cNvPr id="39" name="Text 13"/>
          <p:cNvSpPr/>
          <p:nvPr/>
        </p:nvSpPr>
        <p:spPr>
          <a:xfrm>
            <a:off x="4597004" y="3367088"/>
            <a:ext cx="1821775"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특정 지역 홍수 가능성을 시간별로 예측</a:t>
            </a:r>
            <a:endParaRPr lang="en-US" sz="683" dirty="0"/>
          </a:p>
        </p:txBody>
      </p:sp>
      <p:sp>
        <p:nvSpPr>
          <p:cNvPr id="40" name="Text 14"/>
          <p:cNvSpPr/>
          <p:nvPr/>
        </p:nvSpPr>
        <p:spPr>
          <a:xfrm>
            <a:off x="4767263" y="3738563"/>
            <a:ext cx="476726" cy="153888"/>
          </a:xfrm>
          <a:prstGeom prst="rect">
            <a:avLst/>
          </a:prstGeom>
          <a:noFill/>
          <a:ln/>
        </p:spPr>
        <p:txBody>
          <a:bodyPr wrap="square" lIns="0" tIns="0" rIns="0" bIns="0" rtlCol="0" anchor="t">
            <a:spAutoFit/>
          </a:bodyPr>
          <a:lstStyle/>
          <a:p>
            <a:pPr>
              <a:lnSpc>
                <a:spcPts val="1219"/>
              </a:lnSpc>
            </a:pPr>
            <a:r>
              <a:rPr lang="en-US" sz="796" dirty="0">
                <a:solidFill>
                  <a:srgbClr val="000000"/>
                </a:solidFill>
                <a:latin typeface="Noto Sans KR" pitchFamily="34" charset="0"/>
                <a:ea typeface="Noto Sans KR" pitchFamily="34" charset="-122"/>
                <a:cs typeface="Noto Sans KR" pitchFamily="34" charset="-120"/>
              </a:rPr>
              <a:t>경보 발송</a:t>
            </a:r>
            <a:endParaRPr lang="en-US" sz="796" dirty="0"/>
          </a:p>
        </p:txBody>
      </p:sp>
      <p:sp>
        <p:nvSpPr>
          <p:cNvPr id="41" name="Text 15"/>
          <p:cNvSpPr/>
          <p:nvPr/>
        </p:nvSpPr>
        <p:spPr>
          <a:xfrm>
            <a:off x="4597004" y="3924300"/>
            <a:ext cx="1821775"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재난 대응 프로토콜 활동</a:t>
            </a:r>
            <a:endParaRPr lang="en-US" sz="683" dirty="0"/>
          </a:p>
        </p:txBody>
      </p:sp>
      <p:sp>
        <p:nvSpPr>
          <p:cNvPr id="42" name="Text 16"/>
          <p:cNvSpPr/>
          <p:nvPr/>
        </p:nvSpPr>
        <p:spPr>
          <a:xfrm>
            <a:off x="7050286" y="1726406"/>
            <a:ext cx="2860358"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시스템 효과</a:t>
            </a:r>
            <a:endParaRPr lang="en-US" sz="1121" dirty="0"/>
          </a:p>
        </p:txBody>
      </p:sp>
      <p:sp>
        <p:nvSpPr>
          <p:cNvPr id="43" name="Text 17"/>
          <p:cNvSpPr/>
          <p:nvPr/>
        </p:nvSpPr>
        <p:spPr>
          <a:xfrm>
            <a:off x="6965157" y="2035969"/>
            <a:ext cx="73211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인구 피해 감소</a:t>
            </a:r>
            <a:endParaRPr lang="en-US" sz="796" dirty="0"/>
          </a:p>
        </p:txBody>
      </p:sp>
      <p:sp>
        <p:nvSpPr>
          <p:cNvPr id="44" name="Text 18"/>
          <p:cNvSpPr/>
          <p:nvPr/>
        </p:nvSpPr>
        <p:spPr>
          <a:xfrm>
            <a:off x="6965157" y="2252663"/>
            <a:ext cx="84278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재산 손실 최소화</a:t>
            </a:r>
            <a:endParaRPr lang="en-US" sz="796" dirty="0"/>
          </a:p>
        </p:txBody>
      </p:sp>
      <p:sp>
        <p:nvSpPr>
          <p:cNvPr id="45" name="Text 19"/>
          <p:cNvSpPr/>
          <p:nvPr/>
        </p:nvSpPr>
        <p:spPr>
          <a:xfrm>
            <a:off x="6965156" y="2469356"/>
            <a:ext cx="98750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응급 대응 시간 단축</a:t>
            </a:r>
            <a:endParaRPr lang="en-US" sz="796" dirty="0"/>
          </a:p>
        </p:txBody>
      </p:sp>
      <p:sp>
        <p:nvSpPr>
          <p:cNvPr id="46" name="Text 20"/>
          <p:cNvSpPr/>
          <p:nvPr/>
        </p:nvSpPr>
        <p:spPr>
          <a:xfrm>
            <a:off x="7027069" y="2778919"/>
            <a:ext cx="2860358"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문제점 및 고려사항</a:t>
            </a:r>
            <a:endParaRPr lang="en-US" sz="1121" dirty="0"/>
          </a:p>
        </p:txBody>
      </p:sp>
      <p:sp>
        <p:nvSpPr>
          <p:cNvPr id="47" name="Text 21"/>
          <p:cNvSpPr/>
          <p:nvPr/>
        </p:nvSpPr>
        <p:spPr>
          <a:xfrm>
            <a:off x="6996113" y="3088481"/>
            <a:ext cx="1830289"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센서 고장으로 인한 예측 신뢰성 감소</a:t>
            </a:r>
            <a:endParaRPr lang="en-US" sz="796" dirty="0"/>
          </a:p>
        </p:txBody>
      </p:sp>
      <p:sp>
        <p:nvSpPr>
          <p:cNvPr id="48" name="Text 22"/>
          <p:cNvSpPr/>
          <p:nvPr/>
        </p:nvSpPr>
        <p:spPr>
          <a:xfrm>
            <a:off x="6996112" y="3305175"/>
            <a:ext cx="1464231"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지리적 개인 데이터 보안 문제</a:t>
            </a:r>
            <a:endParaRPr lang="en-US" sz="796" dirty="0"/>
          </a:p>
        </p:txBody>
      </p:sp>
      <p:sp>
        <p:nvSpPr>
          <p:cNvPr id="49" name="Text 23"/>
          <p:cNvSpPr/>
          <p:nvPr/>
        </p:nvSpPr>
        <p:spPr>
          <a:xfrm>
            <a:off x="6996113" y="3521869"/>
            <a:ext cx="1574899"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지속적인 데이터 품질 관리 필요</a:t>
            </a:r>
            <a:endParaRPr lang="en-US" sz="796" dirty="0"/>
          </a:p>
        </p:txBody>
      </p:sp>
      <p:sp>
        <p:nvSpPr>
          <p:cNvPr id="50" name="Text 24"/>
          <p:cNvSpPr/>
          <p:nvPr/>
        </p:nvSpPr>
        <p:spPr>
          <a:xfrm>
            <a:off x="309562" y="5441156"/>
            <a:ext cx="10215563"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참고: 방글라데시의 AI 홍수 예측 시스템은 데이터 품질 관리와 함께 지속적인 개선이 필요합니다.</a:t>
            </a:r>
            <a:endParaRPr lang="en-US" sz="796" dirty="0"/>
          </a:p>
        </p:txBody>
      </p:sp>
      <p:sp>
        <p:nvSpPr>
          <p:cNvPr id="51" name="Text 25"/>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18 / 36</a:t>
            </a:r>
            <a:endParaRPr lang="en-US" sz="91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881688"/>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822031"/>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4581525" cy="4302919"/>
          </a:xfrm>
          <a:prstGeom prst="rect">
            <a:avLst/>
          </a:prstGeom>
        </p:spPr>
      </p:pic>
      <p:pic>
        <p:nvPicPr>
          <p:cNvPr id="7" name="Image 5" descr="preencoded.png"/>
          <p:cNvPicPr>
            <a:picLocks noChangeAspect="1"/>
          </p:cNvPicPr>
          <p:nvPr/>
        </p:nvPicPr>
        <p:blipFill>
          <a:blip r:embed="rId8"/>
          <a:stretch>
            <a:fillRect/>
          </a:stretch>
        </p:blipFill>
        <p:spPr>
          <a:xfrm>
            <a:off x="495300" y="2097881"/>
            <a:ext cx="464344" cy="464344"/>
          </a:xfrm>
          <a:prstGeom prst="rect">
            <a:avLst/>
          </a:prstGeom>
        </p:spPr>
      </p:pic>
      <p:pic>
        <p:nvPicPr>
          <p:cNvPr id="8" name="Image 6" descr="preencoded.png"/>
          <p:cNvPicPr>
            <a:picLocks noChangeAspect="1"/>
          </p:cNvPicPr>
          <p:nvPr/>
        </p:nvPicPr>
        <p:blipFill>
          <a:blip r:embed="rId9"/>
          <a:stretch>
            <a:fillRect/>
          </a:stretch>
        </p:blipFill>
        <p:spPr>
          <a:xfrm>
            <a:off x="634603" y="2206228"/>
            <a:ext cx="185738" cy="247650"/>
          </a:xfrm>
          <a:prstGeom prst="rect">
            <a:avLst/>
          </a:prstGeom>
        </p:spPr>
      </p:pic>
      <p:pic>
        <p:nvPicPr>
          <p:cNvPr id="9" name="Image 7" descr="preencoded.png"/>
          <p:cNvPicPr>
            <a:picLocks noChangeAspect="1"/>
          </p:cNvPicPr>
          <p:nvPr/>
        </p:nvPicPr>
        <p:blipFill>
          <a:blip r:embed="rId10"/>
          <a:stretch>
            <a:fillRect/>
          </a:stretch>
        </p:blipFill>
        <p:spPr>
          <a:xfrm>
            <a:off x="495300" y="2809875"/>
            <a:ext cx="464344" cy="464344"/>
          </a:xfrm>
          <a:prstGeom prst="rect">
            <a:avLst/>
          </a:prstGeom>
        </p:spPr>
      </p:pic>
      <p:pic>
        <p:nvPicPr>
          <p:cNvPr id="10" name="Image 8" descr="preencoded.png"/>
          <p:cNvPicPr>
            <a:picLocks noChangeAspect="1"/>
          </p:cNvPicPr>
          <p:nvPr/>
        </p:nvPicPr>
        <p:blipFill>
          <a:blip r:embed="rId11"/>
          <a:stretch>
            <a:fillRect/>
          </a:stretch>
        </p:blipFill>
        <p:spPr>
          <a:xfrm>
            <a:off x="657820" y="2918222"/>
            <a:ext cx="139303" cy="247650"/>
          </a:xfrm>
          <a:prstGeom prst="rect">
            <a:avLst/>
          </a:prstGeom>
        </p:spPr>
      </p:pic>
      <p:pic>
        <p:nvPicPr>
          <p:cNvPr id="11" name="Image 9" descr="preencoded.png"/>
          <p:cNvPicPr>
            <a:picLocks noChangeAspect="1"/>
          </p:cNvPicPr>
          <p:nvPr/>
        </p:nvPicPr>
        <p:blipFill>
          <a:blip r:embed="rId12"/>
          <a:stretch>
            <a:fillRect/>
          </a:stretch>
        </p:blipFill>
        <p:spPr>
          <a:xfrm>
            <a:off x="495300" y="3521869"/>
            <a:ext cx="464344" cy="464344"/>
          </a:xfrm>
          <a:prstGeom prst="rect">
            <a:avLst/>
          </a:prstGeom>
        </p:spPr>
      </p:pic>
      <p:pic>
        <p:nvPicPr>
          <p:cNvPr id="12" name="Image 10" descr="preencoded.png"/>
          <p:cNvPicPr>
            <a:picLocks noChangeAspect="1"/>
          </p:cNvPicPr>
          <p:nvPr/>
        </p:nvPicPr>
        <p:blipFill>
          <a:blip r:embed="rId13"/>
          <a:stretch>
            <a:fillRect/>
          </a:stretch>
        </p:blipFill>
        <p:spPr>
          <a:xfrm>
            <a:off x="657820" y="3630216"/>
            <a:ext cx="139303" cy="247650"/>
          </a:xfrm>
          <a:prstGeom prst="rect">
            <a:avLst/>
          </a:prstGeom>
        </p:spPr>
      </p:pic>
      <p:pic>
        <p:nvPicPr>
          <p:cNvPr id="13" name="Image 11" descr="preencoded.png"/>
          <p:cNvPicPr>
            <a:picLocks noChangeAspect="1"/>
          </p:cNvPicPr>
          <p:nvPr/>
        </p:nvPicPr>
        <p:blipFill>
          <a:blip r:embed="rId14"/>
          <a:stretch>
            <a:fillRect/>
          </a:stretch>
        </p:blipFill>
        <p:spPr>
          <a:xfrm>
            <a:off x="495300" y="4233862"/>
            <a:ext cx="464344" cy="464344"/>
          </a:xfrm>
          <a:prstGeom prst="rect">
            <a:avLst/>
          </a:prstGeom>
        </p:spPr>
      </p:pic>
      <p:pic>
        <p:nvPicPr>
          <p:cNvPr id="14" name="Image 12" descr="preencoded.png"/>
          <p:cNvPicPr>
            <a:picLocks noChangeAspect="1"/>
          </p:cNvPicPr>
          <p:nvPr/>
        </p:nvPicPr>
        <p:blipFill>
          <a:blip r:embed="rId15"/>
          <a:stretch>
            <a:fillRect/>
          </a:stretch>
        </p:blipFill>
        <p:spPr>
          <a:xfrm>
            <a:off x="611386" y="4342209"/>
            <a:ext cx="232172" cy="247650"/>
          </a:xfrm>
          <a:prstGeom prst="rect">
            <a:avLst/>
          </a:prstGeom>
        </p:spPr>
      </p:pic>
      <p:pic>
        <p:nvPicPr>
          <p:cNvPr id="15" name="Image 13" descr="preencoded.png"/>
          <p:cNvPicPr>
            <a:picLocks noChangeAspect="1"/>
          </p:cNvPicPr>
          <p:nvPr/>
        </p:nvPicPr>
        <p:blipFill>
          <a:blip r:embed="rId7"/>
          <a:stretch>
            <a:fillRect/>
          </a:stretch>
        </p:blipFill>
        <p:spPr>
          <a:xfrm>
            <a:off x="5014913" y="1540669"/>
            <a:ext cx="4581525" cy="4302919"/>
          </a:xfrm>
          <a:prstGeom prst="rect">
            <a:avLst/>
          </a:prstGeom>
        </p:spPr>
      </p:pic>
      <p:pic>
        <p:nvPicPr>
          <p:cNvPr id="16" name="Image 14" descr="preencoded.png"/>
          <p:cNvPicPr>
            <a:picLocks noChangeAspect="1"/>
          </p:cNvPicPr>
          <p:nvPr/>
        </p:nvPicPr>
        <p:blipFill>
          <a:blip r:embed="rId16"/>
          <a:stretch>
            <a:fillRect/>
          </a:stretch>
        </p:blipFill>
        <p:spPr>
          <a:xfrm>
            <a:off x="5200650" y="1726406"/>
            <a:ext cx="4210050" cy="1981200"/>
          </a:xfrm>
          <a:prstGeom prst="rect">
            <a:avLst/>
          </a:prstGeom>
        </p:spPr>
      </p:pic>
      <p:pic>
        <p:nvPicPr>
          <p:cNvPr id="17" name="Image 15" descr="preencoded.png"/>
          <p:cNvPicPr>
            <a:picLocks noChangeAspect="1"/>
          </p:cNvPicPr>
          <p:nvPr/>
        </p:nvPicPr>
        <p:blipFill>
          <a:blip r:embed="rId17"/>
          <a:stretch>
            <a:fillRect/>
          </a:stretch>
        </p:blipFill>
        <p:spPr>
          <a:xfrm>
            <a:off x="5200650" y="4171950"/>
            <a:ext cx="4210050" cy="1485900"/>
          </a:xfrm>
          <a:prstGeom prst="rect">
            <a:avLst/>
          </a:prstGeom>
        </p:spPr>
      </p:pic>
      <p:pic>
        <p:nvPicPr>
          <p:cNvPr id="18" name="Image 16" descr="preencoded.png"/>
          <p:cNvPicPr>
            <a:picLocks noChangeAspect="1"/>
          </p:cNvPicPr>
          <p:nvPr/>
        </p:nvPicPr>
        <p:blipFill>
          <a:blip r:embed="rId18"/>
          <a:stretch>
            <a:fillRect/>
          </a:stretch>
        </p:blipFill>
        <p:spPr>
          <a:xfrm>
            <a:off x="5324475" y="4334470"/>
            <a:ext cx="123825" cy="123825"/>
          </a:xfrm>
          <a:prstGeom prst="rect">
            <a:avLst/>
          </a:prstGeom>
        </p:spPr>
      </p:pic>
      <p:pic>
        <p:nvPicPr>
          <p:cNvPr id="19" name="Image 17" descr="preencoded.png"/>
          <p:cNvPicPr>
            <a:picLocks noChangeAspect="1"/>
          </p:cNvPicPr>
          <p:nvPr/>
        </p:nvPicPr>
        <p:blipFill>
          <a:blip r:embed="rId18"/>
          <a:stretch>
            <a:fillRect/>
          </a:stretch>
        </p:blipFill>
        <p:spPr>
          <a:xfrm>
            <a:off x="5324475" y="4767858"/>
            <a:ext cx="123825" cy="123825"/>
          </a:xfrm>
          <a:prstGeom prst="rect">
            <a:avLst/>
          </a:prstGeom>
        </p:spPr>
      </p:pic>
      <p:pic>
        <p:nvPicPr>
          <p:cNvPr id="20" name="Image 18" descr="preencoded.png"/>
          <p:cNvPicPr>
            <a:picLocks noChangeAspect="1"/>
          </p:cNvPicPr>
          <p:nvPr/>
        </p:nvPicPr>
        <p:blipFill>
          <a:blip r:embed="rId18"/>
          <a:stretch>
            <a:fillRect/>
          </a:stretch>
        </p:blipFill>
        <p:spPr>
          <a:xfrm>
            <a:off x="5324475" y="5201245"/>
            <a:ext cx="123825" cy="123825"/>
          </a:xfrm>
          <a:prstGeom prst="rect">
            <a:avLst/>
          </a:prstGeom>
        </p:spPr>
      </p:pic>
      <p:sp>
        <p:nvSpPr>
          <p:cNvPr id="2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스마트시티와 도시 안전 AI 기술</a:t>
            </a:r>
            <a:endParaRPr lang="en-US" sz="1971" dirty="0"/>
          </a:p>
        </p:txBody>
      </p:sp>
      <p:sp>
        <p:nvSpPr>
          <p:cNvPr id="22" name="Text 1"/>
          <p:cNvSpPr/>
          <p:nvPr/>
        </p:nvSpPr>
        <p:spPr>
          <a:xfrm>
            <a:off x="495300" y="1726406"/>
            <a:ext cx="4631055"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데이터 수집 기반 시설</a:t>
            </a:r>
            <a:endParaRPr lang="en-US" sz="1337" dirty="0"/>
          </a:p>
        </p:txBody>
      </p:sp>
      <p:sp>
        <p:nvSpPr>
          <p:cNvPr id="23" name="Text 2"/>
          <p:cNvSpPr/>
          <p:nvPr/>
        </p:nvSpPr>
        <p:spPr>
          <a:xfrm>
            <a:off x="1083469" y="2097881"/>
            <a:ext cx="398406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캠핑 및 비디오 감지</a:t>
            </a:r>
            <a:endParaRPr lang="en-US" sz="1024" dirty="0"/>
          </a:p>
        </p:txBody>
      </p:sp>
      <p:sp>
        <p:nvSpPr>
          <p:cNvPr id="24" name="Text 3"/>
          <p:cNvSpPr/>
          <p:nvPr/>
        </p:nvSpPr>
        <p:spPr>
          <a:xfrm>
            <a:off x="1083469" y="2314575"/>
            <a:ext cx="362188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도로, 건물, 교차로 등에 설치된 CCTV와 카메라로, 실시간으로 도로 혼잡, 범죄, 위험 행위를 감지</a:t>
            </a:r>
            <a:endParaRPr lang="en-US" sz="910" dirty="0"/>
          </a:p>
        </p:txBody>
      </p:sp>
      <p:sp>
        <p:nvSpPr>
          <p:cNvPr id="25" name="Text 4"/>
          <p:cNvSpPr/>
          <p:nvPr/>
        </p:nvSpPr>
        <p:spPr>
          <a:xfrm>
            <a:off x="1083469" y="2809875"/>
            <a:ext cx="398406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음향 및 소리 감지</a:t>
            </a:r>
            <a:endParaRPr lang="en-US" sz="1024" dirty="0"/>
          </a:p>
        </p:txBody>
      </p:sp>
      <p:sp>
        <p:nvSpPr>
          <p:cNvPr id="26" name="Text 5"/>
          <p:cNvSpPr/>
          <p:nvPr/>
        </p:nvSpPr>
        <p:spPr>
          <a:xfrm>
            <a:off x="1083469" y="3026569"/>
            <a:ext cx="3621881" cy="384721"/>
          </a:xfrm>
          <a:prstGeom prst="rect">
            <a:avLst/>
          </a:prstGeom>
          <a:noFill/>
          <a:ln/>
        </p:spPr>
        <p:txBody>
          <a:bodyPr wrap="square" lIns="0" tIns="0" rIns="0" bIns="0" rtlCol="0" anchor="t">
            <a:spAutoFit/>
          </a:bodyPr>
          <a:lstStyle/>
          <a:p>
            <a:pPr>
              <a:lnSpc>
                <a:spcPts val="1463"/>
              </a:lnSpc>
            </a:pPr>
            <a:r>
              <a:rPr lang="en-US" sz="910">
                <a:solidFill>
                  <a:srgbClr val="4B5563"/>
                </a:solidFill>
                <a:latin typeface="Noto Sans KR" pitchFamily="34" charset="0"/>
                <a:ea typeface="Noto Sans KR" pitchFamily="34" charset="-122"/>
                <a:cs typeface="Noto Sans KR" pitchFamily="34" charset="-120"/>
              </a:rPr>
              <a:t>도시에 </a:t>
            </a:r>
            <a:r>
              <a:rPr lang="en-US" sz="910" dirty="0">
                <a:solidFill>
                  <a:srgbClr val="4B5563"/>
                </a:solidFill>
                <a:latin typeface="Noto Sans KR" pitchFamily="34" charset="0"/>
                <a:ea typeface="Noto Sans KR" pitchFamily="34" charset="-122"/>
                <a:cs typeface="Noto Sans KR" pitchFamily="34" charset="-120"/>
              </a:rPr>
              <a:t>배포된 마이크로폰 또는 진동 센서로, 총기 소리, 폭발, 외침 등의 특정 소리를 감지하고 위치를 추적</a:t>
            </a:r>
            <a:endParaRPr lang="en-US" sz="910" dirty="0"/>
          </a:p>
        </p:txBody>
      </p:sp>
      <p:sp>
        <p:nvSpPr>
          <p:cNvPr id="27" name="Text 6"/>
          <p:cNvSpPr/>
          <p:nvPr/>
        </p:nvSpPr>
        <p:spPr>
          <a:xfrm>
            <a:off x="1083469" y="3521869"/>
            <a:ext cx="398406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스마트 가로등 및 환경 센서</a:t>
            </a:r>
            <a:endParaRPr lang="en-US" sz="1024" dirty="0"/>
          </a:p>
        </p:txBody>
      </p:sp>
      <p:sp>
        <p:nvSpPr>
          <p:cNvPr id="28" name="Text 7"/>
          <p:cNvSpPr/>
          <p:nvPr/>
        </p:nvSpPr>
        <p:spPr>
          <a:xfrm>
            <a:off x="1083469" y="3738563"/>
            <a:ext cx="362188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인터넷에 연결된 LED 조명 장치로, 환경 정보 수집, 교통 신호 제어, 사람 및 차량 활동 감지, 에너지 소비 감소</a:t>
            </a:r>
            <a:endParaRPr lang="en-US" sz="910" dirty="0"/>
          </a:p>
        </p:txBody>
      </p:sp>
      <p:sp>
        <p:nvSpPr>
          <p:cNvPr id="29" name="Text 8"/>
          <p:cNvSpPr/>
          <p:nvPr/>
        </p:nvSpPr>
        <p:spPr>
          <a:xfrm>
            <a:off x="1083469" y="4233862"/>
            <a:ext cx="3984069"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IoT 네트워크</a:t>
            </a:r>
            <a:endParaRPr lang="en-US" sz="1024" dirty="0"/>
          </a:p>
        </p:txBody>
      </p:sp>
      <p:sp>
        <p:nvSpPr>
          <p:cNvPr id="30" name="Text 9"/>
          <p:cNvSpPr/>
          <p:nvPr/>
        </p:nvSpPr>
        <p:spPr>
          <a:xfrm>
            <a:off x="1083469" y="4450557"/>
            <a:ext cx="3621881"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 도시의 모든 장치들을 인터넷에 연결하는 네트워크로, 실시간으로 데이터를 수집하고, 분석 도구 및 자율 시스템으로 전송</a:t>
            </a:r>
            <a:endParaRPr lang="en-US" sz="910" dirty="0"/>
          </a:p>
        </p:txBody>
      </p:sp>
      <p:sp>
        <p:nvSpPr>
          <p:cNvPr id="31" name="Text 10"/>
          <p:cNvSpPr/>
          <p:nvPr/>
        </p:nvSpPr>
        <p:spPr>
          <a:xfrm>
            <a:off x="5200650" y="3831431"/>
            <a:ext cx="4631055"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스마트시티 AI 안전 시스템</a:t>
            </a:r>
            <a:endParaRPr lang="en-US" sz="1337" dirty="0"/>
          </a:p>
        </p:txBody>
      </p:sp>
      <p:sp>
        <p:nvSpPr>
          <p:cNvPr id="32" name="Text 11"/>
          <p:cNvSpPr/>
          <p:nvPr/>
        </p:nvSpPr>
        <p:spPr>
          <a:xfrm>
            <a:off x="5541169" y="4295775"/>
            <a:ext cx="3962400" cy="371475"/>
          </a:xfrm>
          <a:prstGeom prst="rect">
            <a:avLst/>
          </a:prstGeom>
          <a:noFill/>
          <a:ln/>
        </p:spPr>
        <p:txBody>
          <a:bodyPr wrap="square" lIns="0" tIns="0" rIns="0" bIns="0" rtlCol="0" anchor="t"/>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데이터 흐름:센서 → 데이터 수집 → 분석 도구 → 자율 시스템 → 향상된 공공 서비스</a:t>
            </a:r>
            <a:endParaRPr lang="en-US" sz="910" dirty="0"/>
          </a:p>
        </p:txBody>
      </p:sp>
      <p:sp>
        <p:nvSpPr>
          <p:cNvPr id="33" name="Text 12"/>
          <p:cNvSpPr/>
          <p:nvPr/>
        </p:nvSpPr>
        <p:spPr>
          <a:xfrm>
            <a:off x="5541169" y="4729163"/>
            <a:ext cx="3962400" cy="371475"/>
          </a:xfrm>
          <a:prstGeom prst="rect">
            <a:avLst/>
          </a:prstGeom>
          <a:noFill/>
          <a:ln/>
        </p:spPr>
        <p:txBody>
          <a:bodyPr wrap="square" lIns="0" tIns="0" rIns="0" bIns="0" rtlCol="0" anchor="t"/>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주요 목적:교통 최적화, 범죄 예방, 재난 감지, 인프라 유지, 에너지 효율성</a:t>
            </a:r>
            <a:endParaRPr lang="en-US" sz="910" dirty="0"/>
          </a:p>
        </p:txBody>
      </p:sp>
      <p:sp>
        <p:nvSpPr>
          <p:cNvPr id="34" name="Text 13"/>
          <p:cNvSpPr/>
          <p:nvPr/>
        </p:nvSpPr>
        <p:spPr>
          <a:xfrm>
            <a:off x="5541169" y="5162550"/>
            <a:ext cx="3962400" cy="371475"/>
          </a:xfrm>
          <a:prstGeom prst="rect">
            <a:avLst/>
          </a:prstGeom>
          <a:noFill/>
          <a:ln/>
        </p:spPr>
        <p:txBody>
          <a:bodyPr wrap="square" lIns="0" tIns="0" rIns="0" bIns="0" rtlCol="0" anchor="t"/>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기술 인프라:모든 스마트 도시 응용 프로그램은 인터넷에 연결된 센서 또는 실행기 기반으로 작동</a:t>
            </a:r>
            <a:endParaRPr lang="en-US" sz="910" dirty="0"/>
          </a:p>
        </p:txBody>
      </p:sp>
      <p:sp>
        <p:nvSpPr>
          <p:cNvPr id="35" name="Text 14"/>
          <p:cNvSpPr/>
          <p:nvPr/>
        </p:nvSpPr>
        <p:spPr>
          <a:xfrm>
            <a:off x="309562" y="6029325"/>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19 / 36</a:t>
            </a:r>
            <a:endParaRPr lang="en-US" sz="9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r>
              <a:rPr lang="ko-KR" altLang="en-US"/>
              <a:t>㈜바인드소프트</a:t>
            </a:r>
            <a:endParaRPr lang="en-US" dirty="0"/>
          </a:p>
        </p:txBody>
      </p:sp>
      <p:sp>
        <p:nvSpPr>
          <p:cNvPr id="3" name="텍스트 개체 틀 2"/>
          <p:cNvSpPr>
            <a:spLocks noGrp="1"/>
          </p:cNvSpPr>
          <p:nvPr>
            <p:ph type="body" sz="quarter" idx="14"/>
          </p:nvPr>
        </p:nvSpPr>
        <p:spPr/>
        <p:txBody>
          <a:bodyPr/>
          <a:lstStyle/>
          <a:p>
            <a:r>
              <a:rPr lang="ko-KR" altLang="en-US" dirty="0" err="1"/>
              <a:t>최수길</a:t>
            </a:r>
            <a:r>
              <a:rPr lang="ko-KR" altLang="en-US" dirty="0"/>
              <a:t> </a:t>
            </a:r>
            <a:r>
              <a:rPr lang="en-US" altLang="ko-KR" dirty="0"/>
              <a:t>- </a:t>
            </a:r>
            <a:r>
              <a:rPr lang="ko-KR" altLang="en-US" dirty="0" err="1"/>
              <a:t>바인드소프트</a:t>
            </a:r>
            <a:r>
              <a:rPr lang="ko-KR" altLang="en-US" dirty="0"/>
              <a:t> 차장 </a:t>
            </a:r>
            <a:r>
              <a:rPr lang="en-US" altLang="ko-KR" dirty="0"/>
              <a:t>- github.com/</a:t>
            </a:r>
            <a:r>
              <a:rPr lang="en-US" altLang="ko-KR" dirty="0" err="1"/>
              <a:t>freshmea</a:t>
            </a:r>
            <a:endParaRPr lang="en-US" altLang="ko-KR" dirty="0"/>
          </a:p>
          <a:p>
            <a:r>
              <a:rPr lang="ko-KR" altLang="en-US" dirty="0"/>
              <a:t>메일</a:t>
            </a:r>
            <a:r>
              <a:rPr lang="en-US" altLang="ko-KR" dirty="0"/>
              <a:t> : freshmea@bindsoft.co.kr</a:t>
            </a:r>
          </a:p>
        </p:txBody>
      </p:sp>
      <p:sp>
        <p:nvSpPr>
          <p:cNvPr id="6" name="제목 5"/>
          <p:cNvSpPr>
            <a:spLocks noGrp="1"/>
          </p:cNvSpPr>
          <p:nvPr>
            <p:ph type="title"/>
          </p:nvPr>
        </p:nvSpPr>
        <p:spPr/>
        <p:txBody>
          <a:bodyPr>
            <a:normAutofit fontScale="90000"/>
          </a:bodyPr>
          <a:lstStyle/>
          <a:p>
            <a:r>
              <a:rPr lang="ko-KR" altLang="en-US" dirty="0"/>
              <a:t>강사 소개</a:t>
            </a:r>
            <a:endParaRPr lang="en-US" dirty="0"/>
          </a:p>
        </p:txBody>
      </p:sp>
      <p:pic>
        <p:nvPicPr>
          <p:cNvPr id="5" name="그림 4">
            <a:extLst>
              <a:ext uri="{FF2B5EF4-FFF2-40B4-BE49-F238E27FC236}">
                <a16:creationId xmlns:a16="http://schemas.microsoft.com/office/drawing/2014/main" id="{C7E0BA84-56A5-E1E7-3C57-78BFAEEAC8A4}"/>
              </a:ext>
            </a:extLst>
          </p:cNvPr>
          <p:cNvPicPr>
            <a:picLocks noChangeAspect="1"/>
          </p:cNvPicPr>
          <p:nvPr/>
        </p:nvPicPr>
        <p:blipFill>
          <a:blip r:embed="rId2"/>
          <a:stretch>
            <a:fillRect/>
          </a:stretch>
        </p:blipFill>
        <p:spPr>
          <a:xfrm>
            <a:off x="1289811" y="1838125"/>
            <a:ext cx="6927412" cy="4610991"/>
          </a:xfrm>
          <a:prstGeom prst="rect">
            <a:avLst/>
          </a:prstGeom>
        </p:spPr>
      </p:pic>
      <p:sp>
        <p:nvSpPr>
          <p:cNvPr id="9" name="SectionNumberBox">
            <a:extLst>
              <a:ext uri="{FF2B5EF4-FFF2-40B4-BE49-F238E27FC236}">
                <a16:creationId xmlns:a16="http://schemas.microsoft.com/office/drawing/2014/main" id="{9FA9310D-5BC1-B563-E6A6-33E6964F23A6}"/>
              </a:ext>
            </a:extLst>
          </p:cNvPr>
          <p:cNvSpPr txBox="1"/>
          <p:nvPr/>
        </p:nvSpPr>
        <p:spPr>
          <a:xfrm>
            <a:off x="609700" y="75400"/>
            <a:ext cx="635000" cy="584775"/>
          </a:xfrm>
          <a:prstGeom prst="rect">
            <a:avLst/>
          </a:prstGeom>
          <a:solidFill>
            <a:scrgbClr r="0" g="0" b="0">
              <a:alpha val="0"/>
            </a:scrgbClr>
          </a:solidFill>
        </p:spPr>
        <p:txBody>
          <a:bodyPr vert="horz" rtlCol="0">
            <a:spAutoFit/>
          </a:bodyPr>
          <a:lstStyle/>
          <a:p>
            <a:r>
              <a:rPr lang="en-US" altLang="ko-KR" sz="3200" b="1">
                <a:solidFill>
                  <a:srgbClr val="FFFFFF"/>
                </a:solidFill>
                <a:latin typeface="맑은 고딕" panose="020B0503020000020004" pitchFamily="50" charset="-127"/>
              </a:rPr>
              <a:t>1</a:t>
            </a:r>
            <a:endParaRPr lang="ko-KR" altLang="en-US" sz="3200" b="1">
              <a:solidFill>
                <a:srgbClr val="FFFFFF"/>
              </a:solidFill>
              <a:latin typeface="맑은 고딕" panose="020B0503020000020004" pitchFamily="50" charset="-127"/>
            </a:endParaRPr>
          </a:p>
        </p:txBody>
      </p:sp>
      <p:sp>
        <p:nvSpPr>
          <p:cNvPr id="10" name="SectionTextBox">
            <a:extLst>
              <a:ext uri="{FF2B5EF4-FFF2-40B4-BE49-F238E27FC236}">
                <a16:creationId xmlns:a16="http://schemas.microsoft.com/office/drawing/2014/main" id="{431D1B7C-67D5-AD16-D773-E2C0648F76CC}"/>
              </a:ext>
            </a:extLst>
          </p:cNvPr>
          <p:cNvSpPr txBox="1"/>
          <p:nvPr/>
        </p:nvSpPr>
        <p:spPr>
          <a:xfrm>
            <a:off x="6007200" y="164300"/>
            <a:ext cx="3175000" cy="246221"/>
          </a:xfrm>
          <a:prstGeom prst="rect">
            <a:avLst/>
          </a:prstGeom>
          <a:solidFill>
            <a:scrgbClr r="0" g="0" b="0">
              <a:alpha val="0"/>
            </a:scrgbClr>
          </a:solidFill>
        </p:spPr>
        <p:txBody>
          <a:bodyPr vert="horz" rtlCol="0">
            <a:spAutoFit/>
          </a:bodyPr>
          <a:lstStyle/>
          <a:p>
            <a:pPr algn="r"/>
            <a:r>
              <a:rPr lang="ko-KR" altLang="en-US" sz="1000" b="1">
                <a:solidFill>
                  <a:srgbClr val="006FAF"/>
                </a:solidFill>
                <a:latin typeface="맑은 고딕" panose="020B0503020000020004" pitchFamily="50" charset="-127"/>
              </a:rPr>
              <a:t>강사소개</a:t>
            </a:r>
          </a:p>
        </p:txBody>
      </p:sp>
    </p:spTree>
    <p:extLst>
      <p:ext uri="{BB962C8B-B14F-4D97-AF65-F5344CB8AC3E}">
        <p14:creationId xmlns:p14="http://schemas.microsoft.com/office/powerpoint/2010/main" val="1516951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43425"/>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9286875" cy="773906"/>
          </a:xfrm>
          <a:prstGeom prst="rect">
            <a:avLst/>
          </a:prstGeom>
        </p:spPr>
      </p:pic>
      <p:pic>
        <p:nvPicPr>
          <p:cNvPr id="7" name="Image 5" descr="preencoded.png"/>
          <p:cNvPicPr>
            <a:picLocks noChangeAspect="1"/>
          </p:cNvPicPr>
          <p:nvPr/>
        </p:nvPicPr>
        <p:blipFill>
          <a:blip r:embed="rId8"/>
          <a:stretch>
            <a:fillRect/>
          </a:stretch>
        </p:blipFill>
        <p:spPr>
          <a:xfrm>
            <a:off x="464344" y="1695450"/>
            <a:ext cx="464344" cy="464344"/>
          </a:xfrm>
          <a:prstGeom prst="rect">
            <a:avLst/>
          </a:prstGeom>
        </p:spPr>
      </p:pic>
      <p:pic>
        <p:nvPicPr>
          <p:cNvPr id="8" name="Image 6" descr="preencoded.png"/>
          <p:cNvPicPr>
            <a:picLocks noChangeAspect="1"/>
          </p:cNvPicPr>
          <p:nvPr/>
        </p:nvPicPr>
        <p:blipFill>
          <a:blip r:embed="rId9"/>
          <a:stretch>
            <a:fillRect/>
          </a:stretch>
        </p:blipFill>
        <p:spPr>
          <a:xfrm>
            <a:off x="603647" y="1803797"/>
            <a:ext cx="185738" cy="247650"/>
          </a:xfrm>
          <a:prstGeom prst="rect">
            <a:avLst/>
          </a:prstGeom>
        </p:spPr>
      </p:pic>
      <p:pic>
        <p:nvPicPr>
          <p:cNvPr id="9" name="Image 7" descr="preencoded.png"/>
          <p:cNvPicPr>
            <a:picLocks noChangeAspect="1"/>
          </p:cNvPicPr>
          <p:nvPr/>
        </p:nvPicPr>
        <p:blipFill>
          <a:blip r:embed="rId10"/>
          <a:stretch>
            <a:fillRect/>
          </a:stretch>
        </p:blipFill>
        <p:spPr>
          <a:xfrm>
            <a:off x="309563" y="2500313"/>
            <a:ext cx="3013034" cy="1640681"/>
          </a:xfrm>
          <a:prstGeom prst="rect">
            <a:avLst/>
          </a:prstGeom>
        </p:spPr>
      </p:pic>
      <p:pic>
        <p:nvPicPr>
          <p:cNvPr id="10" name="Image 8" descr="preencoded.png"/>
          <p:cNvPicPr>
            <a:picLocks noChangeAspect="1"/>
          </p:cNvPicPr>
          <p:nvPr/>
        </p:nvPicPr>
        <p:blipFill>
          <a:blip r:embed="rId11"/>
          <a:stretch>
            <a:fillRect/>
          </a:stretch>
        </p:blipFill>
        <p:spPr>
          <a:xfrm>
            <a:off x="433387" y="2624137"/>
            <a:ext cx="464344" cy="464344"/>
          </a:xfrm>
          <a:prstGeom prst="rect">
            <a:avLst/>
          </a:prstGeom>
        </p:spPr>
      </p:pic>
      <p:pic>
        <p:nvPicPr>
          <p:cNvPr id="11" name="Image 9" descr="preencoded.png"/>
          <p:cNvPicPr>
            <a:picLocks noChangeAspect="1"/>
          </p:cNvPicPr>
          <p:nvPr/>
        </p:nvPicPr>
        <p:blipFill>
          <a:blip r:embed="rId12"/>
          <a:stretch>
            <a:fillRect/>
          </a:stretch>
        </p:blipFill>
        <p:spPr>
          <a:xfrm>
            <a:off x="576561" y="2747962"/>
            <a:ext cx="177998" cy="216694"/>
          </a:xfrm>
          <a:prstGeom prst="rect">
            <a:avLst/>
          </a:prstGeom>
        </p:spPr>
      </p:pic>
      <p:pic>
        <p:nvPicPr>
          <p:cNvPr id="12" name="Image 10" descr="preencoded.png"/>
          <p:cNvPicPr>
            <a:picLocks noChangeAspect="1"/>
          </p:cNvPicPr>
          <p:nvPr/>
        </p:nvPicPr>
        <p:blipFill>
          <a:blip r:embed="rId13"/>
          <a:stretch>
            <a:fillRect/>
          </a:stretch>
        </p:blipFill>
        <p:spPr>
          <a:xfrm>
            <a:off x="3446422" y="2500313"/>
            <a:ext cx="3013034" cy="1640681"/>
          </a:xfrm>
          <a:prstGeom prst="rect">
            <a:avLst/>
          </a:prstGeom>
        </p:spPr>
      </p:pic>
      <p:pic>
        <p:nvPicPr>
          <p:cNvPr id="13" name="Image 11" descr="preencoded.png"/>
          <p:cNvPicPr>
            <a:picLocks noChangeAspect="1"/>
          </p:cNvPicPr>
          <p:nvPr/>
        </p:nvPicPr>
        <p:blipFill>
          <a:blip r:embed="rId14"/>
          <a:stretch>
            <a:fillRect/>
          </a:stretch>
        </p:blipFill>
        <p:spPr>
          <a:xfrm>
            <a:off x="3570247" y="2624137"/>
            <a:ext cx="464344" cy="464344"/>
          </a:xfrm>
          <a:prstGeom prst="rect">
            <a:avLst/>
          </a:prstGeom>
        </p:spPr>
      </p:pic>
      <p:pic>
        <p:nvPicPr>
          <p:cNvPr id="14" name="Image 12" descr="preencoded.png"/>
          <p:cNvPicPr>
            <a:picLocks noChangeAspect="1"/>
          </p:cNvPicPr>
          <p:nvPr/>
        </p:nvPicPr>
        <p:blipFill>
          <a:blip r:embed="rId15"/>
          <a:stretch>
            <a:fillRect/>
          </a:stretch>
        </p:blipFill>
        <p:spPr>
          <a:xfrm>
            <a:off x="3725028" y="2747962"/>
            <a:ext cx="154781" cy="216694"/>
          </a:xfrm>
          <a:prstGeom prst="rect">
            <a:avLst/>
          </a:prstGeom>
        </p:spPr>
      </p:pic>
      <p:pic>
        <p:nvPicPr>
          <p:cNvPr id="15" name="Image 13" descr="preencoded.png"/>
          <p:cNvPicPr>
            <a:picLocks noChangeAspect="1"/>
          </p:cNvPicPr>
          <p:nvPr/>
        </p:nvPicPr>
        <p:blipFill>
          <a:blip r:embed="rId16"/>
          <a:stretch>
            <a:fillRect/>
          </a:stretch>
        </p:blipFill>
        <p:spPr>
          <a:xfrm>
            <a:off x="6583283" y="2500313"/>
            <a:ext cx="3013155" cy="1640681"/>
          </a:xfrm>
          <a:prstGeom prst="rect">
            <a:avLst/>
          </a:prstGeom>
        </p:spPr>
      </p:pic>
      <p:pic>
        <p:nvPicPr>
          <p:cNvPr id="16" name="Image 14" descr="preencoded.png"/>
          <p:cNvPicPr>
            <a:picLocks noChangeAspect="1"/>
          </p:cNvPicPr>
          <p:nvPr/>
        </p:nvPicPr>
        <p:blipFill>
          <a:blip r:embed="rId17"/>
          <a:stretch>
            <a:fillRect/>
          </a:stretch>
        </p:blipFill>
        <p:spPr>
          <a:xfrm>
            <a:off x="6707107" y="2624137"/>
            <a:ext cx="464344" cy="464344"/>
          </a:xfrm>
          <a:prstGeom prst="rect">
            <a:avLst/>
          </a:prstGeom>
        </p:spPr>
      </p:pic>
      <p:pic>
        <p:nvPicPr>
          <p:cNvPr id="17" name="Image 15" descr="preencoded.png"/>
          <p:cNvPicPr>
            <a:picLocks noChangeAspect="1"/>
          </p:cNvPicPr>
          <p:nvPr/>
        </p:nvPicPr>
        <p:blipFill>
          <a:blip r:embed="rId18"/>
          <a:stretch>
            <a:fillRect/>
          </a:stretch>
        </p:blipFill>
        <p:spPr>
          <a:xfrm>
            <a:off x="6842540" y="2747962"/>
            <a:ext cx="193477" cy="216694"/>
          </a:xfrm>
          <a:prstGeom prst="rect">
            <a:avLst/>
          </a:prstGeom>
        </p:spPr>
      </p:pic>
      <p:pic>
        <p:nvPicPr>
          <p:cNvPr id="18" name="Image 16" descr="preencoded.png"/>
          <p:cNvPicPr>
            <a:picLocks noChangeAspect="1"/>
          </p:cNvPicPr>
          <p:nvPr/>
        </p:nvPicPr>
        <p:blipFill>
          <a:blip r:embed="rId19"/>
          <a:stretch>
            <a:fillRect/>
          </a:stretch>
        </p:blipFill>
        <p:spPr>
          <a:xfrm>
            <a:off x="309563" y="4326731"/>
            <a:ext cx="9286875" cy="1300163"/>
          </a:xfrm>
          <a:prstGeom prst="rect">
            <a:avLst/>
          </a:prstGeom>
        </p:spPr>
      </p:pic>
      <p:pic>
        <p:nvPicPr>
          <p:cNvPr id="19" name="Image 17" descr="preencoded.png"/>
          <p:cNvPicPr>
            <a:picLocks noChangeAspect="1"/>
          </p:cNvPicPr>
          <p:nvPr/>
        </p:nvPicPr>
        <p:blipFill>
          <a:blip r:embed="rId20"/>
          <a:stretch>
            <a:fillRect/>
          </a:stretch>
        </p:blipFill>
        <p:spPr>
          <a:xfrm>
            <a:off x="475953" y="4412978"/>
            <a:ext cx="464344" cy="464344"/>
          </a:xfrm>
          <a:prstGeom prst="rect">
            <a:avLst/>
          </a:prstGeom>
        </p:spPr>
      </p:pic>
      <p:pic>
        <p:nvPicPr>
          <p:cNvPr id="20" name="Image 18" descr="preencoded.png"/>
          <p:cNvPicPr>
            <a:picLocks noChangeAspect="1"/>
          </p:cNvPicPr>
          <p:nvPr/>
        </p:nvPicPr>
        <p:blipFill>
          <a:blip r:embed="rId21"/>
          <a:stretch>
            <a:fillRect/>
          </a:stretch>
        </p:blipFill>
        <p:spPr>
          <a:xfrm>
            <a:off x="626865" y="4521325"/>
            <a:ext cx="162520" cy="247650"/>
          </a:xfrm>
          <a:prstGeom prst="rect">
            <a:avLst/>
          </a:prstGeom>
        </p:spPr>
      </p:pic>
      <p:pic>
        <p:nvPicPr>
          <p:cNvPr id="21" name="Image 19" descr="preencoded.png"/>
          <p:cNvPicPr>
            <a:picLocks noChangeAspect="1"/>
          </p:cNvPicPr>
          <p:nvPr/>
        </p:nvPicPr>
        <p:blipFill>
          <a:blip r:embed="rId22"/>
          <a:stretch>
            <a:fillRect/>
          </a:stretch>
        </p:blipFill>
        <p:spPr>
          <a:xfrm>
            <a:off x="2293302" y="4791075"/>
            <a:ext cx="232172" cy="247650"/>
          </a:xfrm>
          <a:prstGeom prst="rect">
            <a:avLst/>
          </a:prstGeom>
        </p:spPr>
      </p:pic>
      <p:pic>
        <p:nvPicPr>
          <p:cNvPr id="22" name="Image 20" descr="preencoded.png"/>
          <p:cNvPicPr>
            <a:picLocks noChangeAspect="1"/>
          </p:cNvPicPr>
          <p:nvPr/>
        </p:nvPicPr>
        <p:blipFill>
          <a:blip r:embed="rId23"/>
          <a:stretch>
            <a:fillRect/>
          </a:stretch>
        </p:blipFill>
        <p:spPr>
          <a:xfrm>
            <a:off x="5154094" y="4791075"/>
            <a:ext cx="185738" cy="247650"/>
          </a:xfrm>
          <a:prstGeom prst="rect">
            <a:avLst/>
          </a:prstGeom>
        </p:spPr>
      </p:pic>
      <p:pic>
        <p:nvPicPr>
          <p:cNvPr id="23" name="Image 21" descr="preencoded.png"/>
          <p:cNvPicPr>
            <a:picLocks noChangeAspect="1"/>
          </p:cNvPicPr>
          <p:nvPr/>
        </p:nvPicPr>
        <p:blipFill>
          <a:blip r:embed="rId24"/>
          <a:stretch>
            <a:fillRect/>
          </a:stretch>
        </p:blipFill>
        <p:spPr>
          <a:xfrm>
            <a:off x="7991791" y="4791075"/>
            <a:ext cx="185738" cy="247650"/>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데이터 수집 기반 시설: 센서와 IoT</a:t>
            </a:r>
            <a:endParaRPr lang="en-US" sz="1971" dirty="0"/>
          </a:p>
        </p:txBody>
      </p:sp>
      <p:sp>
        <p:nvSpPr>
          <p:cNvPr id="25" name="Text 1"/>
          <p:cNvSpPr/>
          <p:nvPr/>
        </p:nvSpPr>
        <p:spPr>
          <a:xfrm>
            <a:off x="1052513" y="1726406"/>
            <a:ext cx="6623090"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센서와 IoT의 역할</a:t>
            </a:r>
            <a:endParaRPr lang="en-US" sz="1121" dirty="0"/>
          </a:p>
        </p:txBody>
      </p:sp>
      <p:sp>
        <p:nvSpPr>
          <p:cNvPr id="26" name="Text 2"/>
          <p:cNvSpPr/>
          <p:nvPr/>
        </p:nvSpPr>
        <p:spPr>
          <a:xfrm>
            <a:off x="1052513" y="1943100"/>
            <a:ext cx="6623090"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스마트시티의 핵심은 센서와 IoT 장치로, 각종 데이터를 수집하고 네트워크를 통해 데이터 센터 </a:t>
            </a:r>
            <a:r>
              <a:rPr lang="en-US" sz="910">
                <a:solidFill>
                  <a:srgbClr val="4B5563"/>
                </a:solidFill>
                <a:latin typeface="Noto Sans KR" pitchFamily="34" charset="0"/>
                <a:ea typeface="Noto Sans KR" pitchFamily="34" charset="-122"/>
                <a:cs typeface="Noto Sans KR" pitchFamily="34" charset="-120"/>
              </a:rPr>
              <a:t>또는 </a:t>
            </a:r>
            <a:r>
              <a:rPr lang="ko-KR" altLang="en-US" sz="910">
                <a:solidFill>
                  <a:srgbClr val="4B5563"/>
                </a:solidFill>
                <a:latin typeface="Noto Sans KR" pitchFamily="34" charset="0"/>
                <a:ea typeface="Noto Sans KR" pitchFamily="34" charset="-122"/>
                <a:cs typeface="Noto Sans KR" pitchFamily="34" charset="-120"/>
              </a:rPr>
              <a:t>엣</a:t>
            </a:r>
            <a:r>
              <a:rPr lang="en-US" sz="910">
                <a:solidFill>
                  <a:srgbClr val="4B5563"/>
                </a:solidFill>
                <a:latin typeface="Noto Sans KR" pitchFamily="34" charset="0"/>
                <a:ea typeface="Noto Sans KR" pitchFamily="34" charset="-122"/>
                <a:cs typeface="Noto Sans KR" pitchFamily="34" charset="-120"/>
              </a:rPr>
              <a:t>지 </a:t>
            </a:r>
            <a:r>
              <a:rPr lang="en-US" sz="910" dirty="0">
                <a:solidFill>
                  <a:srgbClr val="4B5563"/>
                </a:solidFill>
                <a:latin typeface="Noto Sans KR" pitchFamily="34" charset="0"/>
                <a:ea typeface="Noto Sans KR" pitchFamily="34" charset="-122"/>
                <a:cs typeface="Noto Sans KR" pitchFamily="34" charset="-120"/>
              </a:rPr>
              <a:t>장치로 전송</a:t>
            </a:r>
            <a:endParaRPr lang="en-US" sz="910" dirty="0"/>
          </a:p>
        </p:txBody>
      </p:sp>
      <p:sp>
        <p:nvSpPr>
          <p:cNvPr id="27" name="Text 3"/>
          <p:cNvSpPr/>
          <p:nvPr/>
        </p:nvSpPr>
        <p:spPr>
          <a:xfrm>
            <a:off x="1021557" y="2747962"/>
            <a:ext cx="766167"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카메라 센서</a:t>
            </a:r>
            <a:endParaRPr lang="en-US" sz="1024" dirty="0"/>
          </a:p>
        </p:txBody>
      </p:sp>
      <p:sp>
        <p:nvSpPr>
          <p:cNvPr id="28" name="Text 4"/>
          <p:cNvSpPr/>
          <p:nvPr/>
        </p:nvSpPr>
        <p:spPr>
          <a:xfrm>
            <a:off x="456605" y="3181350"/>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도로, 건물, 교차로 등에 설치</a:t>
            </a:r>
            <a:endParaRPr lang="en-US" sz="910" dirty="0"/>
          </a:p>
        </p:txBody>
      </p:sp>
      <p:sp>
        <p:nvSpPr>
          <p:cNvPr id="29" name="Text 5"/>
          <p:cNvSpPr/>
          <p:nvPr/>
        </p:nvSpPr>
        <p:spPr>
          <a:xfrm>
            <a:off x="456605" y="3398044"/>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실시간으로 교통, 범죄, 위험 행위 감지</a:t>
            </a:r>
            <a:endParaRPr lang="en-US" sz="910" dirty="0"/>
          </a:p>
        </p:txBody>
      </p:sp>
      <p:sp>
        <p:nvSpPr>
          <p:cNvPr id="30" name="Text 6"/>
          <p:cNvSpPr/>
          <p:nvPr/>
        </p:nvSpPr>
        <p:spPr>
          <a:xfrm>
            <a:off x="456605" y="3614737"/>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컴퓨터 비전 기술로 분석</a:t>
            </a:r>
            <a:endParaRPr lang="en-US" sz="910" dirty="0"/>
          </a:p>
        </p:txBody>
      </p:sp>
      <p:sp>
        <p:nvSpPr>
          <p:cNvPr id="31" name="Text 7"/>
          <p:cNvSpPr/>
          <p:nvPr/>
        </p:nvSpPr>
        <p:spPr>
          <a:xfrm>
            <a:off x="433388" y="3862388"/>
            <a:ext cx="3041923"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주요 응용: CCTV, 도로 감시, 차량 인식</a:t>
            </a:r>
            <a:endParaRPr lang="en-US" sz="796" dirty="0"/>
          </a:p>
        </p:txBody>
      </p:sp>
      <p:sp>
        <p:nvSpPr>
          <p:cNvPr id="32" name="Text 8"/>
          <p:cNvSpPr/>
          <p:nvPr/>
        </p:nvSpPr>
        <p:spPr>
          <a:xfrm>
            <a:off x="4158416" y="2747962"/>
            <a:ext cx="621447"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환경 센서</a:t>
            </a:r>
            <a:endParaRPr lang="en-US" sz="1024" dirty="0"/>
          </a:p>
        </p:txBody>
      </p:sp>
      <p:sp>
        <p:nvSpPr>
          <p:cNvPr id="33" name="Text 9"/>
          <p:cNvSpPr/>
          <p:nvPr/>
        </p:nvSpPr>
        <p:spPr>
          <a:xfrm>
            <a:off x="3593465" y="3181350"/>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공기질, 온도, 습도, 소음, 진동 감지</a:t>
            </a:r>
            <a:endParaRPr lang="en-US" sz="910" dirty="0"/>
          </a:p>
        </p:txBody>
      </p:sp>
      <p:sp>
        <p:nvSpPr>
          <p:cNvPr id="34" name="Text 10"/>
          <p:cNvSpPr/>
          <p:nvPr/>
        </p:nvSpPr>
        <p:spPr>
          <a:xfrm>
            <a:off x="3593465" y="3398044"/>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주로 건물, 가로등, 트리에 설치</a:t>
            </a:r>
            <a:endParaRPr lang="en-US" sz="910" dirty="0"/>
          </a:p>
        </p:txBody>
      </p:sp>
      <p:sp>
        <p:nvSpPr>
          <p:cNvPr id="35" name="Text 11"/>
          <p:cNvSpPr/>
          <p:nvPr/>
        </p:nvSpPr>
        <p:spPr>
          <a:xfrm>
            <a:off x="3593465" y="3614737"/>
            <a:ext cx="3212182"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오염 증가나 자연재해 예지</a:t>
            </a:r>
            <a:endParaRPr lang="en-US" sz="910" dirty="0"/>
          </a:p>
        </p:txBody>
      </p:sp>
      <p:sp>
        <p:nvSpPr>
          <p:cNvPr id="36" name="Text 12"/>
          <p:cNvSpPr/>
          <p:nvPr/>
        </p:nvSpPr>
        <p:spPr>
          <a:xfrm>
            <a:off x="3570247" y="3862388"/>
            <a:ext cx="3041923"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주요 응용: 환경 모니터링, 재난 예측</a:t>
            </a:r>
            <a:endParaRPr lang="en-US" sz="796" dirty="0"/>
          </a:p>
        </p:txBody>
      </p:sp>
      <p:sp>
        <p:nvSpPr>
          <p:cNvPr id="37" name="Text 13"/>
          <p:cNvSpPr/>
          <p:nvPr/>
        </p:nvSpPr>
        <p:spPr>
          <a:xfrm>
            <a:off x="7295276" y="2747962"/>
            <a:ext cx="766167" cy="218008"/>
          </a:xfrm>
          <a:prstGeom prst="rect">
            <a:avLst/>
          </a:prstGeom>
          <a:noFill/>
          <a:ln/>
        </p:spPr>
        <p:txBody>
          <a:bodyPr wrap="square" lIns="0" tIns="0" rIns="0" bIns="0" rtlCol="0" anchor="t">
            <a:spAutoFit/>
          </a:bodyPr>
          <a:lstStyle/>
          <a:p>
            <a:pPr>
              <a:lnSpc>
                <a:spcPts val="1706"/>
              </a:lnSpc>
            </a:pPr>
            <a:r>
              <a:rPr lang="en-US" sz="1024" dirty="0">
                <a:solidFill>
                  <a:srgbClr val="374151"/>
                </a:solidFill>
                <a:latin typeface="Noto Sans KR" pitchFamily="34" charset="0"/>
                <a:ea typeface="Noto Sans KR" pitchFamily="34" charset="-122"/>
                <a:cs typeface="Noto Sans KR" pitchFamily="34" charset="-120"/>
              </a:rPr>
              <a:t>오디오 센서</a:t>
            </a:r>
            <a:endParaRPr lang="en-US" sz="1024" dirty="0"/>
          </a:p>
        </p:txBody>
      </p:sp>
      <p:sp>
        <p:nvSpPr>
          <p:cNvPr id="38" name="Text 14"/>
          <p:cNvSpPr/>
          <p:nvPr/>
        </p:nvSpPr>
        <p:spPr>
          <a:xfrm>
            <a:off x="6730325" y="3181350"/>
            <a:ext cx="321231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마이크로폰, 진동 센서로 소리 수집</a:t>
            </a:r>
            <a:endParaRPr lang="en-US" sz="910" dirty="0"/>
          </a:p>
        </p:txBody>
      </p:sp>
      <p:sp>
        <p:nvSpPr>
          <p:cNvPr id="39" name="Text 15"/>
          <p:cNvSpPr/>
          <p:nvPr/>
        </p:nvSpPr>
        <p:spPr>
          <a:xfrm>
            <a:off x="6730325" y="3398044"/>
            <a:ext cx="321231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주로 도시 각지에 배포</a:t>
            </a:r>
            <a:endParaRPr lang="en-US" sz="910" dirty="0"/>
          </a:p>
        </p:txBody>
      </p:sp>
      <p:sp>
        <p:nvSpPr>
          <p:cNvPr id="40" name="Text 16"/>
          <p:cNvSpPr/>
          <p:nvPr/>
        </p:nvSpPr>
        <p:spPr>
          <a:xfrm>
            <a:off x="6730325" y="3614737"/>
            <a:ext cx="3212315"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총기 소리, 폭발, 지진 등 감지</a:t>
            </a:r>
            <a:endParaRPr lang="en-US" sz="910" dirty="0"/>
          </a:p>
        </p:txBody>
      </p:sp>
      <p:sp>
        <p:nvSpPr>
          <p:cNvPr id="41" name="Text 17"/>
          <p:cNvSpPr/>
          <p:nvPr/>
        </p:nvSpPr>
        <p:spPr>
          <a:xfrm>
            <a:off x="6707108" y="3862388"/>
            <a:ext cx="3042056"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주요 응용: 총기 탐지, 재난 감지</a:t>
            </a:r>
            <a:endParaRPr lang="en-US" sz="796" dirty="0"/>
          </a:p>
        </p:txBody>
      </p:sp>
      <p:sp>
        <p:nvSpPr>
          <p:cNvPr id="42" name="Text 18"/>
          <p:cNvSpPr/>
          <p:nvPr/>
        </p:nvSpPr>
        <p:spPr>
          <a:xfrm>
            <a:off x="1052513" y="4481512"/>
            <a:ext cx="9228058"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데이터 수집 및 활용</a:t>
            </a:r>
            <a:endParaRPr lang="en-US" sz="1121" dirty="0"/>
          </a:p>
        </p:txBody>
      </p:sp>
      <p:sp>
        <p:nvSpPr>
          <p:cNvPr id="43" name="Text 19"/>
          <p:cNvSpPr/>
          <p:nvPr/>
        </p:nvSpPr>
        <p:spPr>
          <a:xfrm>
            <a:off x="1052513" y="5100638"/>
            <a:ext cx="2713751" cy="371475"/>
          </a:xfrm>
          <a:prstGeom prst="rect">
            <a:avLst/>
          </a:prstGeom>
          <a:noFill/>
          <a:ln/>
        </p:spPr>
        <p:txBody>
          <a:bodyPr wrap="square" lIns="0" tIns="0" rIns="0" bIns="0" rtlCol="0" anchor="t"/>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네트워크를 통한데이터 전송</a:t>
            </a:r>
            <a:endParaRPr lang="en-US" sz="910" dirty="0"/>
          </a:p>
        </p:txBody>
      </p:sp>
      <p:sp>
        <p:nvSpPr>
          <p:cNvPr id="44" name="Text 20"/>
          <p:cNvSpPr/>
          <p:nvPr/>
        </p:nvSpPr>
        <p:spPr>
          <a:xfrm>
            <a:off x="3890088" y="5100638"/>
            <a:ext cx="2713872" cy="371475"/>
          </a:xfrm>
          <a:prstGeom prst="rect">
            <a:avLst/>
          </a:prstGeom>
          <a:noFill/>
          <a:ln/>
        </p:spPr>
        <p:txBody>
          <a:bodyPr wrap="square" lIns="0" tIns="0" rIns="0" bIns="0" rtlCol="0" anchor="t"/>
          <a:lstStyle/>
          <a:p>
            <a:pPr algn="ctr">
              <a:lnSpc>
                <a:spcPts val="1463"/>
              </a:lnSpc>
            </a:pPr>
            <a:r>
              <a:rPr lang="en-US" sz="910">
                <a:solidFill>
                  <a:srgbClr val="4B5563"/>
                </a:solidFill>
                <a:latin typeface="Noto Sans KR" pitchFamily="34" charset="0"/>
                <a:ea typeface="Noto Sans KR" pitchFamily="34" charset="-122"/>
                <a:cs typeface="Noto Sans KR" pitchFamily="34" charset="-120"/>
              </a:rPr>
              <a:t>데이터 센터 또는 </a:t>
            </a:r>
            <a:r>
              <a:rPr lang="ko-KR" altLang="en-US" sz="910">
                <a:solidFill>
                  <a:srgbClr val="4B5563"/>
                </a:solidFill>
                <a:latin typeface="Noto Sans KR" pitchFamily="34" charset="0"/>
                <a:ea typeface="Noto Sans KR" pitchFamily="34" charset="-122"/>
                <a:cs typeface="Noto Sans KR" pitchFamily="34" charset="-120"/>
              </a:rPr>
              <a:t>엣</a:t>
            </a:r>
            <a:r>
              <a:rPr lang="en-US" sz="910">
                <a:solidFill>
                  <a:srgbClr val="4B5563"/>
                </a:solidFill>
                <a:latin typeface="Noto Sans KR" pitchFamily="34" charset="0"/>
                <a:ea typeface="Noto Sans KR" pitchFamily="34" charset="-122"/>
                <a:cs typeface="Noto Sans KR" pitchFamily="34" charset="-120"/>
              </a:rPr>
              <a:t>지 </a:t>
            </a:r>
            <a:r>
              <a:rPr lang="en-US" sz="910" dirty="0">
                <a:solidFill>
                  <a:srgbClr val="4B5563"/>
                </a:solidFill>
                <a:latin typeface="Noto Sans KR" pitchFamily="34" charset="0"/>
                <a:ea typeface="Noto Sans KR" pitchFamily="34" charset="-122"/>
                <a:cs typeface="Noto Sans KR" pitchFamily="34" charset="-120"/>
              </a:rPr>
              <a:t>컴퓨팅</a:t>
            </a:r>
            <a:endParaRPr lang="en-US" sz="910" dirty="0"/>
          </a:p>
        </p:txBody>
      </p:sp>
      <p:sp>
        <p:nvSpPr>
          <p:cNvPr id="45" name="Text 21"/>
          <p:cNvSpPr/>
          <p:nvPr/>
        </p:nvSpPr>
        <p:spPr>
          <a:xfrm>
            <a:off x="6727785" y="5100638"/>
            <a:ext cx="2713751" cy="371475"/>
          </a:xfrm>
          <a:prstGeom prst="rect">
            <a:avLst/>
          </a:prstGeom>
          <a:noFill/>
          <a:ln/>
        </p:spPr>
        <p:txBody>
          <a:bodyPr wrap="square" lIns="0" tIns="0" rIns="0" bIns="0" rtlCol="0" anchor="t"/>
          <a:lstStyle/>
          <a:p>
            <a:pPr algn="ctr">
              <a:lnSpc>
                <a:spcPts val="1463"/>
              </a:lnSpc>
            </a:pPr>
            <a:r>
              <a:rPr lang="en-US" sz="910" dirty="0">
                <a:solidFill>
                  <a:srgbClr val="4B5563"/>
                </a:solidFill>
                <a:latin typeface="Noto Sans KR" pitchFamily="34" charset="0"/>
                <a:ea typeface="Noto Sans KR" pitchFamily="34" charset="-122"/>
                <a:cs typeface="Noto Sans KR" pitchFamily="34" charset="-120"/>
              </a:rPr>
              <a:t>인공지능으로분석 및 처리</a:t>
            </a:r>
            <a:endParaRPr lang="en-US" sz="910" dirty="0"/>
          </a:p>
        </p:txBody>
      </p:sp>
      <p:sp>
        <p:nvSpPr>
          <p:cNvPr id="46" name="Text 22"/>
          <p:cNvSpPr/>
          <p:nvPr/>
        </p:nvSpPr>
        <p:spPr>
          <a:xfrm>
            <a:off x="309562" y="575071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20 / 36</a:t>
            </a:r>
            <a:endParaRPr lang="en-US" sz="91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726906"/>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67250"/>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4148138"/>
          </a:xfrm>
          <a:prstGeom prst="rect">
            <a:avLst/>
          </a:prstGeom>
        </p:spPr>
      </p:pic>
      <p:pic>
        <p:nvPicPr>
          <p:cNvPr id="7" name="Image 5" descr="preencoded.png"/>
          <p:cNvPicPr>
            <a:picLocks noChangeAspect="1"/>
          </p:cNvPicPr>
          <p:nvPr/>
        </p:nvPicPr>
        <p:blipFill>
          <a:blip r:embed="rId8"/>
          <a:stretch>
            <a:fillRect/>
          </a:stretch>
        </p:blipFill>
        <p:spPr>
          <a:xfrm>
            <a:off x="433387" y="1664494"/>
            <a:ext cx="4302919" cy="3652838"/>
          </a:xfrm>
          <a:prstGeom prst="rect">
            <a:avLst/>
          </a:prstGeom>
        </p:spPr>
      </p:pic>
      <p:pic>
        <p:nvPicPr>
          <p:cNvPr id="8" name="Image 6" descr="preencoded.png"/>
          <p:cNvPicPr>
            <a:picLocks noChangeAspect="1"/>
          </p:cNvPicPr>
          <p:nvPr/>
        </p:nvPicPr>
        <p:blipFill>
          <a:blip r:embed="rId9"/>
          <a:stretch>
            <a:fillRect/>
          </a:stretch>
        </p:blipFill>
        <p:spPr>
          <a:xfrm>
            <a:off x="5045869" y="1540669"/>
            <a:ext cx="4550569" cy="2259806"/>
          </a:xfrm>
          <a:prstGeom prst="rect">
            <a:avLst/>
          </a:prstGeom>
        </p:spPr>
      </p:pic>
      <p:pic>
        <p:nvPicPr>
          <p:cNvPr id="9" name="Image 7" descr="preencoded.png"/>
          <p:cNvPicPr>
            <a:picLocks noChangeAspect="1"/>
          </p:cNvPicPr>
          <p:nvPr/>
        </p:nvPicPr>
        <p:blipFill>
          <a:blip r:embed="rId10"/>
          <a:stretch>
            <a:fillRect/>
          </a:stretch>
        </p:blipFill>
        <p:spPr>
          <a:xfrm>
            <a:off x="5200650" y="2035969"/>
            <a:ext cx="278606" cy="278606"/>
          </a:xfrm>
          <a:prstGeom prst="rect">
            <a:avLst/>
          </a:prstGeom>
        </p:spPr>
      </p:pic>
      <p:pic>
        <p:nvPicPr>
          <p:cNvPr id="10" name="Image 8" descr="preencoded.png"/>
          <p:cNvPicPr>
            <a:picLocks noChangeAspect="1"/>
          </p:cNvPicPr>
          <p:nvPr/>
        </p:nvPicPr>
        <p:blipFill>
          <a:blip r:embed="rId11"/>
          <a:stretch>
            <a:fillRect/>
          </a:stretch>
        </p:blipFill>
        <p:spPr>
          <a:xfrm>
            <a:off x="5270302" y="2113359"/>
            <a:ext cx="139303" cy="123825"/>
          </a:xfrm>
          <a:prstGeom prst="rect">
            <a:avLst/>
          </a:prstGeom>
        </p:spPr>
      </p:pic>
      <p:pic>
        <p:nvPicPr>
          <p:cNvPr id="11" name="Image 9" descr="preencoded.png"/>
          <p:cNvPicPr>
            <a:picLocks noChangeAspect="1"/>
          </p:cNvPicPr>
          <p:nvPr/>
        </p:nvPicPr>
        <p:blipFill>
          <a:blip r:embed="rId12"/>
          <a:stretch>
            <a:fillRect/>
          </a:stretch>
        </p:blipFill>
        <p:spPr>
          <a:xfrm>
            <a:off x="5200650" y="2624138"/>
            <a:ext cx="278606" cy="278606"/>
          </a:xfrm>
          <a:prstGeom prst="rect">
            <a:avLst/>
          </a:prstGeom>
        </p:spPr>
      </p:pic>
      <p:pic>
        <p:nvPicPr>
          <p:cNvPr id="12" name="Image 10" descr="preencoded.png"/>
          <p:cNvPicPr>
            <a:picLocks noChangeAspect="1"/>
          </p:cNvPicPr>
          <p:nvPr/>
        </p:nvPicPr>
        <p:blipFill>
          <a:blip r:embed="rId13"/>
          <a:stretch>
            <a:fillRect/>
          </a:stretch>
        </p:blipFill>
        <p:spPr>
          <a:xfrm>
            <a:off x="5278041" y="2701528"/>
            <a:ext cx="123825" cy="123825"/>
          </a:xfrm>
          <a:prstGeom prst="rect">
            <a:avLst/>
          </a:prstGeom>
        </p:spPr>
      </p:pic>
      <p:pic>
        <p:nvPicPr>
          <p:cNvPr id="13" name="Image 11" descr="preencoded.png"/>
          <p:cNvPicPr>
            <a:picLocks noChangeAspect="1"/>
          </p:cNvPicPr>
          <p:nvPr/>
        </p:nvPicPr>
        <p:blipFill>
          <a:blip r:embed="rId14"/>
          <a:stretch>
            <a:fillRect/>
          </a:stretch>
        </p:blipFill>
        <p:spPr>
          <a:xfrm>
            <a:off x="5200650" y="3212306"/>
            <a:ext cx="278606" cy="278606"/>
          </a:xfrm>
          <a:prstGeom prst="rect">
            <a:avLst/>
          </a:prstGeom>
        </p:spPr>
      </p:pic>
      <p:pic>
        <p:nvPicPr>
          <p:cNvPr id="14" name="Image 12" descr="preencoded.png"/>
          <p:cNvPicPr>
            <a:picLocks noChangeAspect="1"/>
          </p:cNvPicPr>
          <p:nvPr/>
        </p:nvPicPr>
        <p:blipFill>
          <a:blip r:embed="rId15"/>
          <a:stretch>
            <a:fillRect/>
          </a:stretch>
        </p:blipFill>
        <p:spPr>
          <a:xfrm>
            <a:off x="5270302" y="3289697"/>
            <a:ext cx="139303" cy="123825"/>
          </a:xfrm>
          <a:prstGeom prst="rect">
            <a:avLst/>
          </a:prstGeom>
        </p:spPr>
      </p:pic>
      <p:pic>
        <p:nvPicPr>
          <p:cNvPr id="15" name="Image 13" descr="preencoded.png"/>
          <p:cNvPicPr>
            <a:picLocks noChangeAspect="1"/>
          </p:cNvPicPr>
          <p:nvPr/>
        </p:nvPicPr>
        <p:blipFill>
          <a:blip r:embed="rId16"/>
          <a:stretch>
            <a:fillRect/>
          </a:stretch>
        </p:blipFill>
        <p:spPr>
          <a:xfrm>
            <a:off x="5045869" y="3924300"/>
            <a:ext cx="4550569" cy="1764506"/>
          </a:xfrm>
          <a:prstGeom prst="rect">
            <a:avLst/>
          </a:prstGeom>
        </p:spPr>
      </p:pic>
      <p:pic>
        <p:nvPicPr>
          <p:cNvPr id="16" name="Image 14" descr="preencoded.png"/>
          <p:cNvPicPr>
            <a:picLocks noChangeAspect="1"/>
          </p:cNvPicPr>
          <p:nvPr/>
        </p:nvPicPr>
        <p:blipFill>
          <a:blip r:embed="rId17"/>
          <a:stretch>
            <a:fillRect/>
          </a:stretch>
        </p:blipFill>
        <p:spPr>
          <a:xfrm>
            <a:off x="5200650" y="4419600"/>
            <a:ext cx="278606" cy="278606"/>
          </a:xfrm>
          <a:prstGeom prst="rect">
            <a:avLst/>
          </a:prstGeom>
        </p:spPr>
      </p:pic>
      <p:pic>
        <p:nvPicPr>
          <p:cNvPr id="17" name="Image 15" descr="preencoded.png"/>
          <p:cNvPicPr>
            <a:picLocks noChangeAspect="1"/>
          </p:cNvPicPr>
          <p:nvPr/>
        </p:nvPicPr>
        <p:blipFill>
          <a:blip r:embed="rId18"/>
          <a:stretch>
            <a:fillRect/>
          </a:stretch>
        </p:blipFill>
        <p:spPr>
          <a:xfrm>
            <a:off x="5301258" y="4496991"/>
            <a:ext cx="77391" cy="123825"/>
          </a:xfrm>
          <a:prstGeom prst="rect">
            <a:avLst/>
          </a:prstGeom>
        </p:spPr>
      </p:pic>
      <p:pic>
        <p:nvPicPr>
          <p:cNvPr id="18" name="Image 16" descr="preencoded.png"/>
          <p:cNvPicPr>
            <a:picLocks noChangeAspect="1"/>
          </p:cNvPicPr>
          <p:nvPr/>
        </p:nvPicPr>
        <p:blipFill>
          <a:blip r:embed="rId19"/>
          <a:stretch>
            <a:fillRect/>
          </a:stretch>
        </p:blipFill>
        <p:spPr>
          <a:xfrm>
            <a:off x="7367588" y="4419600"/>
            <a:ext cx="278606" cy="278606"/>
          </a:xfrm>
          <a:prstGeom prst="rect">
            <a:avLst/>
          </a:prstGeom>
        </p:spPr>
      </p:pic>
      <p:pic>
        <p:nvPicPr>
          <p:cNvPr id="19" name="Image 17" descr="preencoded.png"/>
          <p:cNvPicPr>
            <a:picLocks noChangeAspect="1"/>
          </p:cNvPicPr>
          <p:nvPr/>
        </p:nvPicPr>
        <p:blipFill>
          <a:blip r:embed="rId20"/>
          <a:stretch>
            <a:fillRect/>
          </a:stretch>
        </p:blipFill>
        <p:spPr>
          <a:xfrm>
            <a:off x="7429500" y="4496991"/>
            <a:ext cx="154781" cy="123825"/>
          </a:xfrm>
          <a:prstGeom prst="rect">
            <a:avLst/>
          </a:prstGeom>
        </p:spPr>
      </p:pic>
      <p:pic>
        <p:nvPicPr>
          <p:cNvPr id="20" name="Image 18" descr="preencoded.png"/>
          <p:cNvPicPr>
            <a:picLocks noChangeAspect="1"/>
          </p:cNvPicPr>
          <p:nvPr/>
        </p:nvPicPr>
        <p:blipFill>
          <a:blip r:embed="rId21"/>
          <a:stretch>
            <a:fillRect/>
          </a:stretch>
        </p:blipFill>
        <p:spPr>
          <a:xfrm>
            <a:off x="5200650" y="5100638"/>
            <a:ext cx="278606" cy="278606"/>
          </a:xfrm>
          <a:prstGeom prst="rect">
            <a:avLst/>
          </a:prstGeom>
        </p:spPr>
      </p:pic>
      <p:pic>
        <p:nvPicPr>
          <p:cNvPr id="21" name="Image 19" descr="preencoded.png"/>
          <p:cNvPicPr>
            <a:picLocks noChangeAspect="1"/>
          </p:cNvPicPr>
          <p:nvPr/>
        </p:nvPicPr>
        <p:blipFill>
          <a:blip r:embed="rId22"/>
          <a:stretch>
            <a:fillRect/>
          </a:stretch>
        </p:blipFill>
        <p:spPr>
          <a:xfrm>
            <a:off x="5293519" y="5178028"/>
            <a:ext cx="92869" cy="123825"/>
          </a:xfrm>
          <a:prstGeom prst="rect">
            <a:avLst/>
          </a:prstGeom>
        </p:spPr>
      </p:pic>
      <p:pic>
        <p:nvPicPr>
          <p:cNvPr id="22" name="Image 20" descr="preencoded.png"/>
          <p:cNvPicPr>
            <a:picLocks noChangeAspect="1"/>
          </p:cNvPicPr>
          <p:nvPr/>
        </p:nvPicPr>
        <p:blipFill>
          <a:blip r:embed="rId23"/>
          <a:stretch>
            <a:fillRect/>
          </a:stretch>
        </p:blipFill>
        <p:spPr>
          <a:xfrm>
            <a:off x="7367588" y="5100638"/>
            <a:ext cx="278606" cy="278606"/>
          </a:xfrm>
          <a:prstGeom prst="rect">
            <a:avLst/>
          </a:prstGeom>
        </p:spPr>
      </p:pic>
      <p:pic>
        <p:nvPicPr>
          <p:cNvPr id="23" name="Image 21" descr="preencoded.png"/>
          <p:cNvPicPr>
            <a:picLocks noChangeAspect="1"/>
          </p:cNvPicPr>
          <p:nvPr/>
        </p:nvPicPr>
        <p:blipFill>
          <a:blip r:embed="rId24"/>
          <a:stretch>
            <a:fillRect/>
          </a:stretch>
        </p:blipFill>
        <p:spPr>
          <a:xfrm>
            <a:off x="7429500" y="5178028"/>
            <a:ext cx="154781" cy="123825"/>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카메라와 컴퓨터 비전</a:t>
            </a:r>
            <a:endParaRPr lang="en-US" sz="1971" dirty="0"/>
          </a:p>
        </p:txBody>
      </p:sp>
      <p:sp>
        <p:nvSpPr>
          <p:cNvPr id="25" name="Text 1"/>
          <p:cNvSpPr/>
          <p:nvPr/>
        </p:nvSpPr>
        <p:spPr>
          <a:xfrm>
            <a:off x="218241" y="5410200"/>
            <a:ext cx="4733211" cy="153888"/>
          </a:xfrm>
          <a:prstGeom prst="rect">
            <a:avLst/>
          </a:prstGeom>
          <a:noFill/>
          <a:ln/>
        </p:spPr>
        <p:txBody>
          <a:bodyPr wrap="square" lIns="0" tIns="0" rIns="0" bIns="0" rtlCol="0" anchor="t">
            <a:spAutoFit/>
          </a:bodyPr>
          <a:lstStyle/>
          <a:p>
            <a:pPr algn="ctr">
              <a:lnSpc>
                <a:spcPts val="1219"/>
              </a:lnSpc>
            </a:pPr>
            <a:r>
              <a:rPr lang="en-US" sz="796" i="1" dirty="0">
                <a:solidFill>
                  <a:srgbClr val="4B5563"/>
                </a:solidFill>
                <a:latin typeface="Noto Sans KR" pitchFamily="34" charset="0"/>
                <a:ea typeface="Noto Sans KR" pitchFamily="34" charset="-122"/>
                <a:cs typeface="Noto Sans KR" pitchFamily="34" charset="-120"/>
              </a:rPr>
              <a:t>CCTV 컴퓨터 비전 객체 탐지 예제</a:t>
            </a:r>
            <a:endParaRPr lang="en-US" sz="796" dirty="0"/>
          </a:p>
        </p:txBody>
      </p:sp>
      <p:sp>
        <p:nvSpPr>
          <p:cNvPr id="26" name="Text 2"/>
          <p:cNvSpPr/>
          <p:nvPr/>
        </p:nvSpPr>
        <p:spPr>
          <a:xfrm>
            <a:off x="5200650" y="1695450"/>
            <a:ext cx="4665107"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컴퓨터 비전 기술</a:t>
            </a:r>
            <a:endParaRPr lang="en-US" sz="1337" dirty="0"/>
          </a:p>
        </p:txBody>
      </p:sp>
      <p:sp>
        <p:nvSpPr>
          <p:cNvPr id="27" name="Text 3"/>
          <p:cNvSpPr/>
          <p:nvPr/>
        </p:nvSpPr>
        <p:spPr>
          <a:xfrm>
            <a:off x="5572125" y="2035969"/>
            <a:ext cx="4256484"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실시간 비디오 분석</a:t>
            </a:r>
            <a:endParaRPr lang="en-US" sz="910" dirty="0"/>
          </a:p>
        </p:txBody>
      </p:sp>
      <p:sp>
        <p:nvSpPr>
          <p:cNvPr id="28" name="Text 4"/>
          <p:cNvSpPr/>
          <p:nvPr/>
        </p:nvSpPr>
        <p:spPr>
          <a:xfrm>
            <a:off x="5572125" y="2221706"/>
            <a:ext cx="3869531"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도시 CCTV와 카메라 시스템은 컴퓨터 비전 기술을 통해 실시간으로 도로 교통, 범죄, 위험 행위 등을 감지</a:t>
            </a:r>
            <a:endParaRPr lang="en-US" sz="796" dirty="0"/>
          </a:p>
        </p:txBody>
      </p:sp>
      <p:sp>
        <p:nvSpPr>
          <p:cNvPr id="29" name="Text 5"/>
          <p:cNvSpPr/>
          <p:nvPr/>
        </p:nvSpPr>
        <p:spPr>
          <a:xfrm>
            <a:off x="5572125" y="2624137"/>
            <a:ext cx="4256484"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깊은 학습 알고리즘</a:t>
            </a:r>
            <a:endParaRPr lang="en-US" sz="910" dirty="0"/>
          </a:p>
        </p:txBody>
      </p:sp>
      <p:sp>
        <p:nvSpPr>
          <p:cNvPr id="30" name="Text 6"/>
          <p:cNvSpPr/>
          <p:nvPr/>
        </p:nvSpPr>
        <p:spPr>
          <a:xfrm>
            <a:off x="5572125" y="2809875"/>
            <a:ext cx="3869531"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깊은 학습 기반의 목표 탐지와 행동 분석 알고리즘이 비디오를 분석하여 이상 행동을 감지하고 즉시 경보</a:t>
            </a:r>
            <a:endParaRPr lang="en-US" sz="796" dirty="0"/>
          </a:p>
        </p:txBody>
      </p:sp>
      <p:sp>
        <p:nvSpPr>
          <p:cNvPr id="31" name="Text 7"/>
          <p:cNvSpPr/>
          <p:nvPr/>
        </p:nvSpPr>
        <p:spPr>
          <a:xfrm>
            <a:off x="5572125" y="3212306"/>
            <a:ext cx="4247972"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실시간 상황 모니터링</a:t>
            </a:r>
            <a:endParaRPr lang="en-US" sz="910" dirty="0"/>
          </a:p>
        </p:txBody>
      </p:sp>
      <p:sp>
        <p:nvSpPr>
          <p:cNvPr id="32" name="Text 8"/>
          <p:cNvSpPr/>
          <p:nvPr/>
        </p:nvSpPr>
        <p:spPr>
          <a:xfrm>
            <a:off x="5572125" y="3398044"/>
            <a:ext cx="4247972"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이 시스템은 경찰과 제어 센터에게 실시간으로 현장 상황을 제공하여 신속한 결정 가능</a:t>
            </a:r>
            <a:endParaRPr lang="en-US" sz="796" dirty="0"/>
          </a:p>
        </p:txBody>
      </p:sp>
      <p:sp>
        <p:nvSpPr>
          <p:cNvPr id="33" name="Text 9"/>
          <p:cNvSpPr/>
          <p:nvPr/>
        </p:nvSpPr>
        <p:spPr>
          <a:xfrm>
            <a:off x="5200650" y="4079081"/>
            <a:ext cx="4665107"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응용 분야</a:t>
            </a:r>
            <a:endParaRPr lang="en-US" sz="1337" dirty="0"/>
          </a:p>
        </p:txBody>
      </p:sp>
      <p:sp>
        <p:nvSpPr>
          <p:cNvPr id="34" name="Text 10"/>
          <p:cNvSpPr/>
          <p:nvPr/>
        </p:nvSpPr>
        <p:spPr>
          <a:xfrm>
            <a:off x="5572125" y="4419600"/>
            <a:ext cx="1830289"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신호등 제어</a:t>
            </a:r>
            <a:endParaRPr lang="en-US" sz="910" dirty="0"/>
          </a:p>
        </p:txBody>
      </p:sp>
      <p:sp>
        <p:nvSpPr>
          <p:cNvPr id="35" name="Text 11"/>
          <p:cNvSpPr/>
          <p:nvPr/>
        </p:nvSpPr>
        <p:spPr>
          <a:xfrm>
            <a:off x="5572125" y="4605338"/>
            <a:ext cx="1830289"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트래픽 흐름에 따른 신호등 자동 조절</a:t>
            </a:r>
            <a:endParaRPr lang="en-US" sz="796" dirty="0"/>
          </a:p>
        </p:txBody>
      </p:sp>
      <p:sp>
        <p:nvSpPr>
          <p:cNvPr id="36" name="Text 12"/>
          <p:cNvSpPr/>
          <p:nvPr/>
        </p:nvSpPr>
        <p:spPr>
          <a:xfrm>
            <a:off x="7739063" y="4419600"/>
            <a:ext cx="1872853"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인구 밀도 분석</a:t>
            </a:r>
            <a:endParaRPr lang="en-US" sz="910" dirty="0"/>
          </a:p>
        </p:txBody>
      </p:sp>
      <p:sp>
        <p:nvSpPr>
          <p:cNvPr id="37" name="Text 13"/>
          <p:cNvSpPr/>
          <p:nvPr/>
        </p:nvSpPr>
        <p:spPr>
          <a:xfrm>
            <a:off x="7739062" y="4605338"/>
            <a:ext cx="170259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특정 지역의 인구 밀도 실시간 모니터링</a:t>
            </a:r>
            <a:endParaRPr lang="en-US" sz="796" dirty="0"/>
          </a:p>
        </p:txBody>
      </p:sp>
      <p:sp>
        <p:nvSpPr>
          <p:cNvPr id="38" name="Text 14"/>
          <p:cNvSpPr/>
          <p:nvPr/>
        </p:nvSpPr>
        <p:spPr>
          <a:xfrm>
            <a:off x="5572125" y="5100637"/>
            <a:ext cx="1643003"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시설 관리</a:t>
            </a:r>
            <a:endParaRPr lang="en-US" sz="910" dirty="0"/>
          </a:p>
        </p:txBody>
      </p:sp>
      <p:sp>
        <p:nvSpPr>
          <p:cNvPr id="39" name="Text 15"/>
          <p:cNvSpPr/>
          <p:nvPr/>
        </p:nvSpPr>
        <p:spPr>
          <a:xfrm>
            <a:off x="5572125" y="5286375"/>
            <a:ext cx="1643003"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공공 및 상업 시설의 보안 및 운영</a:t>
            </a:r>
            <a:endParaRPr lang="en-US" sz="796" dirty="0"/>
          </a:p>
        </p:txBody>
      </p:sp>
      <p:sp>
        <p:nvSpPr>
          <p:cNvPr id="40" name="Text 16"/>
          <p:cNvSpPr/>
          <p:nvPr/>
        </p:nvSpPr>
        <p:spPr>
          <a:xfrm>
            <a:off x="7739062" y="5100637"/>
            <a:ext cx="146423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사고 예방</a:t>
            </a:r>
            <a:endParaRPr lang="en-US" sz="910" dirty="0"/>
          </a:p>
        </p:txBody>
      </p:sp>
      <p:sp>
        <p:nvSpPr>
          <p:cNvPr id="41" name="Text 17"/>
          <p:cNvSpPr/>
          <p:nvPr/>
        </p:nvSpPr>
        <p:spPr>
          <a:xfrm>
            <a:off x="7739062" y="5286375"/>
            <a:ext cx="1464231"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잠재적 사고 조건의 미리 감지</a:t>
            </a:r>
            <a:endParaRPr lang="en-US" sz="796" dirty="0"/>
          </a:p>
        </p:txBody>
      </p:sp>
      <p:sp>
        <p:nvSpPr>
          <p:cNvPr id="42" name="Text 18"/>
          <p:cNvSpPr/>
          <p:nvPr/>
        </p:nvSpPr>
        <p:spPr>
          <a:xfrm>
            <a:off x="309562" y="5874544"/>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21 / 36</a:t>
            </a:r>
            <a:endParaRPr lang="en-US" sz="91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237684"/>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178028"/>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4658916"/>
          </a:xfrm>
          <a:prstGeom prst="rect">
            <a:avLst/>
          </a:prstGeom>
        </p:spPr>
      </p:pic>
      <p:pic>
        <p:nvPicPr>
          <p:cNvPr id="7" name="Image 5" descr="preencoded.png"/>
          <p:cNvPicPr>
            <a:picLocks noChangeAspect="1"/>
          </p:cNvPicPr>
          <p:nvPr/>
        </p:nvPicPr>
        <p:blipFill>
          <a:blip r:embed="rId8"/>
          <a:stretch>
            <a:fillRect/>
          </a:stretch>
        </p:blipFill>
        <p:spPr>
          <a:xfrm>
            <a:off x="495300" y="2097881"/>
            <a:ext cx="386953" cy="386953"/>
          </a:xfrm>
          <a:prstGeom prst="rect">
            <a:avLst/>
          </a:prstGeom>
        </p:spPr>
      </p:pic>
      <p:pic>
        <p:nvPicPr>
          <p:cNvPr id="8" name="Image 6" descr="preencoded.png"/>
          <p:cNvPicPr>
            <a:picLocks noChangeAspect="1"/>
          </p:cNvPicPr>
          <p:nvPr/>
        </p:nvPicPr>
        <p:blipFill>
          <a:blip r:embed="rId9"/>
          <a:stretch>
            <a:fillRect/>
          </a:stretch>
        </p:blipFill>
        <p:spPr>
          <a:xfrm>
            <a:off x="630734" y="2183011"/>
            <a:ext cx="116086" cy="216694"/>
          </a:xfrm>
          <a:prstGeom prst="rect">
            <a:avLst/>
          </a:prstGeom>
        </p:spPr>
      </p:pic>
      <p:pic>
        <p:nvPicPr>
          <p:cNvPr id="9" name="Image 7" descr="preencoded.png"/>
          <p:cNvPicPr>
            <a:picLocks noChangeAspect="1"/>
          </p:cNvPicPr>
          <p:nvPr/>
        </p:nvPicPr>
        <p:blipFill>
          <a:blip r:embed="rId10"/>
          <a:stretch>
            <a:fillRect/>
          </a:stretch>
        </p:blipFill>
        <p:spPr>
          <a:xfrm>
            <a:off x="495300" y="2809875"/>
            <a:ext cx="386953" cy="386953"/>
          </a:xfrm>
          <a:prstGeom prst="rect">
            <a:avLst/>
          </a:prstGeom>
        </p:spPr>
      </p:pic>
      <p:pic>
        <p:nvPicPr>
          <p:cNvPr id="10" name="Image 8" descr="preencoded.png"/>
          <p:cNvPicPr>
            <a:picLocks noChangeAspect="1"/>
          </p:cNvPicPr>
          <p:nvPr/>
        </p:nvPicPr>
        <p:blipFill>
          <a:blip r:embed="rId11"/>
          <a:stretch>
            <a:fillRect/>
          </a:stretch>
        </p:blipFill>
        <p:spPr>
          <a:xfrm>
            <a:off x="611386" y="2895005"/>
            <a:ext cx="154781" cy="216694"/>
          </a:xfrm>
          <a:prstGeom prst="rect">
            <a:avLst/>
          </a:prstGeom>
        </p:spPr>
      </p:pic>
      <p:pic>
        <p:nvPicPr>
          <p:cNvPr id="11" name="Image 9" descr="preencoded.png"/>
          <p:cNvPicPr>
            <a:picLocks noChangeAspect="1"/>
          </p:cNvPicPr>
          <p:nvPr/>
        </p:nvPicPr>
        <p:blipFill>
          <a:blip r:embed="rId12"/>
          <a:stretch>
            <a:fillRect/>
          </a:stretch>
        </p:blipFill>
        <p:spPr>
          <a:xfrm>
            <a:off x="495300" y="3521869"/>
            <a:ext cx="386953" cy="386953"/>
          </a:xfrm>
          <a:prstGeom prst="rect">
            <a:avLst/>
          </a:prstGeom>
        </p:spPr>
      </p:pic>
      <p:pic>
        <p:nvPicPr>
          <p:cNvPr id="12" name="Image 10" descr="preencoded.png"/>
          <p:cNvPicPr>
            <a:picLocks noChangeAspect="1"/>
          </p:cNvPicPr>
          <p:nvPr/>
        </p:nvPicPr>
        <p:blipFill>
          <a:blip r:embed="rId13"/>
          <a:stretch>
            <a:fillRect/>
          </a:stretch>
        </p:blipFill>
        <p:spPr>
          <a:xfrm>
            <a:off x="630734" y="3606998"/>
            <a:ext cx="116086" cy="216694"/>
          </a:xfrm>
          <a:prstGeom prst="rect">
            <a:avLst/>
          </a:prstGeom>
        </p:spPr>
      </p:pic>
      <p:pic>
        <p:nvPicPr>
          <p:cNvPr id="13" name="Image 11" descr="preencoded.png"/>
          <p:cNvPicPr>
            <a:picLocks noChangeAspect="1"/>
          </p:cNvPicPr>
          <p:nvPr/>
        </p:nvPicPr>
        <p:blipFill>
          <a:blip r:embed="rId7"/>
          <a:stretch>
            <a:fillRect/>
          </a:stretch>
        </p:blipFill>
        <p:spPr>
          <a:xfrm>
            <a:off x="5045869" y="1540669"/>
            <a:ext cx="4550569" cy="4658916"/>
          </a:xfrm>
          <a:prstGeom prst="rect">
            <a:avLst/>
          </a:prstGeom>
        </p:spPr>
      </p:pic>
      <p:pic>
        <p:nvPicPr>
          <p:cNvPr id="14" name="Image 12" descr="preencoded.png"/>
          <p:cNvPicPr>
            <a:picLocks noChangeAspect="1"/>
          </p:cNvPicPr>
          <p:nvPr/>
        </p:nvPicPr>
        <p:blipFill>
          <a:blip r:embed="rId14"/>
          <a:stretch>
            <a:fillRect/>
          </a:stretch>
        </p:blipFill>
        <p:spPr>
          <a:xfrm>
            <a:off x="5231606" y="2097881"/>
            <a:ext cx="4179094" cy="2089547"/>
          </a:xfrm>
          <a:prstGeom prst="rect">
            <a:avLst/>
          </a:prstGeom>
        </p:spPr>
      </p:pic>
      <p:pic>
        <p:nvPicPr>
          <p:cNvPr id="15" name="Image 13" descr="preencoded.png"/>
          <p:cNvPicPr>
            <a:picLocks noChangeAspect="1"/>
          </p:cNvPicPr>
          <p:nvPr/>
        </p:nvPicPr>
        <p:blipFill>
          <a:blip r:embed="rId15"/>
          <a:stretch>
            <a:fillRect/>
          </a:stretch>
        </p:blipFill>
        <p:spPr>
          <a:xfrm>
            <a:off x="5231606" y="4311253"/>
            <a:ext cx="386953" cy="386953"/>
          </a:xfrm>
          <a:prstGeom prst="rect">
            <a:avLst/>
          </a:prstGeom>
        </p:spPr>
      </p:pic>
      <p:pic>
        <p:nvPicPr>
          <p:cNvPr id="16" name="Image 14" descr="preencoded.png"/>
          <p:cNvPicPr>
            <a:picLocks noChangeAspect="1"/>
          </p:cNvPicPr>
          <p:nvPr/>
        </p:nvPicPr>
        <p:blipFill>
          <a:blip r:embed="rId16"/>
          <a:stretch>
            <a:fillRect/>
          </a:stretch>
        </p:blipFill>
        <p:spPr>
          <a:xfrm>
            <a:off x="5347692" y="4396383"/>
            <a:ext cx="154781" cy="216694"/>
          </a:xfrm>
          <a:prstGeom prst="rect">
            <a:avLst/>
          </a:prstGeom>
        </p:spPr>
      </p:pic>
      <p:pic>
        <p:nvPicPr>
          <p:cNvPr id="17" name="Image 15" descr="preencoded.png"/>
          <p:cNvPicPr>
            <a:picLocks noChangeAspect="1"/>
          </p:cNvPicPr>
          <p:nvPr/>
        </p:nvPicPr>
        <p:blipFill>
          <a:blip r:embed="rId17"/>
          <a:stretch>
            <a:fillRect/>
          </a:stretch>
        </p:blipFill>
        <p:spPr>
          <a:xfrm>
            <a:off x="5231606" y="5023247"/>
            <a:ext cx="386953" cy="386953"/>
          </a:xfrm>
          <a:prstGeom prst="rect">
            <a:avLst/>
          </a:prstGeom>
        </p:spPr>
      </p:pic>
      <p:pic>
        <p:nvPicPr>
          <p:cNvPr id="18" name="Image 16" descr="preencoded.png"/>
          <p:cNvPicPr>
            <a:picLocks noChangeAspect="1"/>
          </p:cNvPicPr>
          <p:nvPr/>
        </p:nvPicPr>
        <p:blipFill>
          <a:blip r:embed="rId18"/>
          <a:stretch>
            <a:fillRect/>
          </a:stretch>
        </p:blipFill>
        <p:spPr>
          <a:xfrm>
            <a:off x="5355431" y="5108376"/>
            <a:ext cx="139303" cy="216694"/>
          </a:xfrm>
          <a:prstGeom prst="rect">
            <a:avLst/>
          </a:prstGeom>
        </p:spPr>
      </p:pic>
      <p:sp>
        <p:nvSpPr>
          <p:cNvPr id="1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음향 및 총기 탐지 시스템</a:t>
            </a:r>
            <a:endParaRPr lang="en-US" sz="1971" dirty="0"/>
          </a:p>
        </p:txBody>
      </p:sp>
      <p:sp>
        <p:nvSpPr>
          <p:cNvPr id="20" name="Text 1"/>
          <p:cNvSpPr/>
          <p:nvPr/>
        </p:nvSpPr>
        <p:spPr>
          <a:xfrm>
            <a:off x="495300"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시스템 구성</a:t>
            </a:r>
            <a:endParaRPr lang="en-US" sz="1337" dirty="0"/>
          </a:p>
        </p:txBody>
      </p:sp>
      <p:sp>
        <p:nvSpPr>
          <p:cNvPr id="21" name="Text 2"/>
          <p:cNvSpPr/>
          <p:nvPr/>
        </p:nvSpPr>
        <p:spPr>
          <a:xfrm>
            <a:off x="1006079" y="2097881"/>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소리 감지</a:t>
            </a:r>
            <a:endParaRPr lang="en-US" sz="1024" dirty="0"/>
          </a:p>
        </p:txBody>
      </p:sp>
      <p:sp>
        <p:nvSpPr>
          <p:cNvPr id="22" name="Text 3"/>
          <p:cNvSpPr/>
          <p:nvPr/>
        </p:nvSpPr>
        <p:spPr>
          <a:xfrm>
            <a:off x="1006078" y="2314575"/>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도시 각지에 설치된 마이크로폰 및 진동 센서로 총기 발사 소리 및 기타 위험 소리를 감지</a:t>
            </a:r>
            <a:endParaRPr lang="en-US" sz="910" dirty="0"/>
          </a:p>
        </p:txBody>
      </p:sp>
      <p:sp>
        <p:nvSpPr>
          <p:cNvPr id="23" name="Text 4"/>
          <p:cNvSpPr/>
          <p:nvPr/>
        </p:nvSpPr>
        <p:spPr>
          <a:xfrm>
            <a:off x="1006079" y="2809875"/>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신호 처리</a:t>
            </a:r>
            <a:endParaRPr lang="en-US" sz="1024" dirty="0"/>
          </a:p>
        </p:txBody>
      </p:sp>
      <p:sp>
        <p:nvSpPr>
          <p:cNvPr id="24" name="Text 5"/>
          <p:cNvSpPr/>
          <p:nvPr/>
        </p:nvSpPr>
        <p:spPr>
          <a:xfrm>
            <a:off x="1006078" y="3026569"/>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처리 장비가 수집된 소리 신호를 분석하고 필터링하여 총기 발사와 같은 특정 소리를 식별</a:t>
            </a:r>
            <a:endParaRPr lang="en-US" sz="910" dirty="0"/>
          </a:p>
        </p:txBody>
      </p:sp>
      <p:sp>
        <p:nvSpPr>
          <p:cNvPr id="25" name="Text 6"/>
          <p:cNvSpPr/>
          <p:nvPr/>
        </p:nvSpPr>
        <p:spPr>
          <a:xfrm>
            <a:off x="1006079" y="3521869"/>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위치 추적</a:t>
            </a:r>
            <a:endParaRPr lang="en-US" sz="1024" dirty="0"/>
          </a:p>
        </p:txBody>
      </p:sp>
      <p:sp>
        <p:nvSpPr>
          <p:cNvPr id="26" name="Text 7"/>
          <p:cNvSpPr/>
          <p:nvPr/>
        </p:nvSpPr>
        <p:spPr>
          <a:xfrm>
            <a:off x="1006078" y="3738562"/>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삼각측량법을 통해 총발사 위치를 정확히 추적하고, GIS맵과 연동하여 정확한 주소를 표시</a:t>
            </a:r>
            <a:endParaRPr lang="en-US" sz="910" dirty="0"/>
          </a:p>
        </p:txBody>
      </p:sp>
      <p:sp>
        <p:nvSpPr>
          <p:cNvPr id="27" name="Text 8"/>
          <p:cNvSpPr/>
          <p:nvPr/>
        </p:nvSpPr>
        <p:spPr>
          <a:xfrm>
            <a:off x="5231606"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위치 추적 방식</a:t>
            </a:r>
            <a:endParaRPr lang="en-US" sz="1337" dirty="0"/>
          </a:p>
        </p:txBody>
      </p:sp>
      <p:sp>
        <p:nvSpPr>
          <p:cNvPr id="28" name="Text 9"/>
          <p:cNvSpPr/>
          <p:nvPr/>
        </p:nvSpPr>
        <p:spPr>
          <a:xfrm>
            <a:off x="5742385" y="4311253"/>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삼각측량법</a:t>
            </a:r>
            <a:endParaRPr lang="en-US" sz="1024" dirty="0"/>
          </a:p>
        </p:txBody>
      </p:sp>
      <p:sp>
        <p:nvSpPr>
          <p:cNvPr id="29" name="Text 10"/>
          <p:cNvSpPr/>
          <p:nvPr/>
        </p:nvSpPr>
        <p:spPr>
          <a:xfrm>
            <a:off x="5742384" y="4527947"/>
            <a:ext cx="366831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소리의 도착 시간 및 강도를 분석하여 총발사 위치를 삼각형 형태로 추정</a:t>
            </a:r>
            <a:endParaRPr lang="en-US" sz="910" dirty="0"/>
          </a:p>
        </p:txBody>
      </p:sp>
      <p:sp>
        <p:nvSpPr>
          <p:cNvPr id="30" name="Text 11"/>
          <p:cNvSpPr/>
          <p:nvPr/>
        </p:nvSpPr>
        <p:spPr>
          <a:xfrm>
            <a:off x="5742385" y="5023247"/>
            <a:ext cx="40351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응용 확장</a:t>
            </a:r>
            <a:endParaRPr lang="en-US" sz="1024" dirty="0"/>
          </a:p>
        </p:txBody>
      </p:sp>
      <p:sp>
        <p:nvSpPr>
          <p:cNvPr id="31" name="Text 12"/>
          <p:cNvSpPr/>
          <p:nvPr/>
        </p:nvSpPr>
        <p:spPr>
          <a:xfrm>
            <a:off x="5742384" y="5239940"/>
            <a:ext cx="36683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 기술은 총기 발사뿐만 아니라 폭발, 외침, 사고 소리 등 다양한 위협 신호 검출에 확장 가능</a:t>
            </a:r>
            <a:endParaRPr lang="en-US" sz="910" dirty="0"/>
          </a:p>
        </p:txBody>
      </p:sp>
      <p:sp>
        <p:nvSpPr>
          <p:cNvPr id="32" name="Text 13"/>
          <p:cNvSpPr/>
          <p:nvPr/>
        </p:nvSpPr>
        <p:spPr>
          <a:xfrm>
            <a:off x="5742384" y="5642372"/>
            <a:ext cx="366831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분석 및 머신러닝을 통해 거짓 긍정을 줄이고 실제 사건에 빠르게 대응</a:t>
            </a:r>
            <a:endParaRPr lang="en-US" sz="910" dirty="0"/>
          </a:p>
        </p:txBody>
      </p:sp>
      <p:sp>
        <p:nvSpPr>
          <p:cNvPr id="33" name="Text 14"/>
          <p:cNvSpPr/>
          <p:nvPr/>
        </p:nvSpPr>
        <p:spPr>
          <a:xfrm>
            <a:off x="309562" y="702825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22 / 36</a:t>
            </a:r>
            <a:endParaRPr lang="en-US" sz="91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726906"/>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667250"/>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602581"/>
            <a:ext cx="4550569" cy="4086225"/>
          </a:xfrm>
          <a:prstGeom prst="rect">
            <a:avLst/>
          </a:prstGeom>
        </p:spPr>
      </p:pic>
      <p:pic>
        <p:nvPicPr>
          <p:cNvPr id="7" name="Image 5" descr="preencoded.png"/>
          <p:cNvPicPr>
            <a:picLocks noChangeAspect="1"/>
          </p:cNvPicPr>
          <p:nvPr/>
        </p:nvPicPr>
        <p:blipFill>
          <a:blip r:embed="rId8"/>
          <a:stretch>
            <a:fillRect/>
          </a:stretch>
        </p:blipFill>
        <p:spPr>
          <a:xfrm>
            <a:off x="495300" y="1788319"/>
            <a:ext cx="263128" cy="371475"/>
          </a:xfrm>
          <a:prstGeom prst="rect">
            <a:avLst/>
          </a:prstGeom>
        </p:spPr>
      </p:pic>
      <p:pic>
        <p:nvPicPr>
          <p:cNvPr id="8" name="Image 6" descr="preencoded.png"/>
          <p:cNvPicPr>
            <a:picLocks noChangeAspect="1"/>
          </p:cNvPicPr>
          <p:nvPr/>
        </p:nvPicPr>
        <p:blipFill>
          <a:blip r:embed="rId9"/>
          <a:stretch>
            <a:fillRect/>
          </a:stretch>
        </p:blipFill>
        <p:spPr>
          <a:xfrm>
            <a:off x="557213" y="1850231"/>
            <a:ext cx="139303" cy="247650"/>
          </a:xfrm>
          <a:prstGeom prst="rect">
            <a:avLst/>
          </a:prstGeom>
        </p:spPr>
      </p:pic>
      <p:pic>
        <p:nvPicPr>
          <p:cNvPr id="9" name="Image 7" descr="preencoded.png"/>
          <p:cNvPicPr>
            <a:picLocks noChangeAspect="1"/>
          </p:cNvPicPr>
          <p:nvPr/>
        </p:nvPicPr>
        <p:blipFill>
          <a:blip r:embed="rId10"/>
          <a:stretch>
            <a:fillRect/>
          </a:stretch>
        </p:blipFill>
        <p:spPr>
          <a:xfrm>
            <a:off x="495300" y="2809875"/>
            <a:ext cx="278606" cy="278606"/>
          </a:xfrm>
          <a:prstGeom prst="rect">
            <a:avLst/>
          </a:prstGeom>
        </p:spPr>
      </p:pic>
      <p:pic>
        <p:nvPicPr>
          <p:cNvPr id="10" name="Image 8" descr="preencoded.png"/>
          <p:cNvPicPr>
            <a:picLocks noChangeAspect="1"/>
          </p:cNvPicPr>
          <p:nvPr/>
        </p:nvPicPr>
        <p:blipFill>
          <a:blip r:embed="rId11"/>
          <a:stretch>
            <a:fillRect/>
          </a:stretch>
        </p:blipFill>
        <p:spPr>
          <a:xfrm>
            <a:off x="572691" y="2887266"/>
            <a:ext cx="123825" cy="123825"/>
          </a:xfrm>
          <a:prstGeom prst="rect">
            <a:avLst/>
          </a:prstGeom>
        </p:spPr>
      </p:pic>
      <p:pic>
        <p:nvPicPr>
          <p:cNvPr id="11" name="Image 9" descr="preencoded.png"/>
          <p:cNvPicPr>
            <a:picLocks noChangeAspect="1"/>
          </p:cNvPicPr>
          <p:nvPr/>
        </p:nvPicPr>
        <p:blipFill>
          <a:blip r:embed="rId12"/>
          <a:stretch>
            <a:fillRect/>
          </a:stretch>
        </p:blipFill>
        <p:spPr>
          <a:xfrm>
            <a:off x="2646760" y="2809875"/>
            <a:ext cx="278606" cy="278606"/>
          </a:xfrm>
          <a:prstGeom prst="rect">
            <a:avLst/>
          </a:prstGeom>
        </p:spPr>
      </p:pic>
      <p:pic>
        <p:nvPicPr>
          <p:cNvPr id="12" name="Image 10" descr="preencoded.png"/>
          <p:cNvPicPr>
            <a:picLocks noChangeAspect="1"/>
          </p:cNvPicPr>
          <p:nvPr/>
        </p:nvPicPr>
        <p:blipFill>
          <a:blip r:embed="rId13"/>
          <a:stretch>
            <a:fillRect/>
          </a:stretch>
        </p:blipFill>
        <p:spPr>
          <a:xfrm>
            <a:off x="2747367" y="2887266"/>
            <a:ext cx="77391" cy="123825"/>
          </a:xfrm>
          <a:prstGeom prst="rect">
            <a:avLst/>
          </a:prstGeom>
        </p:spPr>
      </p:pic>
      <p:pic>
        <p:nvPicPr>
          <p:cNvPr id="13" name="Image 11" descr="preencoded.png"/>
          <p:cNvPicPr>
            <a:picLocks noChangeAspect="1"/>
          </p:cNvPicPr>
          <p:nvPr/>
        </p:nvPicPr>
        <p:blipFill>
          <a:blip r:embed="rId14"/>
          <a:stretch>
            <a:fillRect/>
          </a:stretch>
        </p:blipFill>
        <p:spPr>
          <a:xfrm>
            <a:off x="495300" y="3367088"/>
            <a:ext cx="278606" cy="278606"/>
          </a:xfrm>
          <a:prstGeom prst="rect">
            <a:avLst/>
          </a:prstGeom>
        </p:spPr>
      </p:pic>
      <p:pic>
        <p:nvPicPr>
          <p:cNvPr id="14" name="Image 12" descr="preencoded.png"/>
          <p:cNvPicPr>
            <a:picLocks noChangeAspect="1"/>
          </p:cNvPicPr>
          <p:nvPr/>
        </p:nvPicPr>
        <p:blipFill>
          <a:blip r:embed="rId15"/>
          <a:stretch>
            <a:fillRect/>
          </a:stretch>
        </p:blipFill>
        <p:spPr>
          <a:xfrm>
            <a:off x="572691" y="3444478"/>
            <a:ext cx="123825" cy="123825"/>
          </a:xfrm>
          <a:prstGeom prst="rect">
            <a:avLst/>
          </a:prstGeom>
        </p:spPr>
      </p:pic>
      <p:pic>
        <p:nvPicPr>
          <p:cNvPr id="15" name="Image 13" descr="preencoded.png"/>
          <p:cNvPicPr>
            <a:picLocks noChangeAspect="1"/>
          </p:cNvPicPr>
          <p:nvPr/>
        </p:nvPicPr>
        <p:blipFill>
          <a:blip r:embed="rId16"/>
          <a:stretch>
            <a:fillRect/>
          </a:stretch>
        </p:blipFill>
        <p:spPr>
          <a:xfrm>
            <a:off x="2646760" y="3367088"/>
            <a:ext cx="278606" cy="278606"/>
          </a:xfrm>
          <a:prstGeom prst="rect">
            <a:avLst/>
          </a:prstGeom>
        </p:spPr>
      </p:pic>
      <p:pic>
        <p:nvPicPr>
          <p:cNvPr id="16" name="Image 14" descr="preencoded.png"/>
          <p:cNvPicPr>
            <a:picLocks noChangeAspect="1"/>
          </p:cNvPicPr>
          <p:nvPr/>
        </p:nvPicPr>
        <p:blipFill>
          <a:blip r:embed="rId17"/>
          <a:stretch>
            <a:fillRect/>
          </a:stretch>
        </p:blipFill>
        <p:spPr>
          <a:xfrm>
            <a:off x="2739628" y="3444478"/>
            <a:ext cx="92869" cy="123825"/>
          </a:xfrm>
          <a:prstGeom prst="rect">
            <a:avLst/>
          </a:prstGeom>
        </p:spPr>
      </p:pic>
      <p:pic>
        <p:nvPicPr>
          <p:cNvPr id="17" name="Image 15" descr="preencoded.png"/>
          <p:cNvPicPr>
            <a:picLocks noChangeAspect="1"/>
          </p:cNvPicPr>
          <p:nvPr/>
        </p:nvPicPr>
        <p:blipFill>
          <a:blip r:embed="rId18"/>
          <a:stretch>
            <a:fillRect/>
          </a:stretch>
        </p:blipFill>
        <p:spPr>
          <a:xfrm>
            <a:off x="495300" y="3893344"/>
            <a:ext cx="4179094" cy="959644"/>
          </a:xfrm>
          <a:prstGeom prst="rect">
            <a:avLst/>
          </a:prstGeom>
        </p:spPr>
      </p:pic>
      <p:pic>
        <p:nvPicPr>
          <p:cNvPr id="18" name="Image 16" descr="preencoded.png"/>
          <p:cNvPicPr>
            <a:picLocks noChangeAspect="1"/>
          </p:cNvPicPr>
          <p:nvPr/>
        </p:nvPicPr>
        <p:blipFill>
          <a:blip r:embed="rId19"/>
          <a:stretch>
            <a:fillRect/>
          </a:stretch>
        </p:blipFill>
        <p:spPr>
          <a:xfrm>
            <a:off x="588169" y="4024908"/>
            <a:ext cx="123825" cy="123825"/>
          </a:xfrm>
          <a:prstGeom prst="rect">
            <a:avLst/>
          </a:prstGeom>
        </p:spPr>
      </p:pic>
      <p:pic>
        <p:nvPicPr>
          <p:cNvPr id="19" name="Image 17" descr="preencoded.png"/>
          <p:cNvPicPr>
            <a:picLocks noChangeAspect="1"/>
          </p:cNvPicPr>
          <p:nvPr/>
        </p:nvPicPr>
        <p:blipFill>
          <a:blip r:embed="rId7"/>
          <a:stretch>
            <a:fillRect/>
          </a:stretch>
        </p:blipFill>
        <p:spPr>
          <a:xfrm>
            <a:off x="5045869" y="1602581"/>
            <a:ext cx="4550569" cy="4086225"/>
          </a:xfrm>
          <a:prstGeom prst="rect">
            <a:avLst/>
          </a:prstGeom>
        </p:spPr>
      </p:pic>
      <p:pic>
        <p:nvPicPr>
          <p:cNvPr id="20" name="Image 18" descr="preencoded.png"/>
          <p:cNvPicPr>
            <a:picLocks noChangeAspect="1"/>
          </p:cNvPicPr>
          <p:nvPr/>
        </p:nvPicPr>
        <p:blipFill>
          <a:blip r:embed="rId20"/>
          <a:stretch>
            <a:fillRect/>
          </a:stretch>
        </p:blipFill>
        <p:spPr>
          <a:xfrm>
            <a:off x="5231606" y="1788319"/>
            <a:ext cx="309563" cy="371475"/>
          </a:xfrm>
          <a:prstGeom prst="rect">
            <a:avLst/>
          </a:prstGeom>
        </p:spPr>
      </p:pic>
      <p:pic>
        <p:nvPicPr>
          <p:cNvPr id="21" name="Image 19" descr="preencoded.png"/>
          <p:cNvPicPr>
            <a:picLocks noChangeAspect="1"/>
          </p:cNvPicPr>
          <p:nvPr/>
        </p:nvPicPr>
        <p:blipFill>
          <a:blip r:embed="rId21"/>
          <a:stretch>
            <a:fillRect/>
          </a:stretch>
        </p:blipFill>
        <p:spPr>
          <a:xfrm>
            <a:off x="5293519" y="1850231"/>
            <a:ext cx="185738" cy="247650"/>
          </a:xfrm>
          <a:prstGeom prst="rect">
            <a:avLst/>
          </a:prstGeom>
        </p:spPr>
      </p:pic>
      <p:pic>
        <p:nvPicPr>
          <p:cNvPr id="22" name="Image 20" descr="preencoded.png"/>
          <p:cNvPicPr>
            <a:picLocks noChangeAspect="1"/>
          </p:cNvPicPr>
          <p:nvPr/>
        </p:nvPicPr>
        <p:blipFill>
          <a:blip r:embed="rId22"/>
          <a:stretch>
            <a:fillRect/>
          </a:stretch>
        </p:blipFill>
        <p:spPr>
          <a:xfrm>
            <a:off x="7073503" y="2995613"/>
            <a:ext cx="495300" cy="495300"/>
          </a:xfrm>
          <a:prstGeom prst="rect">
            <a:avLst/>
          </a:prstGeom>
        </p:spPr>
      </p:pic>
      <p:pic>
        <p:nvPicPr>
          <p:cNvPr id="23" name="Image 21" descr="preencoded.png"/>
          <p:cNvPicPr>
            <a:picLocks noChangeAspect="1"/>
          </p:cNvPicPr>
          <p:nvPr/>
        </p:nvPicPr>
        <p:blipFill>
          <a:blip r:embed="rId23"/>
          <a:stretch>
            <a:fillRect/>
          </a:stretch>
        </p:blipFill>
        <p:spPr>
          <a:xfrm>
            <a:off x="7216676" y="3119438"/>
            <a:ext cx="208955" cy="247650"/>
          </a:xfrm>
          <a:prstGeom prst="rect">
            <a:avLst/>
          </a:prstGeom>
        </p:spPr>
      </p:pic>
      <p:pic>
        <p:nvPicPr>
          <p:cNvPr id="24" name="Image 22" descr="preencoded.png"/>
          <p:cNvPicPr>
            <a:picLocks noChangeAspect="1"/>
          </p:cNvPicPr>
          <p:nvPr/>
        </p:nvPicPr>
        <p:blipFill>
          <a:blip r:embed="rId24"/>
          <a:stretch>
            <a:fillRect/>
          </a:stretch>
        </p:blipFill>
        <p:spPr>
          <a:xfrm>
            <a:off x="5231606" y="3862388"/>
            <a:ext cx="278606" cy="278606"/>
          </a:xfrm>
          <a:prstGeom prst="rect">
            <a:avLst/>
          </a:prstGeom>
        </p:spPr>
      </p:pic>
      <p:pic>
        <p:nvPicPr>
          <p:cNvPr id="25" name="Image 23" descr="preencoded.png"/>
          <p:cNvPicPr>
            <a:picLocks noChangeAspect="1"/>
          </p:cNvPicPr>
          <p:nvPr/>
        </p:nvPicPr>
        <p:blipFill>
          <a:blip r:embed="rId25"/>
          <a:stretch>
            <a:fillRect/>
          </a:stretch>
        </p:blipFill>
        <p:spPr>
          <a:xfrm>
            <a:off x="5308997" y="3939778"/>
            <a:ext cx="123825" cy="123825"/>
          </a:xfrm>
          <a:prstGeom prst="rect">
            <a:avLst/>
          </a:prstGeom>
        </p:spPr>
      </p:pic>
      <p:pic>
        <p:nvPicPr>
          <p:cNvPr id="26" name="Image 24" descr="preencoded.png"/>
          <p:cNvPicPr>
            <a:picLocks noChangeAspect="1"/>
          </p:cNvPicPr>
          <p:nvPr/>
        </p:nvPicPr>
        <p:blipFill>
          <a:blip r:embed="rId26"/>
          <a:stretch>
            <a:fillRect/>
          </a:stretch>
        </p:blipFill>
        <p:spPr>
          <a:xfrm>
            <a:off x="7383066" y="3862388"/>
            <a:ext cx="278606" cy="278606"/>
          </a:xfrm>
          <a:prstGeom prst="rect">
            <a:avLst/>
          </a:prstGeom>
        </p:spPr>
      </p:pic>
      <p:pic>
        <p:nvPicPr>
          <p:cNvPr id="27" name="Image 25" descr="preencoded.png"/>
          <p:cNvPicPr>
            <a:picLocks noChangeAspect="1"/>
          </p:cNvPicPr>
          <p:nvPr/>
        </p:nvPicPr>
        <p:blipFill>
          <a:blip r:embed="rId27"/>
          <a:stretch>
            <a:fillRect/>
          </a:stretch>
        </p:blipFill>
        <p:spPr>
          <a:xfrm>
            <a:off x="7483673" y="3939778"/>
            <a:ext cx="77391" cy="123825"/>
          </a:xfrm>
          <a:prstGeom prst="rect">
            <a:avLst/>
          </a:prstGeom>
        </p:spPr>
      </p:pic>
      <p:pic>
        <p:nvPicPr>
          <p:cNvPr id="28" name="Image 26" descr="preencoded.png"/>
          <p:cNvPicPr>
            <a:picLocks noChangeAspect="1"/>
          </p:cNvPicPr>
          <p:nvPr/>
        </p:nvPicPr>
        <p:blipFill>
          <a:blip r:embed="rId28"/>
          <a:stretch>
            <a:fillRect/>
          </a:stretch>
        </p:blipFill>
        <p:spPr>
          <a:xfrm>
            <a:off x="5231606" y="4419600"/>
            <a:ext cx="278606" cy="278606"/>
          </a:xfrm>
          <a:prstGeom prst="rect">
            <a:avLst/>
          </a:prstGeom>
        </p:spPr>
      </p:pic>
      <p:pic>
        <p:nvPicPr>
          <p:cNvPr id="29" name="Image 27" descr="preencoded.png"/>
          <p:cNvPicPr>
            <a:picLocks noChangeAspect="1"/>
          </p:cNvPicPr>
          <p:nvPr/>
        </p:nvPicPr>
        <p:blipFill>
          <a:blip r:embed="rId29"/>
          <a:stretch>
            <a:fillRect/>
          </a:stretch>
        </p:blipFill>
        <p:spPr>
          <a:xfrm>
            <a:off x="5293519" y="4496991"/>
            <a:ext cx="154781" cy="123825"/>
          </a:xfrm>
          <a:prstGeom prst="rect">
            <a:avLst/>
          </a:prstGeom>
        </p:spPr>
      </p:pic>
      <p:pic>
        <p:nvPicPr>
          <p:cNvPr id="30" name="Image 28" descr="preencoded.png"/>
          <p:cNvPicPr>
            <a:picLocks noChangeAspect="1"/>
          </p:cNvPicPr>
          <p:nvPr/>
        </p:nvPicPr>
        <p:blipFill>
          <a:blip r:embed="rId30"/>
          <a:stretch>
            <a:fillRect/>
          </a:stretch>
        </p:blipFill>
        <p:spPr>
          <a:xfrm>
            <a:off x="7383066" y="4419600"/>
            <a:ext cx="278606" cy="278606"/>
          </a:xfrm>
          <a:prstGeom prst="rect">
            <a:avLst/>
          </a:prstGeom>
        </p:spPr>
      </p:pic>
      <p:pic>
        <p:nvPicPr>
          <p:cNvPr id="31" name="Image 29" descr="preencoded.png"/>
          <p:cNvPicPr>
            <a:picLocks noChangeAspect="1"/>
          </p:cNvPicPr>
          <p:nvPr/>
        </p:nvPicPr>
        <p:blipFill>
          <a:blip r:embed="rId31"/>
          <a:stretch>
            <a:fillRect/>
          </a:stretch>
        </p:blipFill>
        <p:spPr>
          <a:xfrm>
            <a:off x="7460456" y="4496991"/>
            <a:ext cx="123825" cy="123825"/>
          </a:xfrm>
          <a:prstGeom prst="rect">
            <a:avLst/>
          </a:prstGeom>
        </p:spPr>
      </p:pic>
      <p:pic>
        <p:nvPicPr>
          <p:cNvPr id="32" name="Image 30" descr="preencoded.png"/>
          <p:cNvPicPr>
            <a:picLocks noChangeAspect="1"/>
          </p:cNvPicPr>
          <p:nvPr/>
        </p:nvPicPr>
        <p:blipFill>
          <a:blip r:embed="rId32"/>
          <a:stretch>
            <a:fillRect/>
          </a:stretch>
        </p:blipFill>
        <p:spPr>
          <a:xfrm>
            <a:off x="5231606" y="4945856"/>
            <a:ext cx="4179094" cy="557213"/>
          </a:xfrm>
          <a:prstGeom prst="rect">
            <a:avLst/>
          </a:prstGeom>
        </p:spPr>
      </p:pic>
      <p:pic>
        <p:nvPicPr>
          <p:cNvPr id="33" name="Image 31" descr="preencoded.png"/>
          <p:cNvPicPr>
            <a:picLocks noChangeAspect="1"/>
          </p:cNvPicPr>
          <p:nvPr/>
        </p:nvPicPr>
        <p:blipFill>
          <a:blip r:embed="rId33"/>
          <a:stretch>
            <a:fillRect/>
          </a:stretch>
        </p:blipFill>
        <p:spPr>
          <a:xfrm>
            <a:off x="5324475" y="5077420"/>
            <a:ext cx="123825" cy="123825"/>
          </a:xfrm>
          <a:prstGeom prst="rect">
            <a:avLst/>
          </a:prstGeom>
        </p:spPr>
      </p:pic>
      <p:sp>
        <p:nvSpPr>
          <p:cNvPr id="3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스마트 가로등과 환경 센서</a:t>
            </a:r>
            <a:endParaRPr lang="en-US" sz="1971" dirty="0"/>
          </a:p>
        </p:txBody>
      </p:sp>
      <p:sp>
        <p:nvSpPr>
          <p:cNvPr id="35" name="Text 1"/>
          <p:cNvSpPr/>
          <p:nvPr/>
        </p:nvSpPr>
        <p:spPr>
          <a:xfrm>
            <a:off x="851297" y="1850231"/>
            <a:ext cx="11833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스마트 가로등</a:t>
            </a:r>
            <a:endParaRPr lang="en-US" sz="1337" dirty="0"/>
          </a:p>
        </p:txBody>
      </p:sp>
      <p:sp>
        <p:nvSpPr>
          <p:cNvPr id="36" name="Text 2"/>
          <p:cNvSpPr/>
          <p:nvPr/>
        </p:nvSpPr>
        <p:spPr>
          <a:xfrm>
            <a:off x="495300" y="2283619"/>
            <a:ext cx="4179094"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인터넷에 연결된 LED 조명 시스템으로, 환경 상태와 공공 안전에 따라 밝기를 자동 조절합니다.</a:t>
            </a:r>
            <a:endParaRPr lang="en-US" sz="910" dirty="0"/>
          </a:p>
        </p:txBody>
      </p:sp>
      <p:sp>
        <p:nvSpPr>
          <p:cNvPr id="37" name="Text 3"/>
          <p:cNvSpPr/>
          <p:nvPr/>
        </p:nvSpPr>
        <p:spPr>
          <a:xfrm>
            <a:off x="866775" y="2778919"/>
            <a:ext cx="1208842"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날씨 감지</a:t>
            </a:r>
            <a:endParaRPr lang="en-US" sz="910" dirty="0"/>
          </a:p>
        </p:txBody>
      </p:sp>
      <p:sp>
        <p:nvSpPr>
          <p:cNvPr id="38" name="Text 4"/>
          <p:cNvSpPr/>
          <p:nvPr/>
        </p:nvSpPr>
        <p:spPr>
          <a:xfrm>
            <a:off x="866775" y="2964656"/>
            <a:ext cx="1208842"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자동으로 날씨 상태 감지</a:t>
            </a:r>
            <a:endParaRPr lang="en-US" sz="796" dirty="0"/>
          </a:p>
        </p:txBody>
      </p:sp>
      <p:sp>
        <p:nvSpPr>
          <p:cNvPr id="39" name="Text 5"/>
          <p:cNvSpPr/>
          <p:nvPr/>
        </p:nvSpPr>
        <p:spPr>
          <a:xfrm>
            <a:off x="3018234" y="2778919"/>
            <a:ext cx="953453"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인적 감지</a:t>
            </a:r>
            <a:endParaRPr lang="en-US" sz="910" dirty="0"/>
          </a:p>
        </p:txBody>
      </p:sp>
      <p:sp>
        <p:nvSpPr>
          <p:cNvPr id="40" name="Text 6"/>
          <p:cNvSpPr/>
          <p:nvPr/>
        </p:nvSpPr>
        <p:spPr>
          <a:xfrm>
            <a:off x="3018234" y="2964656"/>
            <a:ext cx="953453"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걸어가는 사람 감지</a:t>
            </a:r>
            <a:endParaRPr lang="en-US" sz="796" dirty="0"/>
          </a:p>
        </p:txBody>
      </p:sp>
      <p:sp>
        <p:nvSpPr>
          <p:cNvPr id="41" name="Text 7"/>
          <p:cNvSpPr/>
          <p:nvPr/>
        </p:nvSpPr>
        <p:spPr>
          <a:xfrm>
            <a:off x="866776" y="3336131"/>
            <a:ext cx="842784"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교통 감지</a:t>
            </a:r>
            <a:endParaRPr lang="en-US" sz="910" dirty="0"/>
          </a:p>
        </p:txBody>
      </p:sp>
      <p:sp>
        <p:nvSpPr>
          <p:cNvPr id="42" name="Text 8"/>
          <p:cNvSpPr/>
          <p:nvPr/>
        </p:nvSpPr>
        <p:spPr>
          <a:xfrm>
            <a:off x="866776" y="3521869"/>
            <a:ext cx="84278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자동차 활동 감지</a:t>
            </a:r>
            <a:endParaRPr lang="en-US" sz="796" dirty="0"/>
          </a:p>
        </p:txBody>
      </p:sp>
      <p:sp>
        <p:nvSpPr>
          <p:cNvPr id="43" name="Text 9"/>
          <p:cNvSpPr/>
          <p:nvPr/>
        </p:nvSpPr>
        <p:spPr>
          <a:xfrm>
            <a:off x="3018235" y="3336131"/>
            <a:ext cx="1319511"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에너지 절약</a:t>
            </a:r>
            <a:endParaRPr lang="en-US" sz="910" dirty="0"/>
          </a:p>
        </p:txBody>
      </p:sp>
      <p:sp>
        <p:nvSpPr>
          <p:cNvPr id="44" name="Text 10"/>
          <p:cNvSpPr/>
          <p:nvPr/>
        </p:nvSpPr>
        <p:spPr>
          <a:xfrm>
            <a:off x="3018235" y="3521869"/>
            <a:ext cx="1319511"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불필요한 에너지 소비 감소</a:t>
            </a:r>
            <a:endParaRPr lang="en-US" sz="796" dirty="0"/>
          </a:p>
        </p:txBody>
      </p:sp>
      <p:sp>
        <p:nvSpPr>
          <p:cNvPr id="45" name="Text 11"/>
          <p:cNvSpPr/>
          <p:nvPr/>
        </p:nvSpPr>
        <p:spPr>
          <a:xfrm>
            <a:off x="773906" y="3986212"/>
            <a:ext cx="439269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추가 기능</a:t>
            </a:r>
            <a:endParaRPr lang="en-US" sz="910" dirty="0"/>
          </a:p>
        </p:txBody>
      </p:sp>
      <p:sp>
        <p:nvSpPr>
          <p:cNvPr id="46" name="Text 12"/>
          <p:cNvSpPr/>
          <p:nvPr/>
        </p:nvSpPr>
        <p:spPr>
          <a:xfrm>
            <a:off x="611386" y="4202906"/>
            <a:ext cx="4562951"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CCTV 및 Wi-Fi 모듈 통합</a:t>
            </a:r>
            <a:endParaRPr lang="en-US" sz="910" dirty="0"/>
          </a:p>
        </p:txBody>
      </p:sp>
      <p:sp>
        <p:nvSpPr>
          <p:cNvPr id="47" name="Text 13"/>
          <p:cNvSpPr/>
          <p:nvPr/>
        </p:nvSpPr>
        <p:spPr>
          <a:xfrm>
            <a:off x="611386" y="4388644"/>
            <a:ext cx="4562951"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특정 패턴의 깜빡이로 교통 및 인구 관리</a:t>
            </a:r>
            <a:endParaRPr lang="en-US" sz="910" dirty="0"/>
          </a:p>
        </p:txBody>
      </p:sp>
      <p:sp>
        <p:nvSpPr>
          <p:cNvPr id="48" name="Text 14"/>
          <p:cNvSpPr/>
          <p:nvPr/>
        </p:nvSpPr>
        <p:spPr>
          <a:xfrm>
            <a:off x="611386" y="4574381"/>
            <a:ext cx="4562951"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높은 위치에 설치된 소리 및 대기질 센서</a:t>
            </a:r>
            <a:endParaRPr lang="en-US" sz="910" dirty="0"/>
          </a:p>
        </p:txBody>
      </p:sp>
      <p:sp>
        <p:nvSpPr>
          <p:cNvPr id="49" name="Text 15"/>
          <p:cNvSpPr/>
          <p:nvPr/>
        </p:nvSpPr>
        <p:spPr>
          <a:xfrm>
            <a:off x="5634038" y="1850231"/>
            <a:ext cx="808732"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환경 센서</a:t>
            </a:r>
            <a:endParaRPr lang="en-US" sz="1337" dirty="0"/>
          </a:p>
        </p:txBody>
      </p:sp>
      <p:sp>
        <p:nvSpPr>
          <p:cNvPr id="50" name="Text 16"/>
          <p:cNvSpPr/>
          <p:nvPr/>
        </p:nvSpPr>
        <p:spPr>
          <a:xfrm>
            <a:off x="5231606" y="2283619"/>
            <a:ext cx="417909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공기질, 온도, 습도, 소음, 진동 등을 모니터링하는 센서로, 위험 요인을 미리 감지합니다.</a:t>
            </a:r>
            <a:endParaRPr lang="en-US" sz="910" dirty="0"/>
          </a:p>
        </p:txBody>
      </p:sp>
      <p:sp>
        <p:nvSpPr>
          <p:cNvPr id="51" name="Text 17"/>
          <p:cNvSpPr/>
          <p:nvPr/>
        </p:nvSpPr>
        <p:spPr>
          <a:xfrm>
            <a:off x="5603081" y="3831431"/>
            <a:ext cx="987504"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공기질 모니터링</a:t>
            </a:r>
            <a:endParaRPr lang="en-US" sz="910" dirty="0"/>
          </a:p>
        </p:txBody>
      </p:sp>
      <p:sp>
        <p:nvSpPr>
          <p:cNvPr id="52" name="Text 18"/>
          <p:cNvSpPr/>
          <p:nvPr/>
        </p:nvSpPr>
        <p:spPr>
          <a:xfrm>
            <a:off x="5603081" y="4017169"/>
            <a:ext cx="987504"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오염도 및 질환 감지</a:t>
            </a:r>
            <a:endParaRPr lang="en-US" sz="796" dirty="0"/>
          </a:p>
        </p:txBody>
      </p:sp>
      <p:sp>
        <p:nvSpPr>
          <p:cNvPr id="53" name="Text 19"/>
          <p:cNvSpPr/>
          <p:nvPr/>
        </p:nvSpPr>
        <p:spPr>
          <a:xfrm>
            <a:off x="7754541" y="3831431"/>
            <a:ext cx="876836"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온도 및 습도</a:t>
            </a:r>
            <a:endParaRPr lang="en-US" sz="910" dirty="0"/>
          </a:p>
        </p:txBody>
      </p:sp>
      <p:sp>
        <p:nvSpPr>
          <p:cNvPr id="54" name="Text 20"/>
          <p:cNvSpPr/>
          <p:nvPr/>
        </p:nvSpPr>
        <p:spPr>
          <a:xfrm>
            <a:off x="7754541" y="4017169"/>
            <a:ext cx="87683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기온 및 습도 감지</a:t>
            </a:r>
            <a:endParaRPr lang="en-US" sz="796" dirty="0"/>
          </a:p>
        </p:txBody>
      </p:sp>
      <p:sp>
        <p:nvSpPr>
          <p:cNvPr id="55" name="Text 21"/>
          <p:cNvSpPr/>
          <p:nvPr/>
        </p:nvSpPr>
        <p:spPr>
          <a:xfrm>
            <a:off x="5603082" y="4388644"/>
            <a:ext cx="876836"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소음 감지</a:t>
            </a:r>
            <a:endParaRPr lang="en-US" sz="910" dirty="0"/>
          </a:p>
        </p:txBody>
      </p:sp>
      <p:sp>
        <p:nvSpPr>
          <p:cNvPr id="56" name="Text 22"/>
          <p:cNvSpPr/>
          <p:nvPr/>
        </p:nvSpPr>
        <p:spPr>
          <a:xfrm>
            <a:off x="5603082" y="4574381"/>
            <a:ext cx="87683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소리 및 충격 감지</a:t>
            </a:r>
            <a:endParaRPr lang="en-US" sz="796" dirty="0"/>
          </a:p>
        </p:txBody>
      </p:sp>
      <p:sp>
        <p:nvSpPr>
          <p:cNvPr id="57" name="Text 23"/>
          <p:cNvSpPr/>
          <p:nvPr/>
        </p:nvSpPr>
        <p:spPr>
          <a:xfrm>
            <a:off x="7754541" y="4388644"/>
            <a:ext cx="876836" cy="192360"/>
          </a:xfrm>
          <a:prstGeom prst="rect">
            <a:avLst/>
          </a:prstGeom>
          <a:noFill/>
          <a:ln/>
        </p:spPr>
        <p:txBody>
          <a:bodyPr wrap="square" lIns="0" tIns="0" rIns="0" bIns="0" rtlCol="0" anchor="t">
            <a:spAutoFit/>
          </a:bodyPr>
          <a:lstStyle/>
          <a:p>
            <a:pPr>
              <a:lnSpc>
                <a:spcPts val="1463"/>
              </a:lnSpc>
            </a:pPr>
            <a:r>
              <a:rPr lang="en-US" sz="910" dirty="0">
                <a:solidFill>
                  <a:srgbClr val="1F2937"/>
                </a:solidFill>
                <a:latin typeface="Noto Sans KR" pitchFamily="34" charset="0"/>
                <a:ea typeface="Noto Sans KR" pitchFamily="34" charset="-122"/>
                <a:cs typeface="Noto Sans KR" pitchFamily="34" charset="-120"/>
              </a:rPr>
              <a:t>자동 알림</a:t>
            </a:r>
            <a:endParaRPr lang="en-US" sz="910" dirty="0"/>
          </a:p>
        </p:txBody>
      </p:sp>
      <p:sp>
        <p:nvSpPr>
          <p:cNvPr id="58" name="Text 24"/>
          <p:cNvSpPr/>
          <p:nvPr/>
        </p:nvSpPr>
        <p:spPr>
          <a:xfrm>
            <a:off x="7754541" y="4574381"/>
            <a:ext cx="87683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위험 시 자동 경보</a:t>
            </a:r>
            <a:endParaRPr lang="en-US" sz="796" dirty="0"/>
          </a:p>
        </p:txBody>
      </p:sp>
      <p:sp>
        <p:nvSpPr>
          <p:cNvPr id="59" name="Text 25"/>
          <p:cNvSpPr/>
          <p:nvPr/>
        </p:nvSpPr>
        <p:spPr>
          <a:xfrm>
            <a:off x="5510213" y="5038725"/>
            <a:ext cx="3993356" cy="384721"/>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응용 사례: 감지된 위험 요인이 있을 때, 관련 기관에 자동으로 알림을 보내어 재난 대응 준비</a:t>
            </a:r>
            <a:endParaRPr lang="en-US" sz="910" dirty="0"/>
          </a:p>
        </p:txBody>
      </p:sp>
      <p:sp>
        <p:nvSpPr>
          <p:cNvPr id="60" name="Text 26"/>
          <p:cNvSpPr/>
          <p:nvPr/>
        </p:nvSpPr>
        <p:spPr>
          <a:xfrm>
            <a:off x="309562" y="5874544"/>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23 / 36</a:t>
            </a:r>
            <a:endParaRPr lang="en-US" sz="91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71800" cy="3993356"/>
          </a:xfrm>
          <a:prstGeom prst="rect">
            <a:avLst/>
          </a:prstGeom>
        </p:spPr>
      </p:pic>
      <p:pic>
        <p:nvPicPr>
          <p:cNvPr id="7" name="Image 5" descr="preencoded.png"/>
          <p:cNvPicPr>
            <a:picLocks noChangeAspect="1"/>
          </p:cNvPicPr>
          <p:nvPr/>
        </p:nvPicPr>
        <p:blipFill>
          <a:blip r:embed="rId8"/>
          <a:stretch>
            <a:fillRect/>
          </a:stretch>
        </p:blipFill>
        <p:spPr>
          <a:xfrm>
            <a:off x="495300" y="1726406"/>
            <a:ext cx="386953" cy="386953"/>
          </a:xfrm>
          <a:prstGeom prst="rect">
            <a:avLst/>
          </a:prstGeom>
        </p:spPr>
      </p:pic>
      <p:pic>
        <p:nvPicPr>
          <p:cNvPr id="8" name="Image 6" descr="preencoded.png"/>
          <p:cNvPicPr>
            <a:picLocks noChangeAspect="1"/>
          </p:cNvPicPr>
          <p:nvPr/>
        </p:nvPicPr>
        <p:blipFill>
          <a:blip r:embed="rId9"/>
          <a:stretch>
            <a:fillRect/>
          </a:stretch>
        </p:blipFill>
        <p:spPr>
          <a:xfrm>
            <a:off x="572691" y="1796058"/>
            <a:ext cx="232172" cy="247650"/>
          </a:xfrm>
          <a:prstGeom prst="rect">
            <a:avLst/>
          </a:prstGeom>
        </p:spPr>
      </p:pic>
      <p:pic>
        <p:nvPicPr>
          <p:cNvPr id="9" name="Image 7" descr="preencoded.png"/>
          <p:cNvPicPr>
            <a:picLocks noChangeAspect="1"/>
          </p:cNvPicPr>
          <p:nvPr/>
        </p:nvPicPr>
        <p:blipFill>
          <a:blip r:embed="rId10"/>
          <a:stretch>
            <a:fillRect/>
          </a:stretch>
        </p:blipFill>
        <p:spPr>
          <a:xfrm>
            <a:off x="495300" y="2268141"/>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95300" y="2546747"/>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95300" y="2825353"/>
            <a:ext cx="123825" cy="123825"/>
          </a:xfrm>
          <a:prstGeom prst="rect">
            <a:avLst/>
          </a:prstGeom>
        </p:spPr>
      </p:pic>
      <p:pic>
        <p:nvPicPr>
          <p:cNvPr id="12" name="Image 10" descr="preencoded.png"/>
          <p:cNvPicPr>
            <a:picLocks noChangeAspect="1"/>
          </p:cNvPicPr>
          <p:nvPr/>
        </p:nvPicPr>
        <p:blipFill>
          <a:blip r:embed="rId10"/>
          <a:stretch>
            <a:fillRect/>
          </a:stretch>
        </p:blipFill>
        <p:spPr>
          <a:xfrm>
            <a:off x="495300" y="3103959"/>
            <a:ext cx="123825" cy="123825"/>
          </a:xfrm>
          <a:prstGeom prst="rect">
            <a:avLst/>
          </a:prstGeom>
        </p:spPr>
      </p:pic>
      <p:pic>
        <p:nvPicPr>
          <p:cNvPr id="13" name="Image 11" descr="preencoded.png"/>
          <p:cNvPicPr>
            <a:picLocks noChangeAspect="1"/>
          </p:cNvPicPr>
          <p:nvPr/>
        </p:nvPicPr>
        <p:blipFill>
          <a:blip r:embed="rId10"/>
          <a:stretch>
            <a:fillRect/>
          </a:stretch>
        </p:blipFill>
        <p:spPr>
          <a:xfrm>
            <a:off x="495300" y="3382566"/>
            <a:ext cx="123825" cy="123825"/>
          </a:xfrm>
          <a:prstGeom prst="rect">
            <a:avLst/>
          </a:prstGeom>
        </p:spPr>
      </p:pic>
      <p:pic>
        <p:nvPicPr>
          <p:cNvPr id="14" name="Image 12" descr="preencoded.png"/>
          <p:cNvPicPr>
            <a:picLocks noChangeAspect="1"/>
          </p:cNvPicPr>
          <p:nvPr/>
        </p:nvPicPr>
        <p:blipFill>
          <a:blip r:embed="rId7"/>
          <a:stretch>
            <a:fillRect/>
          </a:stretch>
        </p:blipFill>
        <p:spPr>
          <a:xfrm>
            <a:off x="3467100" y="1540669"/>
            <a:ext cx="2971800" cy="3993356"/>
          </a:xfrm>
          <a:prstGeom prst="rect">
            <a:avLst/>
          </a:prstGeom>
        </p:spPr>
      </p:pic>
      <p:pic>
        <p:nvPicPr>
          <p:cNvPr id="15" name="Image 13" descr="preencoded.png"/>
          <p:cNvPicPr>
            <a:picLocks noChangeAspect="1"/>
          </p:cNvPicPr>
          <p:nvPr/>
        </p:nvPicPr>
        <p:blipFill>
          <a:blip r:embed="rId11"/>
          <a:stretch>
            <a:fillRect/>
          </a:stretch>
        </p:blipFill>
        <p:spPr>
          <a:xfrm>
            <a:off x="3652838" y="1726406"/>
            <a:ext cx="386953" cy="386953"/>
          </a:xfrm>
          <a:prstGeom prst="rect">
            <a:avLst/>
          </a:prstGeom>
        </p:spPr>
      </p:pic>
      <p:pic>
        <p:nvPicPr>
          <p:cNvPr id="16" name="Image 14" descr="preencoded.png"/>
          <p:cNvPicPr>
            <a:picLocks noChangeAspect="1"/>
          </p:cNvPicPr>
          <p:nvPr/>
        </p:nvPicPr>
        <p:blipFill>
          <a:blip r:embed="rId12"/>
          <a:stretch>
            <a:fillRect/>
          </a:stretch>
        </p:blipFill>
        <p:spPr>
          <a:xfrm>
            <a:off x="3753445" y="1796058"/>
            <a:ext cx="185738" cy="247650"/>
          </a:xfrm>
          <a:prstGeom prst="rect">
            <a:avLst/>
          </a:prstGeom>
        </p:spPr>
      </p:pic>
      <p:pic>
        <p:nvPicPr>
          <p:cNvPr id="17" name="Image 15" descr="preencoded.png"/>
          <p:cNvPicPr>
            <a:picLocks noChangeAspect="1"/>
          </p:cNvPicPr>
          <p:nvPr/>
        </p:nvPicPr>
        <p:blipFill>
          <a:blip r:embed="rId10"/>
          <a:stretch>
            <a:fillRect/>
          </a:stretch>
        </p:blipFill>
        <p:spPr>
          <a:xfrm>
            <a:off x="3652838" y="2268141"/>
            <a:ext cx="123825" cy="123825"/>
          </a:xfrm>
          <a:prstGeom prst="rect">
            <a:avLst/>
          </a:prstGeom>
        </p:spPr>
      </p:pic>
      <p:pic>
        <p:nvPicPr>
          <p:cNvPr id="18" name="Image 16" descr="preencoded.png"/>
          <p:cNvPicPr>
            <a:picLocks noChangeAspect="1"/>
          </p:cNvPicPr>
          <p:nvPr/>
        </p:nvPicPr>
        <p:blipFill>
          <a:blip r:embed="rId10"/>
          <a:stretch>
            <a:fillRect/>
          </a:stretch>
        </p:blipFill>
        <p:spPr>
          <a:xfrm>
            <a:off x="3652838" y="2546747"/>
            <a:ext cx="123825" cy="123825"/>
          </a:xfrm>
          <a:prstGeom prst="rect">
            <a:avLst/>
          </a:prstGeom>
        </p:spPr>
      </p:pic>
      <p:pic>
        <p:nvPicPr>
          <p:cNvPr id="19" name="Image 17" descr="preencoded.png"/>
          <p:cNvPicPr>
            <a:picLocks noChangeAspect="1"/>
          </p:cNvPicPr>
          <p:nvPr/>
        </p:nvPicPr>
        <p:blipFill>
          <a:blip r:embed="rId10"/>
          <a:stretch>
            <a:fillRect/>
          </a:stretch>
        </p:blipFill>
        <p:spPr>
          <a:xfrm>
            <a:off x="3652838" y="3011091"/>
            <a:ext cx="123825" cy="123825"/>
          </a:xfrm>
          <a:prstGeom prst="rect">
            <a:avLst/>
          </a:prstGeom>
        </p:spPr>
      </p:pic>
      <p:pic>
        <p:nvPicPr>
          <p:cNvPr id="20" name="Image 18" descr="preencoded.png"/>
          <p:cNvPicPr>
            <a:picLocks noChangeAspect="1"/>
          </p:cNvPicPr>
          <p:nvPr/>
        </p:nvPicPr>
        <p:blipFill>
          <a:blip r:embed="rId10"/>
          <a:stretch>
            <a:fillRect/>
          </a:stretch>
        </p:blipFill>
        <p:spPr>
          <a:xfrm>
            <a:off x="3652838" y="3289697"/>
            <a:ext cx="123825" cy="123825"/>
          </a:xfrm>
          <a:prstGeom prst="rect">
            <a:avLst/>
          </a:prstGeom>
        </p:spPr>
      </p:pic>
      <p:pic>
        <p:nvPicPr>
          <p:cNvPr id="21" name="Image 19" descr="preencoded.png"/>
          <p:cNvPicPr>
            <a:picLocks noChangeAspect="1"/>
          </p:cNvPicPr>
          <p:nvPr/>
        </p:nvPicPr>
        <p:blipFill>
          <a:blip r:embed="rId10"/>
          <a:stretch>
            <a:fillRect/>
          </a:stretch>
        </p:blipFill>
        <p:spPr>
          <a:xfrm>
            <a:off x="3652838" y="3568303"/>
            <a:ext cx="123825" cy="123825"/>
          </a:xfrm>
          <a:prstGeom prst="rect">
            <a:avLst/>
          </a:prstGeom>
        </p:spPr>
      </p:pic>
      <p:pic>
        <p:nvPicPr>
          <p:cNvPr id="22" name="Image 20" descr="preencoded.png"/>
          <p:cNvPicPr>
            <a:picLocks noChangeAspect="1"/>
          </p:cNvPicPr>
          <p:nvPr/>
        </p:nvPicPr>
        <p:blipFill>
          <a:blip r:embed="rId7"/>
          <a:stretch>
            <a:fillRect/>
          </a:stretch>
        </p:blipFill>
        <p:spPr>
          <a:xfrm>
            <a:off x="6624638" y="1540669"/>
            <a:ext cx="2971800" cy="3993356"/>
          </a:xfrm>
          <a:prstGeom prst="rect">
            <a:avLst/>
          </a:prstGeom>
        </p:spPr>
      </p:pic>
      <p:pic>
        <p:nvPicPr>
          <p:cNvPr id="23" name="Image 21" descr="preencoded.png"/>
          <p:cNvPicPr>
            <a:picLocks noChangeAspect="1"/>
          </p:cNvPicPr>
          <p:nvPr/>
        </p:nvPicPr>
        <p:blipFill>
          <a:blip r:embed="rId13"/>
          <a:stretch>
            <a:fillRect/>
          </a:stretch>
        </p:blipFill>
        <p:spPr>
          <a:xfrm>
            <a:off x="6810375" y="1726406"/>
            <a:ext cx="386953" cy="386953"/>
          </a:xfrm>
          <a:prstGeom prst="rect">
            <a:avLst/>
          </a:prstGeom>
        </p:spPr>
      </p:pic>
      <p:pic>
        <p:nvPicPr>
          <p:cNvPr id="24" name="Image 22" descr="preencoded.png"/>
          <p:cNvPicPr>
            <a:picLocks noChangeAspect="1"/>
          </p:cNvPicPr>
          <p:nvPr/>
        </p:nvPicPr>
        <p:blipFill>
          <a:blip r:embed="rId14"/>
          <a:stretch>
            <a:fillRect/>
          </a:stretch>
        </p:blipFill>
        <p:spPr>
          <a:xfrm>
            <a:off x="6887766" y="1796058"/>
            <a:ext cx="232172" cy="247650"/>
          </a:xfrm>
          <a:prstGeom prst="rect">
            <a:avLst/>
          </a:prstGeom>
        </p:spPr>
      </p:pic>
      <p:pic>
        <p:nvPicPr>
          <p:cNvPr id="25" name="Image 23" descr="preencoded.png"/>
          <p:cNvPicPr>
            <a:picLocks noChangeAspect="1"/>
          </p:cNvPicPr>
          <p:nvPr/>
        </p:nvPicPr>
        <p:blipFill>
          <a:blip r:embed="rId15"/>
          <a:stretch>
            <a:fillRect/>
          </a:stretch>
        </p:blipFill>
        <p:spPr>
          <a:xfrm>
            <a:off x="6810375" y="2237184"/>
            <a:ext cx="2600325" cy="990600"/>
          </a:xfrm>
          <a:prstGeom prst="rect">
            <a:avLst/>
          </a:prstGeom>
        </p:spPr>
      </p:pic>
      <p:pic>
        <p:nvPicPr>
          <p:cNvPr id="26" name="Image 24" descr="preencoded.png"/>
          <p:cNvPicPr>
            <a:picLocks noChangeAspect="1"/>
          </p:cNvPicPr>
          <p:nvPr/>
        </p:nvPicPr>
        <p:blipFill>
          <a:blip r:embed="rId10"/>
          <a:stretch>
            <a:fillRect/>
          </a:stretch>
        </p:blipFill>
        <p:spPr>
          <a:xfrm>
            <a:off x="6810375" y="3382566"/>
            <a:ext cx="123825" cy="123825"/>
          </a:xfrm>
          <a:prstGeom prst="rect">
            <a:avLst/>
          </a:prstGeom>
        </p:spPr>
      </p:pic>
      <p:pic>
        <p:nvPicPr>
          <p:cNvPr id="27" name="Image 25" descr="preencoded.png"/>
          <p:cNvPicPr>
            <a:picLocks noChangeAspect="1"/>
          </p:cNvPicPr>
          <p:nvPr/>
        </p:nvPicPr>
        <p:blipFill>
          <a:blip r:embed="rId10"/>
          <a:stretch>
            <a:fillRect/>
          </a:stretch>
        </p:blipFill>
        <p:spPr>
          <a:xfrm>
            <a:off x="6810375" y="3846909"/>
            <a:ext cx="123825" cy="123825"/>
          </a:xfrm>
          <a:prstGeom prst="rect">
            <a:avLst/>
          </a:prstGeom>
        </p:spPr>
      </p:pic>
      <p:pic>
        <p:nvPicPr>
          <p:cNvPr id="28" name="Image 26" descr="preencoded.png"/>
          <p:cNvPicPr>
            <a:picLocks noChangeAspect="1"/>
          </p:cNvPicPr>
          <p:nvPr/>
        </p:nvPicPr>
        <p:blipFill>
          <a:blip r:embed="rId10"/>
          <a:stretch>
            <a:fillRect/>
          </a:stretch>
        </p:blipFill>
        <p:spPr>
          <a:xfrm>
            <a:off x="6810375" y="4125516"/>
            <a:ext cx="123825" cy="123825"/>
          </a:xfrm>
          <a:prstGeom prst="rect">
            <a:avLst/>
          </a:prstGeom>
        </p:spPr>
      </p:pic>
      <p:sp>
        <p:nvSpPr>
          <p:cNvPr id="2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기타 인공지능 기술</a:t>
            </a:r>
            <a:endParaRPr lang="en-US" sz="1971" dirty="0"/>
          </a:p>
        </p:txBody>
      </p:sp>
      <p:sp>
        <p:nvSpPr>
          <p:cNvPr id="30" name="Text 1"/>
          <p:cNvSpPr/>
          <p:nvPr/>
        </p:nvSpPr>
        <p:spPr>
          <a:xfrm>
            <a:off x="975122" y="1811536"/>
            <a:ext cx="1711107"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자연어 처리 &amp; 음성 인식</a:t>
            </a:r>
            <a:endParaRPr lang="en-US" sz="1121" dirty="0"/>
          </a:p>
        </p:txBody>
      </p:sp>
      <p:sp>
        <p:nvSpPr>
          <p:cNvPr id="31" name="Text 2"/>
          <p:cNvSpPr/>
          <p:nvPr/>
        </p:nvSpPr>
        <p:spPr>
          <a:xfrm>
            <a:off x="681037" y="2237184"/>
            <a:ext cx="1702594"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긴급 호출 및 보고서 내용 분석</a:t>
            </a:r>
            <a:endParaRPr lang="en-US" sz="910" dirty="0"/>
          </a:p>
        </p:txBody>
      </p:sp>
      <p:sp>
        <p:nvSpPr>
          <p:cNvPr id="32" name="Text 3"/>
          <p:cNvSpPr/>
          <p:nvPr/>
        </p:nvSpPr>
        <p:spPr>
          <a:xfrm>
            <a:off x="681037" y="2515790"/>
            <a:ext cx="2358093" cy="192360"/>
          </a:xfrm>
          <a:prstGeom prst="rect">
            <a:avLst/>
          </a:prstGeom>
          <a:noFill/>
          <a:ln/>
        </p:spPr>
        <p:txBody>
          <a:bodyPr wrap="square" lIns="0" tIns="0" rIns="0" bIns="0" rtlCol="0" anchor="t">
            <a:spAutoFit/>
          </a:bodyPr>
          <a:lstStyle/>
          <a:p>
            <a:pPr>
              <a:lnSpc>
                <a:spcPts val="1463"/>
              </a:lnSpc>
            </a:pPr>
            <a:r>
              <a:rPr lang="ko-KR" altLang="en-US" sz="910">
                <a:solidFill>
                  <a:srgbClr val="374151"/>
                </a:solidFill>
                <a:latin typeface="Noto Sans KR" pitchFamily="34" charset="0"/>
                <a:ea typeface="Noto Sans KR" pitchFamily="34" charset="-122"/>
                <a:cs typeface="Noto Sans KR" pitchFamily="34" charset="-120"/>
              </a:rPr>
              <a:t>통화</a:t>
            </a:r>
            <a:r>
              <a:rPr lang="en-US" sz="910">
                <a:solidFill>
                  <a:srgbClr val="374151"/>
                </a:solidFill>
                <a:latin typeface="Noto Sans KR" pitchFamily="34" charset="0"/>
                <a:ea typeface="Noto Sans KR" pitchFamily="34" charset="-122"/>
                <a:cs typeface="Noto Sans KR" pitchFamily="34" charset="-120"/>
              </a:rPr>
              <a:t> </a:t>
            </a:r>
            <a:r>
              <a:rPr lang="en-US" sz="910" dirty="0">
                <a:solidFill>
                  <a:srgbClr val="374151"/>
                </a:solidFill>
                <a:latin typeface="Noto Sans KR" pitchFamily="34" charset="0"/>
                <a:ea typeface="Noto Sans KR" pitchFamily="34" charset="-122"/>
                <a:cs typeface="Noto Sans KR" pitchFamily="34" charset="-120"/>
              </a:rPr>
              <a:t>내용 빠르게 분류하고 우선순위 결정</a:t>
            </a:r>
            <a:endParaRPr lang="en-US" sz="910" dirty="0"/>
          </a:p>
        </p:txBody>
      </p:sp>
      <p:sp>
        <p:nvSpPr>
          <p:cNvPr id="33" name="Text 4"/>
          <p:cNvSpPr/>
          <p:nvPr/>
        </p:nvSpPr>
        <p:spPr>
          <a:xfrm>
            <a:off x="681038" y="2794397"/>
            <a:ext cx="1098173" cy="192360"/>
          </a:xfrm>
          <a:prstGeom prst="rect">
            <a:avLst/>
          </a:prstGeom>
          <a:noFill/>
          <a:ln/>
        </p:spPr>
        <p:txBody>
          <a:bodyPr wrap="square" lIns="0" tIns="0" rIns="0" bIns="0" rtlCol="0" anchor="t">
            <a:spAutoFit/>
          </a:bodyPr>
          <a:lstStyle/>
          <a:p>
            <a:pPr>
              <a:lnSpc>
                <a:spcPts val="1463"/>
              </a:lnSpc>
            </a:pPr>
            <a:r>
              <a:rPr lang="ko-KR" altLang="en-US" sz="910">
                <a:solidFill>
                  <a:srgbClr val="374151"/>
                </a:solidFill>
                <a:latin typeface="Noto Sans KR" pitchFamily="34" charset="0"/>
                <a:ea typeface="Noto Sans KR" pitchFamily="34" charset="-122"/>
                <a:cs typeface="Noto Sans KR" pitchFamily="34" charset="-120"/>
              </a:rPr>
              <a:t>긴</a:t>
            </a:r>
            <a:r>
              <a:rPr lang="en-US" sz="910">
                <a:solidFill>
                  <a:srgbClr val="374151"/>
                </a:solidFill>
                <a:latin typeface="Noto Sans KR" pitchFamily="34" charset="0"/>
                <a:ea typeface="Noto Sans KR" pitchFamily="34" charset="-122"/>
                <a:cs typeface="Noto Sans KR" pitchFamily="34" charset="-120"/>
              </a:rPr>
              <a:t>급출</a:t>
            </a:r>
            <a:r>
              <a:rPr lang="ko-KR" altLang="en-US" sz="910">
                <a:solidFill>
                  <a:srgbClr val="374151"/>
                </a:solidFill>
                <a:latin typeface="Noto Sans KR" pitchFamily="34" charset="0"/>
                <a:ea typeface="Noto Sans KR" pitchFamily="34" charset="-122"/>
                <a:cs typeface="Noto Sans KR" pitchFamily="34" charset="-120"/>
              </a:rPr>
              <a:t>동</a:t>
            </a:r>
            <a:r>
              <a:rPr lang="en-US" sz="910">
                <a:solidFill>
                  <a:srgbClr val="374151"/>
                </a:solidFill>
                <a:latin typeface="Noto Sans KR" pitchFamily="34" charset="0"/>
                <a:ea typeface="Noto Sans KR" pitchFamily="34" charset="-122"/>
                <a:cs typeface="Noto Sans KR" pitchFamily="34" charset="-120"/>
              </a:rPr>
              <a:t> </a:t>
            </a:r>
            <a:r>
              <a:rPr lang="en-US" sz="910" dirty="0">
                <a:solidFill>
                  <a:srgbClr val="374151"/>
                </a:solidFill>
                <a:latin typeface="Noto Sans KR" pitchFamily="34" charset="0"/>
                <a:ea typeface="Noto Sans KR" pitchFamily="34" charset="-122"/>
                <a:cs typeface="Noto Sans KR" pitchFamily="34" charset="-120"/>
              </a:rPr>
              <a:t>시간 단축</a:t>
            </a:r>
            <a:endParaRPr lang="en-US" sz="910" dirty="0"/>
          </a:p>
        </p:txBody>
      </p:sp>
      <p:sp>
        <p:nvSpPr>
          <p:cNvPr id="34" name="Text 5"/>
          <p:cNvSpPr/>
          <p:nvPr/>
        </p:nvSpPr>
        <p:spPr>
          <a:xfrm>
            <a:off x="681037" y="3073003"/>
            <a:ext cx="2596456"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버스 정류장이나 공공장소의 음성 버튼과 연동</a:t>
            </a:r>
            <a:endParaRPr lang="en-US" sz="910" dirty="0"/>
          </a:p>
        </p:txBody>
      </p:sp>
      <p:sp>
        <p:nvSpPr>
          <p:cNvPr id="35" name="Text 6"/>
          <p:cNvSpPr/>
          <p:nvPr/>
        </p:nvSpPr>
        <p:spPr>
          <a:xfrm>
            <a:off x="681037" y="3351609"/>
            <a:ext cx="2085678"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비프음 또는 음성 명령으로 보고 처리</a:t>
            </a:r>
            <a:endParaRPr lang="en-US" sz="910" dirty="0"/>
          </a:p>
        </p:txBody>
      </p:sp>
      <p:sp>
        <p:nvSpPr>
          <p:cNvPr id="36" name="Text 7"/>
          <p:cNvSpPr/>
          <p:nvPr/>
        </p:nvSpPr>
        <p:spPr>
          <a:xfrm>
            <a:off x="4132659" y="1811536"/>
            <a:ext cx="1711107"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시계열 예측 &amp; 이상 탐지</a:t>
            </a:r>
            <a:endParaRPr lang="en-US" sz="1121" dirty="0"/>
          </a:p>
        </p:txBody>
      </p:sp>
      <p:sp>
        <p:nvSpPr>
          <p:cNvPr id="37" name="Text 8"/>
          <p:cNvSpPr/>
          <p:nvPr/>
        </p:nvSpPr>
        <p:spPr>
          <a:xfrm>
            <a:off x="3838575" y="2237184"/>
            <a:ext cx="166854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센서 데이터의 시간 패턴 분석</a:t>
            </a:r>
            <a:endParaRPr lang="en-US" sz="910" dirty="0"/>
          </a:p>
        </p:txBody>
      </p:sp>
      <p:sp>
        <p:nvSpPr>
          <p:cNvPr id="38" name="Text 9"/>
          <p:cNvSpPr/>
          <p:nvPr/>
        </p:nvSpPr>
        <p:spPr>
          <a:xfrm>
            <a:off x="3838575" y="2515790"/>
            <a:ext cx="2414588" cy="384721"/>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가스 누출, 건물 구조 이상, 교량 진동 등 위험 신호 일찍 발견</a:t>
            </a:r>
            <a:endParaRPr lang="en-US" sz="910" dirty="0"/>
          </a:p>
        </p:txBody>
      </p:sp>
      <p:sp>
        <p:nvSpPr>
          <p:cNvPr id="39" name="Text 10"/>
          <p:cNvSpPr/>
          <p:nvPr/>
        </p:nvSpPr>
        <p:spPr>
          <a:xfrm>
            <a:off x="3838575" y="2980134"/>
            <a:ext cx="1923931"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방글라데시의 AI 홍수 예측 시스템</a:t>
            </a:r>
            <a:endParaRPr lang="en-US" sz="910" dirty="0"/>
          </a:p>
        </p:txBody>
      </p:sp>
      <p:sp>
        <p:nvSpPr>
          <p:cNvPr id="40" name="Text 11"/>
          <p:cNvSpPr/>
          <p:nvPr/>
        </p:nvSpPr>
        <p:spPr>
          <a:xfrm>
            <a:off x="3838575" y="3258740"/>
            <a:ext cx="2307015"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메트로데이터와 수위 데이터로 재난 예측</a:t>
            </a:r>
            <a:endParaRPr lang="en-US" sz="910" dirty="0"/>
          </a:p>
        </p:txBody>
      </p:sp>
      <p:sp>
        <p:nvSpPr>
          <p:cNvPr id="41" name="Text 12"/>
          <p:cNvSpPr/>
          <p:nvPr/>
        </p:nvSpPr>
        <p:spPr>
          <a:xfrm>
            <a:off x="3838575" y="3537347"/>
            <a:ext cx="2247424"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시간 패턴 인식으로 위험 요소 미리 감지</a:t>
            </a:r>
            <a:endParaRPr lang="en-US" sz="910" dirty="0"/>
          </a:p>
        </p:txBody>
      </p:sp>
      <p:sp>
        <p:nvSpPr>
          <p:cNvPr id="42" name="Text 13"/>
          <p:cNvSpPr/>
          <p:nvPr/>
        </p:nvSpPr>
        <p:spPr>
          <a:xfrm>
            <a:off x="7290197" y="1811536"/>
            <a:ext cx="120032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무인 드론 &amp; 로봇</a:t>
            </a:r>
            <a:endParaRPr lang="en-US" sz="1121" dirty="0"/>
          </a:p>
        </p:txBody>
      </p:sp>
      <p:sp>
        <p:nvSpPr>
          <p:cNvPr id="43" name="Text 14"/>
          <p:cNvSpPr/>
          <p:nvPr/>
        </p:nvSpPr>
        <p:spPr>
          <a:xfrm>
            <a:off x="6996112" y="3351609"/>
            <a:ext cx="2414588"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드론으로 교통 상황, 불, 재난 지역 고해상도 촬영</a:t>
            </a:r>
            <a:endParaRPr lang="en-US" sz="910" dirty="0"/>
          </a:p>
        </p:txBody>
      </p:sp>
      <p:sp>
        <p:nvSpPr>
          <p:cNvPr id="44" name="Text 15"/>
          <p:cNvSpPr/>
          <p:nvPr/>
        </p:nvSpPr>
        <p:spPr>
          <a:xfrm>
            <a:off x="6996112" y="3815953"/>
            <a:ext cx="2213372" cy="192360"/>
          </a:xfrm>
          <a:prstGeom prst="rect">
            <a:avLst/>
          </a:prstGeom>
          <a:noFill/>
          <a:ln/>
        </p:spPr>
        <p:txBody>
          <a:bodyPr wrap="square" lIns="0" tIns="0" rIns="0" bIns="0" rtlCol="0" anchor="t">
            <a:spAutoFit/>
          </a:bodyPr>
          <a:lstStyle/>
          <a:p>
            <a:pPr>
              <a:lnSpc>
                <a:spcPts val="1463"/>
              </a:lnSpc>
            </a:pPr>
            <a:r>
              <a:rPr lang="en-US" sz="910">
                <a:solidFill>
                  <a:srgbClr val="374151"/>
                </a:solidFill>
                <a:latin typeface="Noto Sans KR" pitchFamily="34" charset="0"/>
                <a:ea typeface="Noto Sans KR" pitchFamily="34" charset="-122"/>
                <a:cs typeface="Noto Sans KR" pitchFamily="34" charset="-120"/>
              </a:rPr>
              <a:t>로봇은 해</a:t>
            </a:r>
            <a:r>
              <a:rPr lang="ko-KR" altLang="en-US" sz="910">
                <a:solidFill>
                  <a:srgbClr val="374151"/>
                </a:solidFill>
                <a:latin typeface="Noto Sans KR" pitchFamily="34" charset="0"/>
                <a:ea typeface="Noto Sans KR" pitchFamily="34" charset="-122"/>
                <a:cs typeface="Noto Sans KR" pitchFamily="34" charset="-120"/>
              </a:rPr>
              <a:t>로운</a:t>
            </a:r>
            <a:r>
              <a:rPr lang="en-US" sz="910">
                <a:solidFill>
                  <a:srgbClr val="374151"/>
                </a:solidFill>
                <a:latin typeface="Noto Sans KR" pitchFamily="34" charset="0"/>
                <a:ea typeface="Noto Sans KR" pitchFamily="34" charset="-122"/>
                <a:cs typeface="Noto Sans KR" pitchFamily="34" charset="-120"/>
              </a:rPr>
              <a:t> </a:t>
            </a:r>
            <a:r>
              <a:rPr lang="en-US" sz="910" dirty="0">
                <a:solidFill>
                  <a:srgbClr val="374151"/>
                </a:solidFill>
                <a:latin typeface="Noto Sans KR" pitchFamily="34" charset="0"/>
                <a:ea typeface="Noto Sans KR" pitchFamily="34" charset="-122"/>
                <a:cs typeface="Noto Sans KR" pitchFamily="34" charset="-120"/>
              </a:rPr>
              <a:t>환경에서 감사 또는 지원</a:t>
            </a:r>
            <a:endParaRPr lang="en-US" sz="910" dirty="0"/>
          </a:p>
        </p:txBody>
      </p:sp>
      <p:sp>
        <p:nvSpPr>
          <p:cNvPr id="45" name="Text 16"/>
          <p:cNvSpPr/>
          <p:nvPr/>
        </p:nvSpPr>
        <p:spPr>
          <a:xfrm>
            <a:off x="6996113" y="4094559"/>
            <a:ext cx="2536865"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로봇은 AI를 통해 자율적 이동 및 데이터 전송</a:t>
            </a:r>
            <a:endParaRPr lang="en-US" sz="910" dirty="0"/>
          </a:p>
        </p:txBody>
      </p:sp>
      <p:sp>
        <p:nvSpPr>
          <p:cNvPr id="46" name="Text 17"/>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24 / 36</a:t>
            </a:r>
            <a:endParaRPr lang="en-US" sz="91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43425"/>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602581"/>
            <a:ext cx="9286875" cy="681038"/>
          </a:xfrm>
          <a:prstGeom prst="rect">
            <a:avLst/>
          </a:prstGeom>
        </p:spPr>
      </p:pic>
      <p:pic>
        <p:nvPicPr>
          <p:cNvPr id="7" name="Image 5" descr="preencoded.png"/>
          <p:cNvPicPr>
            <a:picLocks noChangeAspect="1"/>
          </p:cNvPicPr>
          <p:nvPr/>
        </p:nvPicPr>
        <p:blipFill>
          <a:blip r:embed="rId8"/>
          <a:stretch>
            <a:fillRect/>
          </a:stretch>
        </p:blipFill>
        <p:spPr>
          <a:xfrm>
            <a:off x="309562" y="2469356"/>
            <a:ext cx="4550569" cy="959644"/>
          </a:xfrm>
          <a:prstGeom prst="rect">
            <a:avLst/>
          </a:prstGeom>
        </p:spPr>
      </p:pic>
      <p:pic>
        <p:nvPicPr>
          <p:cNvPr id="8" name="Image 6" descr="preencoded.png"/>
          <p:cNvPicPr>
            <a:picLocks noChangeAspect="1"/>
          </p:cNvPicPr>
          <p:nvPr/>
        </p:nvPicPr>
        <p:blipFill>
          <a:blip r:embed="rId9"/>
          <a:stretch>
            <a:fillRect/>
          </a:stretch>
        </p:blipFill>
        <p:spPr>
          <a:xfrm>
            <a:off x="464344" y="2624137"/>
            <a:ext cx="464344" cy="464344"/>
          </a:xfrm>
          <a:prstGeom prst="rect">
            <a:avLst/>
          </a:prstGeom>
        </p:spPr>
      </p:pic>
      <p:pic>
        <p:nvPicPr>
          <p:cNvPr id="9" name="Image 7" descr="preencoded.png"/>
          <p:cNvPicPr>
            <a:picLocks noChangeAspect="1"/>
          </p:cNvPicPr>
          <p:nvPr/>
        </p:nvPicPr>
        <p:blipFill>
          <a:blip r:embed="rId10"/>
          <a:stretch>
            <a:fillRect/>
          </a:stretch>
        </p:blipFill>
        <p:spPr>
          <a:xfrm>
            <a:off x="580430" y="2732484"/>
            <a:ext cx="232172" cy="247650"/>
          </a:xfrm>
          <a:prstGeom prst="rect">
            <a:avLst/>
          </a:prstGeom>
        </p:spPr>
      </p:pic>
      <p:pic>
        <p:nvPicPr>
          <p:cNvPr id="10" name="Image 8" descr="preencoded.png"/>
          <p:cNvPicPr>
            <a:picLocks noChangeAspect="1"/>
          </p:cNvPicPr>
          <p:nvPr/>
        </p:nvPicPr>
        <p:blipFill>
          <a:blip r:embed="rId8"/>
          <a:stretch>
            <a:fillRect/>
          </a:stretch>
        </p:blipFill>
        <p:spPr>
          <a:xfrm>
            <a:off x="5045869" y="2469356"/>
            <a:ext cx="4550569" cy="959644"/>
          </a:xfrm>
          <a:prstGeom prst="rect">
            <a:avLst/>
          </a:prstGeom>
        </p:spPr>
      </p:pic>
      <p:pic>
        <p:nvPicPr>
          <p:cNvPr id="11" name="Image 9" descr="preencoded.png"/>
          <p:cNvPicPr>
            <a:picLocks noChangeAspect="1"/>
          </p:cNvPicPr>
          <p:nvPr/>
        </p:nvPicPr>
        <p:blipFill>
          <a:blip r:embed="rId11"/>
          <a:stretch>
            <a:fillRect/>
          </a:stretch>
        </p:blipFill>
        <p:spPr>
          <a:xfrm>
            <a:off x="5200650" y="2624137"/>
            <a:ext cx="464344" cy="464344"/>
          </a:xfrm>
          <a:prstGeom prst="rect">
            <a:avLst/>
          </a:prstGeom>
        </p:spPr>
      </p:pic>
      <p:pic>
        <p:nvPicPr>
          <p:cNvPr id="12" name="Image 10" descr="preencoded.png"/>
          <p:cNvPicPr>
            <a:picLocks noChangeAspect="1"/>
          </p:cNvPicPr>
          <p:nvPr/>
        </p:nvPicPr>
        <p:blipFill>
          <a:blip r:embed="rId12"/>
          <a:stretch>
            <a:fillRect/>
          </a:stretch>
        </p:blipFill>
        <p:spPr>
          <a:xfrm>
            <a:off x="5316736" y="2732484"/>
            <a:ext cx="232172" cy="247650"/>
          </a:xfrm>
          <a:prstGeom prst="rect">
            <a:avLst/>
          </a:prstGeom>
        </p:spPr>
      </p:pic>
      <p:pic>
        <p:nvPicPr>
          <p:cNvPr id="13" name="Image 11" descr="preencoded.png"/>
          <p:cNvPicPr>
            <a:picLocks noChangeAspect="1"/>
          </p:cNvPicPr>
          <p:nvPr/>
        </p:nvPicPr>
        <p:blipFill>
          <a:blip r:embed="rId8"/>
          <a:stretch>
            <a:fillRect/>
          </a:stretch>
        </p:blipFill>
        <p:spPr>
          <a:xfrm>
            <a:off x="309562" y="3614737"/>
            <a:ext cx="4550569" cy="959644"/>
          </a:xfrm>
          <a:prstGeom prst="rect">
            <a:avLst/>
          </a:prstGeom>
        </p:spPr>
      </p:pic>
      <p:pic>
        <p:nvPicPr>
          <p:cNvPr id="14" name="Image 12" descr="preencoded.png"/>
          <p:cNvPicPr>
            <a:picLocks noChangeAspect="1"/>
          </p:cNvPicPr>
          <p:nvPr/>
        </p:nvPicPr>
        <p:blipFill>
          <a:blip r:embed="rId13"/>
          <a:stretch>
            <a:fillRect/>
          </a:stretch>
        </p:blipFill>
        <p:spPr>
          <a:xfrm>
            <a:off x="464344" y="3769519"/>
            <a:ext cx="464344" cy="464344"/>
          </a:xfrm>
          <a:prstGeom prst="rect">
            <a:avLst/>
          </a:prstGeom>
        </p:spPr>
      </p:pic>
      <p:pic>
        <p:nvPicPr>
          <p:cNvPr id="15" name="Image 13" descr="preencoded.png"/>
          <p:cNvPicPr>
            <a:picLocks noChangeAspect="1"/>
          </p:cNvPicPr>
          <p:nvPr/>
        </p:nvPicPr>
        <p:blipFill>
          <a:blip r:embed="rId14"/>
          <a:stretch>
            <a:fillRect/>
          </a:stretch>
        </p:blipFill>
        <p:spPr>
          <a:xfrm>
            <a:off x="592039" y="3877866"/>
            <a:ext cx="208955" cy="247650"/>
          </a:xfrm>
          <a:prstGeom prst="rect">
            <a:avLst/>
          </a:prstGeom>
        </p:spPr>
      </p:pic>
      <p:pic>
        <p:nvPicPr>
          <p:cNvPr id="16" name="Image 14" descr="preencoded.png"/>
          <p:cNvPicPr>
            <a:picLocks noChangeAspect="1"/>
          </p:cNvPicPr>
          <p:nvPr/>
        </p:nvPicPr>
        <p:blipFill>
          <a:blip r:embed="rId8"/>
          <a:stretch>
            <a:fillRect/>
          </a:stretch>
        </p:blipFill>
        <p:spPr>
          <a:xfrm>
            <a:off x="5045869" y="3614737"/>
            <a:ext cx="4550569" cy="959644"/>
          </a:xfrm>
          <a:prstGeom prst="rect">
            <a:avLst/>
          </a:prstGeom>
        </p:spPr>
      </p:pic>
      <p:pic>
        <p:nvPicPr>
          <p:cNvPr id="17" name="Image 15" descr="preencoded.png"/>
          <p:cNvPicPr>
            <a:picLocks noChangeAspect="1"/>
          </p:cNvPicPr>
          <p:nvPr/>
        </p:nvPicPr>
        <p:blipFill>
          <a:blip r:embed="rId15"/>
          <a:stretch>
            <a:fillRect/>
          </a:stretch>
        </p:blipFill>
        <p:spPr>
          <a:xfrm>
            <a:off x="5200650" y="3769519"/>
            <a:ext cx="464344" cy="464344"/>
          </a:xfrm>
          <a:prstGeom prst="rect">
            <a:avLst/>
          </a:prstGeom>
        </p:spPr>
      </p:pic>
      <p:pic>
        <p:nvPicPr>
          <p:cNvPr id="18" name="Image 16" descr="preencoded.png"/>
          <p:cNvPicPr>
            <a:picLocks noChangeAspect="1"/>
          </p:cNvPicPr>
          <p:nvPr/>
        </p:nvPicPr>
        <p:blipFill>
          <a:blip r:embed="rId16"/>
          <a:stretch>
            <a:fillRect/>
          </a:stretch>
        </p:blipFill>
        <p:spPr>
          <a:xfrm>
            <a:off x="5316736" y="3877866"/>
            <a:ext cx="232172" cy="247650"/>
          </a:xfrm>
          <a:prstGeom prst="rect">
            <a:avLst/>
          </a:prstGeom>
        </p:spPr>
      </p:pic>
      <p:pic>
        <p:nvPicPr>
          <p:cNvPr id="19" name="Image 17" descr="preencoded.png"/>
          <p:cNvPicPr>
            <a:picLocks noChangeAspect="1"/>
          </p:cNvPicPr>
          <p:nvPr/>
        </p:nvPicPr>
        <p:blipFill>
          <a:blip r:embed="rId17"/>
          <a:stretch>
            <a:fillRect/>
          </a:stretch>
        </p:blipFill>
        <p:spPr>
          <a:xfrm>
            <a:off x="309563" y="4760119"/>
            <a:ext cx="9286875" cy="866775"/>
          </a:xfrm>
          <a:prstGeom prst="rect">
            <a:avLst/>
          </a:prstGeom>
        </p:spPr>
      </p:pic>
      <p:pic>
        <p:nvPicPr>
          <p:cNvPr id="20" name="Image 18" descr="preencoded.png"/>
          <p:cNvPicPr>
            <a:picLocks noChangeAspect="1"/>
          </p:cNvPicPr>
          <p:nvPr/>
        </p:nvPicPr>
        <p:blipFill>
          <a:blip r:embed="rId18"/>
          <a:stretch>
            <a:fillRect/>
          </a:stretch>
        </p:blipFill>
        <p:spPr>
          <a:xfrm>
            <a:off x="464344" y="4914900"/>
            <a:ext cx="464344" cy="464344"/>
          </a:xfrm>
          <a:prstGeom prst="rect">
            <a:avLst/>
          </a:prstGeom>
        </p:spPr>
      </p:pic>
      <p:pic>
        <p:nvPicPr>
          <p:cNvPr id="21" name="Image 19" descr="preencoded.png"/>
          <p:cNvPicPr>
            <a:picLocks noChangeAspect="1"/>
          </p:cNvPicPr>
          <p:nvPr/>
        </p:nvPicPr>
        <p:blipFill>
          <a:blip r:embed="rId19"/>
          <a:stretch>
            <a:fillRect/>
          </a:stretch>
        </p:blipFill>
        <p:spPr>
          <a:xfrm>
            <a:off x="603647" y="5023247"/>
            <a:ext cx="185738" cy="247650"/>
          </a:xfrm>
          <a:prstGeom prst="rect">
            <a:avLst/>
          </a:prstGeom>
        </p:spPr>
      </p:pic>
      <p:sp>
        <p:nvSpPr>
          <p:cNvPr id="22"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윤리 및 개인정보 보호 고려사항</a:t>
            </a:r>
            <a:endParaRPr lang="en-US" sz="1971" dirty="0"/>
          </a:p>
        </p:txBody>
      </p:sp>
      <p:sp>
        <p:nvSpPr>
          <p:cNvPr id="23" name="Text 1"/>
          <p:cNvSpPr/>
          <p:nvPr/>
        </p:nvSpPr>
        <p:spPr>
          <a:xfrm>
            <a:off x="464344" y="1757362"/>
            <a:ext cx="8977313" cy="384721"/>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AI 기술은 도시 안전에 큰 혜택을 제공하지만, 개인 프라이버시와 권리 보호 문제에 대한 우려가 있습니다. 따라서 AI 도시 안전 기술 도입 시 다음과 같은 윤리적 고려사항을 반드시 포함해야 합니다:</a:t>
            </a:r>
            <a:endParaRPr lang="en-US" sz="910" dirty="0"/>
          </a:p>
        </p:txBody>
      </p:sp>
      <p:sp>
        <p:nvSpPr>
          <p:cNvPr id="24" name="Text 2"/>
          <p:cNvSpPr/>
          <p:nvPr/>
        </p:nvSpPr>
        <p:spPr>
          <a:xfrm>
            <a:off x="1052513" y="2624137"/>
            <a:ext cx="401812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개인정보 보호</a:t>
            </a:r>
            <a:endParaRPr lang="en-US" sz="1121" dirty="0"/>
          </a:p>
        </p:txBody>
      </p:sp>
      <p:sp>
        <p:nvSpPr>
          <p:cNvPr id="25" name="Text 3"/>
          <p:cNvSpPr/>
          <p:nvPr/>
        </p:nvSpPr>
        <p:spPr>
          <a:xfrm>
            <a:off x="1052512" y="2902744"/>
            <a:ext cx="36528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스마트시티 기술은 주로 인프라 정보를 수집하지만, 개인 신원 정보가 포함될 경우 네트워크 보안과 개인정보 보호가 필수적입니다.</a:t>
            </a:r>
            <a:endParaRPr lang="en-US" sz="910" dirty="0"/>
          </a:p>
        </p:txBody>
      </p:sp>
      <p:sp>
        <p:nvSpPr>
          <p:cNvPr id="26" name="Text 4"/>
          <p:cNvSpPr/>
          <p:nvPr/>
        </p:nvSpPr>
        <p:spPr>
          <a:xfrm>
            <a:off x="5788819" y="2624137"/>
            <a:ext cx="401812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데이터 사용 규칙</a:t>
            </a:r>
            <a:endParaRPr lang="en-US" sz="1121" dirty="0"/>
          </a:p>
        </p:txBody>
      </p:sp>
      <p:sp>
        <p:nvSpPr>
          <p:cNvPr id="27" name="Text 5"/>
          <p:cNvSpPr/>
          <p:nvPr/>
        </p:nvSpPr>
        <p:spPr>
          <a:xfrm>
            <a:off x="5788819" y="2902744"/>
            <a:ext cx="36528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정부와 민간 기업은 데이터 사용 및 공유에 대한 규정을 수립하고, 주민에게 투명하게 공개해야 합니다.</a:t>
            </a:r>
            <a:endParaRPr lang="en-US" sz="910" dirty="0"/>
          </a:p>
        </p:txBody>
      </p:sp>
      <p:sp>
        <p:nvSpPr>
          <p:cNvPr id="28" name="Text 6"/>
          <p:cNvSpPr/>
          <p:nvPr/>
        </p:nvSpPr>
        <p:spPr>
          <a:xfrm>
            <a:off x="1052513" y="3769519"/>
            <a:ext cx="401812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영상 데이터 사용 목적</a:t>
            </a:r>
            <a:endParaRPr lang="en-US" sz="1121" dirty="0"/>
          </a:p>
        </p:txBody>
      </p:sp>
      <p:sp>
        <p:nvSpPr>
          <p:cNvPr id="29" name="Text 7"/>
          <p:cNvSpPr/>
          <p:nvPr/>
        </p:nvSpPr>
        <p:spPr>
          <a:xfrm>
            <a:off x="1052512" y="4048125"/>
            <a:ext cx="36528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스마트 가로등과 CCTV를 결합할 때, 비디오 데이터의 사용 목적, 저장 기간, 접근 권한 등을 명확히 정의해야 합니다.</a:t>
            </a:r>
            <a:endParaRPr lang="en-US" sz="910" dirty="0"/>
          </a:p>
        </p:txBody>
      </p:sp>
      <p:sp>
        <p:nvSpPr>
          <p:cNvPr id="30" name="Text 8"/>
          <p:cNvSpPr/>
          <p:nvPr/>
        </p:nvSpPr>
        <p:spPr>
          <a:xfrm>
            <a:off x="5788819" y="3769519"/>
            <a:ext cx="401812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공중 신뢰 유지</a:t>
            </a:r>
            <a:endParaRPr lang="en-US" sz="1121" dirty="0"/>
          </a:p>
        </p:txBody>
      </p:sp>
      <p:sp>
        <p:nvSpPr>
          <p:cNvPr id="31" name="Text 9"/>
          <p:cNvSpPr/>
          <p:nvPr/>
        </p:nvSpPr>
        <p:spPr>
          <a:xfrm>
            <a:off x="5788819" y="4048125"/>
            <a:ext cx="365283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 수집, 저장, 접근에 대한 투명한 정책이 공중 신뢰를 유지하는 데 중요합니다.</a:t>
            </a:r>
            <a:endParaRPr lang="en-US" sz="910" dirty="0"/>
          </a:p>
        </p:txBody>
      </p:sp>
      <p:sp>
        <p:nvSpPr>
          <p:cNvPr id="32" name="Text 10"/>
          <p:cNvSpPr/>
          <p:nvPr/>
        </p:nvSpPr>
        <p:spPr>
          <a:xfrm>
            <a:off x="1052512" y="4976812"/>
            <a:ext cx="5788819" cy="218008"/>
          </a:xfrm>
          <a:prstGeom prst="rect">
            <a:avLst/>
          </a:prstGeom>
          <a:noFill/>
          <a:ln/>
        </p:spPr>
        <p:txBody>
          <a:bodyPr wrap="square" lIns="0" tIns="0" rIns="0" bIns="0" rtlCol="0" anchor="t">
            <a:spAutoFit/>
          </a:bodyPr>
          <a:lstStyle/>
          <a:p>
            <a:pPr>
              <a:lnSpc>
                <a:spcPts val="1706"/>
              </a:lnSpc>
            </a:pPr>
            <a:r>
              <a:rPr lang="ko-KR" altLang="en-US" sz="1121" b="1" dirty="0">
                <a:solidFill>
                  <a:srgbClr val="1F2937"/>
                </a:solidFill>
                <a:latin typeface="Noto Sans KR" pitchFamily="34" charset="0"/>
                <a:ea typeface="Noto Sans KR" pitchFamily="34" charset="-122"/>
                <a:cs typeface="Noto Sans KR" pitchFamily="34" charset="-120"/>
              </a:rPr>
              <a:t>안전</a:t>
            </a:r>
            <a:r>
              <a:rPr lang="en-US" sz="1121" b="1" dirty="0">
                <a:solidFill>
                  <a:srgbClr val="1F2937"/>
                </a:solidFill>
                <a:latin typeface="Noto Sans KR" pitchFamily="34" charset="0"/>
                <a:ea typeface="Noto Sans KR" pitchFamily="34" charset="-122"/>
                <a:cs typeface="Noto Sans KR" pitchFamily="34" charset="-120"/>
              </a:rPr>
              <a:t>한 AI 도입의 원칙</a:t>
            </a:r>
            <a:endParaRPr lang="en-US" sz="1121" dirty="0"/>
          </a:p>
        </p:txBody>
      </p:sp>
      <p:sp>
        <p:nvSpPr>
          <p:cNvPr id="33" name="Text 11"/>
          <p:cNvSpPr/>
          <p:nvPr/>
        </p:nvSpPr>
        <p:spPr>
          <a:xfrm>
            <a:off x="1052512" y="5224462"/>
            <a:ext cx="5788819"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AI 도시 안전 기술 도입 시, 투명성, 책임성, 공정성, 그리고 개인 권리를 존중하는 것이 가장 중요합니다.</a:t>
            </a:r>
            <a:endParaRPr lang="en-US" sz="910" dirty="0"/>
          </a:p>
        </p:txBody>
      </p:sp>
      <p:sp>
        <p:nvSpPr>
          <p:cNvPr id="34" name="Text 12"/>
          <p:cNvSpPr/>
          <p:nvPr/>
        </p:nvSpPr>
        <p:spPr>
          <a:xfrm>
            <a:off x="309562" y="575071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25 / 36</a:t>
            </a:r>
            <a:endParaRPr lang="en-US" sz="91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7EDE4-EB6C-0BD3-C640-45B231782DF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2661383-9715-C112-F2D6-EBB8B357C3F9}"/>
              </a:ext>
            </a:extLst>
          </p:cNvPr>
          <p:cNvPicPr>
            <a:picLocks noChangeAspect="1"/>
          </p:cNvPicPr>
          <p:nvPr/>
        </p:nvPicPr>
        <p:blipFill>
          <a:blip r:embed="rId3"/>
          <a:stretch>
            <a:fillRect/>
          </a:stretch>
        </p:blipFill>
        <p:spPr>
          <a:xfrm>
            <a:off x="6191250" y="642938"/>
            <a:ext cx="3714750" cy="5572125"/>
          </a:xfrm>
          <a:prstGeom prst="rect">
            <a:avLst/>
          </a:prstGeom>
        </p:spPr>
      </p:pic>
      <p:sp>
        <p:nvSpPr>
          <p:cNvPr id="3" name="Text 0">
            <a:extLst>
              <a:ext uri="{FF2B5EF4-FFF2-40B4-BE49-F238E27FC236}">
                <a16:creationId xmlns:a16="http://schemas.microsoft.com/office/drawing/2014/main" id="{F6479EBF-A14C-55D6-8602-FBFC5838A63F}"/>
              </a:ext>
            </a:extLst>
          </p:cNvPr>
          <p:cNvSpPr/>
          <p:nvPr/>
        </p:nvSpPr>
        <p:spPr>
          <a:xfrm>
            <a:off x="247328" y="2448639"/>
            <a:ext cx="4557421" cy="476678"/>
          </a:xfrm>
          <a:prstGeom prst="rect">
            <a:avLst/>
          </a:prstGeom>
          <a:noFill/>
          <a:ln/>
        </p:spPr>
        <p:txBody>
          <a:bodyPr wrap="none" lIns="0" tIns="0" rIns="0" bIns="0" rtlCol="0" anchor="t"/>
          <a:lstStyle/>
          <a:p>
            <a:pPr fontAlgn="base"/>
            <a:r>
              <a:rPr lang="ko-KR" altLang="en-US" sz="2600" dirty="0"/>
              <a:t>개발 환경 설정</a:t>
            </a:r>
          </a:p>
        </p:txBody>
      </p:sp>
      <p:sp>
        <p:nvSpPr>
          <p:cNvPr id="4" name="Text 1">
            <a:extLst>
              <a:ext uri="{FF2B5EF4-FFF2-40B4-BE49-F238E27FC236}">
                <a16:creationId xmlns:a16="http://schemas.microsoft.com/office/drawing/2014/main" id="{961186BA-FE64-B6CB-1650-D05CC3E9D02D}"/>
              </a:ext>
            </a:extLst>
          </p:cNvPr>
          <p:cNvSpPr/>
          <p:nvPr/>
        </p:nvSpPr>
        <p:spPr>
          <a:xfrm>
            <a:off x="567209" y="3529528"/>
            <a:ext cx="5056833" cy="518678"/>
          </a:xfrm>
          <a:prstGeom prst="rect">
            <a:avLst/>
          </a:prstGeom>
          <a:noFill/>
          <a:ln/>
        </p:spPr>
        <p:txBody>
          <a:bodyPr wrap="square" lIns="0" tIns="0" rIns="0" bIns="0" rtlCol="0" anchor="t"/>
          <a:lstStyle/>
          <a:p>
            <a:pPr fontAlgn="base"/>
            <a:r>
              <a:rPr lang="ko-KR" altLang="en-US" sz="1463" dirty="0"/>
              <a:t>구글 </a:t>
            </a:r>
            <a:r>
              <a:rPr lang="en-US" altLang="ko-KR" sz="1463" dirty="0" err="1"/>
              <a:t>Colab</a:t>
            </a:r>
            <a:r>
              <a:rPr lang="en-US" altLang="ko-KR" sz="1463" dirty="0"/>
              <a:t> </a:t>
            </a:r>
            <a:r>
              <a:rPr lang="ko-KR" altLang="en-US" sz="1463" dirty="0"/>
              <a:t>과 기타 개발 환경을 설정한다</a:t>
            </a:r>
            <a:r>
              <a:rPr lang="en-US" altLang="ko-KR" sz="1463" dirty="0"/>
              <a:t>.</a:t>
            </a:r>
            <a:endParaRPr lang="ko-KR" altLang="en-US" sz="1463" dirty="0"/>
          </a:p>
        </p:txBody>
      </p:sp>
    </p:spTree>
    <p:extLst>
      <p:ext uri="{BB962C8B-B14F-4D97-AF65-F5344CB8AC3E}">
        <p14:creationId xmlns:p14="http://schemas.microsoft.com/office/powerpoint/2010/main" val="2918311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457905A-B2B2-222B-926C-0B8A44960B63}"/>
              </a:ext>
            </a:extLst>
          </p:cNvPr>
          <p:cNvPicPr>
            <a:picLocks noChangeAspect="1"/>
          </p:cNvPicPr>
          <p:nvPr/>
        </p:nvPicPr>
        <p:blipFill>
          <a:blip r:embed="rId2"/>
          <a:stretch>
            <a:fillRect/>
          </a:stretch>
        </p:blipFill>
        <p:spPr>
          <a:xfrm>
            <a:off x="0" y="642938"/>
            <a:ext cx="9906000" cy="5572125"/>
          </a:xfrm>
          <a:prstGeom prst="rect">
            <a:avLst/>
          </a:prstGeom>
        </p:spPr>
      </p:pic>
      <p:sp>
        <p:nvSpPr>
          <p:cNvPr id="3" name="Text 0">
            <a:extLst>
              <a:ext uri="{FF2B5EF4-FFF2-40B4-BE49-F238E27FC236}">
                <a16:creationId xmlns:a16="http://schemas.microsoft.com/office/drawing/2014/main" id="{579E3BDA-BE85-0C26-5727-0349D01980A5}"/>
              </a:ext>
            </a:extLst>
          </p:cNvPr>
          <p:cNvSpPr/>
          <p:nvPr/>
        </p:nvSpPr>
        <p:spPr>
          <a:xfrm>
            <a:off x="309562" y="952500"/>
            <a:ext cx="581501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rPr>
              <a:t>WLS2</a:t>
            </a:r>
            <a:r>
              <a:rPr lang="ko-KR" altLang="en-US" sz="1971" b="1" dirty="0">
                <a:solidFill>
                  <a:srgbClr val="1F2937"/>
                </a:solidFill>
                <a:latin typeface="Noto Serif KR" pitchFamily="34" charset="0"/>
                <a:ea typeface="Noto Serif KR" pitchFamily="34" charset="-122"/>
              </a:rPr>
              <a:t> 환경 설정</a:t>
            </a:r>
            <a:endParaRPr lang="en-US" sz="1971" dirty="0"/>
          </a:p>
        </p:txBody>
      </p:sp>
      <p:sp>
        <p:nvSpPr>
          <p:cNvPr id="12" name="TextBox 11">
            <a:extLst>
              <a:ext uri="{FF2B5EF4-FFF2-40B4-BE49-F238E27FC236}">
                <a16:creationId xmlns:a16="http://schemas.microsoft.com/office/drawing/2014/main" id="{07F7F332-182A-4A0A-20FB-116EDA2D094E}"/>
              </a:ext>
            </a:extLst>
          </p:cNvPr>
          <p:cNvSpPr txBox="1"/>
          <p:nvPr/>
        </p:nvSpPr>
        <p:spPr>
          <a:xfrm>
            <a:off x="189067" y="1569839"/>
            <a:ext cx="9527865" cy="2308324"/>
          </a:xfrm>
          <a:prstGeom prst="rect">
            <a:avLst/>
          </a:prstGeom>
          <a:noFill/>
        </p:spPr>
        <p:txBody>
          <a:bodyPr wrap="none" rtlCol="0">
            <a:spAutoFit/>
          </a:bodyPr>
          <a:lstStyle/>
          <a:p>
            <a:r>
              <a:rPr lang="ko-KR" altLang="ko-KR" dirty="0"/>
              <a:t>dism.exe /</a:t>
            </a:r>
            <a:r>
              <a:rPr lang="ko-KR" altLang="ko-KR" dirty="0" err="1"/>
              <a:t>online</a:t>
            </a:r>
            <a:r>
              <a:rPr lang="ko-KR" altLang="ko-KR" dirty="0"/>
              <a:t> /</a:t>
            </a:r>
            <a:r>
              <a:rPr lang="ko-KR" altLang="ko-KR" dirty="0" err="1"/>
              <a:t>enable-feature</a:t>
            </a:r>
            <a:r>
              <a:rPr lang="ko-KR" altLang="ko-KR" dirty="0"/>
              <a:t> /</a:t>
            </a:r>
            <a:r>
              <a:rPr lang="ko-KR" altLang="ko-KR" dirty="0" err="1"/>
              <a:t>featurename:Microsoft-Windows-Subsystem-Linux</a:t>
            </a:r>
            <a:r>
              <a:rPr lang="ko-KR" altLang="ko-KR" dirty="0"/>
              <a:t> /</a:t>
            </a:r>
            <a:r>
              <a:rPr lang="ko-KR" altLang="ko-KR" dirty="0" err="1"/>
              <a:t>all</a:t>
            </a:r>
            <a:r>
              <a:rPr lang="ko-KR" altLang="ko-KR" dirty="0"/>
              <a:t> /</a:t>
            </a:r>
            <a:r>
              <a:rPr lang="ko-KR" altLang="ko-KR" dirty="0" err="1"/>
              <a:t>norestart</a:t>
            </a:r>
            <a:endParaRPr lang="ko-KR" altLang="ko-KR" dirty="0"/>
          </a:p>
          <a:p>
            <a:r>
              <a:rPr lang="ko-KR" altLang="ko-KR" dirty="0"/>
              <a:t>dism.exe /</a:t>
            </a:r>
            <a:r>
              <a:rPr lang="ko-KR" altLang="ko-KR" dirty="0" err="1"/>
              <a:t>online</a:t>
            </a:r>
            <a:r>
              <a:rPr lang="ko-KR" altLang="ko-KR" dirty="0"/>
              <a:t> /</a:t>
            </a:r>
            <a:r>
              <a:rPr lang="ko-KR" altLang="ko-KR" dirty="0" err="1"/>
              <a:t>enable-feature</a:t>
            </a:r>
            <a:r>
              <a:rPr lang="ko-KR" altLang="ko-KR" dirty="0"/>
              <a:t> /</a:t>
            </a:r>
            <a:r>
              <a:rPr lang="ko-KR" altLang="ko-KR" dirty="0" err="1"/>
              <a:t>featurename:VirtualMachinePlatform</a:t>
            </a:r>
            <a:r>
              <a:rPr lang="ko-KR" altLang="ko-KR" dirty="0"/>
              <a:t> /</a:t>
            </a:r>
            <a:r>
              <a:rPr lang="ko-KR" altLang="ko-KR" dirty="0" err="1"/>
              <a:t>all</a:t>
            </a:r>
            <a:r>
              <a:rPr lang="ko-KR" altLang="ko-KR" dirty="0"/>
              <a:t> /</a:t>
            </a:r>
            <a:r>
              <a:rPr lang="ko-KR" altLang="ko-KR" dirty="0" err="1"/>
              <a:t>norestart</a:t>
            </a:r>
            <a:endParaRPr lang="ko-KR" altLang="ko-KR" dirty="0"/>
          </a:p>
          <a:p>
            <a:endParaRPr lang="ko-KR" altLang="ko-KR" dirty="0"/>
          </a:p>
          <a:p>
            <a:r>
              <a:rPr lang="ko-KR" altLang="ko-KR" dirty="0" err="1"/>
              <a:t>wsl</a:t>
            </a:r>
            <a:r>
              <a:rPr lang="ko-KR" altLang="ko-KR" dirty="0"/>
              <a:t> --</a:t>
            </a:r>
            <a:r>
              <a:rPr lang="ko-KR" altLang="ko-KR" dirty="0" err="1"/>
              <a:t>install</a:t>
            </a:r>
            <a:endParaRPr lang="ko-KR" altLang="ko-KR" dirty="0"/>
          </a:p>
          <a:p>
            <a:r>
              <a:rPr lang="ko-KR" altLang="ko-KR" dirty="0" err="1"/>
              <a:t>wsl</a:t>
            </a:r>
            <a:r>
              <a:rPr lang="ko-KR" altLang="ko-KR" dirty="0"/>
              <a:t> --</a:t>
            </a:r>
            <a:r>
              <a:rPr lang="ko-KR" altLang="ko-KR" dirty="0" err="1"/>
              <a:t>install</a:t>
            </a:r>
            <a:r>
              <a:rPr lang="ko-KR" altLang="ko-KR" dirty="0"/>
              <a:t> -</a:t>
            </a:r>
            <a:r>
              <a:rPr lang="ko-KR" altLang="ko-KR" dirty="0" err="1"/>
              <a:t>d</a:t>
            </a:r>
            <a:r>
              <a:rPr lang="ko-KR" altLang="ko-KR" dirty="0"/>
              <a:t> Ubuntu-22.04</a:t>
            </a:r>
          </a:p>
          <a:p>
            <a:r>
              <a:rPr lang="ko-KR" altLang="ko-KR" dirty="0" err="1"/>
              <a:t>wsl</a:t>
            </a:r>
            <a:r>
              <a:rPr lang="ko-KR" altLang="ko-KR" dirty="0"/>
              <a:t> --</a:t>
            </a:r>
            <a:r>
              <a:rPr lang="ko-KR" altLang="ko-KR" dirty="0" err="1"/>
              <a:t>list</a:t>
            </a:r>
            <a:r>
              <a:rPr lang="ko-KR" altLang="ko-KR" dirty="0"/>
              <a:t> --</a:t>
            </a:r>
            <a:r>
              <a:rPr lang="ko-KR" altLang="ko-KR" dirty="0" err="1"/>
              <a:t>verbose</a:t>
            </a:r>
            <a:endParaRPr lang="ko-KR" altLang="ko-KR" dirty="0"/>
          </a:p>
          <a:p>
            <a:r>
              <a:rPr lang="ko-KR" altLang="ko-KR" dirty="0" err="1"/>
              <a:t>wsl</a:t>
            </a:r>
            <a:r>
              <a:rPr lang="ko-KR" altLang="ko-KR" dirty="0"/>
              <a:t> --</a:t>
            </a:r>
            <a:r>
              <a:rPr lang="ko-KR" altLang="ko-KR" dirty="0" err="1"/>
              <a:t>set-default-version</a:t>
            </a:r>
            <a:r>
              <a:rPr lang="ko-KR" altLang="ko-KR" dirty="0"/>
              <a:t> 2</a:t>
            </a:r>
          </a:p>
          <a:p>
            <a:endParaRPr lang="ko-KR" altLang="en-US" dirty="0"/>
          </a:p>
        </p:txBody>
      </p:sp>
      <p:sp>
        <p:nvSpPr>
          <p:cNvPr id="13" name="TextBox 12">
            <a:extLst>
              <a:ext uri="{FF2B5EF4-FFF2-40B4-BE49-F238E27FC236}">
                <a16:creationId xmlns:a16="http://schemas.microsoft.com/office/drawing/2014/main" id="{9AC80BD8-3DF2-3C1A-9693-F41AECAD7955}"/>
              </a:ext>
            </a:extLst>
          </p:cNvPr>
          <p:cNvSpPr txBox="1"/>
          <p:nvPr/>
        </p:nvSpPr>
        <p:spPr>
          <a:xfrm>
            <a:off x="189067" y="4206775"/>
            <a:ext cx="5120633" cy="1754326"/>
          </a:xfrm>
          <a:prstGeom prst="rect">
            <a:avLst/>
          </a:prstGeom>
          <a:noFill/>
        </p:spPr>
        <p:txBody>
          <a:bodyPr wrap="none" rtlCol="0">
            <a:spAutoFit/>
          </a:bodyPr>
          <a:lstStyle/>
          <a:p>
            <a:endParaRPr lang="en-US" altLang="ko-KR" dirty="0"/>
          </a:p>
          <a:p>
            <a:r>
              <a:rPr lang="en-US" altLang="ko-KR" dirty="0" err="1"/>
              <a:t>winget</a:t>
            </a:r>
            <a:r>
              <a:rPr lang="en-US" altLang="ko-KR" dirty="0"/>
              <a:t> install --interactive --exact </a:t>
            </a:r>
            <a:r>
              <a:rPr lang="en-US" altLang="ko-KR" dirty="0" err="1"/>
              <a:t>dorssel.usbipd</a:t>
            </a:r>
            <a:r>
              <a:rPr lang="en-US" altLang="ko-KR" dirty="0"/>
              <a:t>-win</a:t>
            </a:r>
          </a:p>
          <a:p>
            <a:r>
              <a:rPr lang="en-US" altLang="ko-KR" dirty="0" err="1"/>
              <a:t>usbipd</a:t>
            </a:r>
            <a:r>
              <a:rPr lang="en-US" altLang="ko-KR" dirty="0"/>
              <a:t> list</a:t>
            </a:r>
          </a:p>
          <a:p>
            <a:r>
              <a:rPr lang="en-US" altLang="ko-KR" dirty="0" err="1"/>
              <a:t>usbipd</a:t>
            </a:r>
            <a:r>
              <a:rPr lang="en-US" altLang="ko-KR" dirty="0"/>
              <a:t> bind --</a:t>
            </a:r>
            <a:r>
              <a:rPr lang="en-US" altLang="ko-KR" dirty="0" err="1"/>
              <a:t>busid</a:t>
            </a:r>
            <a:r>
              <a:rPr lang="en-US" altLang="ko-KR" dirty="0"/>
              <a:t> 4-2</a:t>
            </a:r>
          </a:p>
          <a:p>
            <a:r>
              <a:rPr lang="en-US" altLang="ko-KR" dirty="0" err="1"/>
              <a:t>usbipd</a:t>
            </a:r>
            <a:r>
              <a:rPr lang="en-US" altLang="ko-KR" dirty="0"/>
              <a:t> attach --</a:t>
            </a:r>
            <a:r>
              <a:rPr lang="en-US" altLang="ko-KR" dirty="0" err="1"/>
              <a:t>wsl</a:t>
            </a:r>
            <a:r>
              <a:rPr lang="en-US" altLang="ko-KR" dirty="0"/>
              <a:t> --</a:t>
            </a:r>
            <a:r>
              <a:rPr lang="en-US" altLang="ko-KR" dirty="0" err="1"/>
              <a:t>busid</a:t>
            </a:r>
            <a:r>
              <a:rPr lang="en-US" altLang="ko-KR" dirty="0"/>
              <a:t> 7-3</a:t>
            </a:r>
          </a:p>
          <a:p>
            <a:endParaRPr lang="ko-KR" altLang="en-US" dirty="0"/>
          </a:p>
        </p:txBody>
      </p:sp>
      <p:sp>
        <p:nvSpPr>
          <p:cNvPr id="14" name="Text 0">
            <a:extLst>
              <a:ext uri="{FF2B5EF4-FFF2-40B4-BE49-F238E27FC236}">
                <a16:creationId xmlns:a16="http://schemas.microsoft.com/office/drawing/2014/main" id="{AA7F921D-D023-58B6-9C1A-522DDFEE820A}"/>
              </a:ext>
            </a:extLst>
          </p:cNvPr>
          <p:cNvSpPr/>
          <p:nvPr/>
        </p:nvSpPr>
        <p:spPr>
          <a:xfrm>
            <a:off x="309561" y="4033836"/>
            <a:ext cx="5815013" cy="295145"/>
          </a:xfrm>
          <a:prstGeom prst="rect">
            <a:avLst/>
          </a:prstGeom>
          <a:noFill/>
          <a:ln/>
        </p:spPr>
        <p:txBody>
          <a:bodyPr wrap="square" lIns="0" tIns="0" rIns="0" bIns="0" rtlCol="0" anchor="t">
            <a:spAutoFit/>
          </a:bodyPr>
          <a:lstStyle/>
          <a:p>
            <a:pPr>
              <a:lnSpc>
                <a:spcPts val="2438"/>
              </a:lnSpc>
            </a:pPr>
            <a:r>
              <a:rPr lang="en-US" sz="1971" dirty="0" err="1"/>
              <a:t>usbipd</a:t>
            </a:r>
            <a:r>
              <a:rPr lang="en-US" sz="1971" dirty="0"/>
              <a:t> </a:t>
            </a:r>
            <a:r>
              <a:rPr lang="ko-KR" altLang="en-US" sz="1971" dirty="0"/>
              <a:t>설정 </a:t>
            </a:r>
            <a:r>
              <a:rPr lang="en-US" altLang="ko-KR" sz="1971" dirty="0"/>
              <a:t>- </a:t>
            </a:r>
            <a:r>
              <a:rPr lang="ko-KR" altLang="en-US" sz="1971" dirty="0"/>
              <a:t>카메라 디바이스 </a:t>
            </a:r>
            <a:r>
              <a:rPr lang="en-US" altLang="ko-KR" sz="1971" dirty="0" err="1"/>
              <a:t>wsl</a:t>
            </a:r>
            <a:r>
              <a:rPr lang="ko-KR" altLang="en-US" sz="1971" dirty="0"/>
              <a:t>로 넘기기</a:t>
            </a:r>
            <a:endParaRPr lang="en-US" sz="1971" dirty="0"/>
          </a:p>
        </p:txBody>
      </p:sp>
    </p:spTree>
    <p:extLst>
      <p:ext uri="{BB962C8B-B14F-4D97-AF65-F5344CB8AC3E}">
        <p14:creationId xmlns:p14="http://schemas.microsoft.com/office/powerpoint/2010/main" val="1858161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1934-601C-DCEB-FFBC-D6058E428FE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EC8AF20-2999-14FF-AC9B-187A97F25793}"/>
              </a:ext>
            </a:extLst>
          </p:cNvPr>
          <p:cNvPicPr>
            <a:picLocks noChangeAspect="1"/>
          </p:cNvPicPr>
          <p:nvPr/>
        </p:nvPicPr>
        <p:blipFill>
          <a:blip r:embed="rId2"/>
          <a:stretch>
            <a:fillRect/>
          </a:stretch>
        </p:blipFill>
        <p:spPr>
          <a:xfrm>
            <a:off x="0" y="642938"/>
            <a:ext cx="9906000" cy="5572125"/>
          </a:xfrm>
          <a:prstGeom prst="rect">
            <a:avLst/>
          </a:prstGeom>
        </p:spPr>
      </p:pic>
      <p:sp>
        <p:nvSpPr>
          <p:cNvPr id="3" name="Text 0">
            <a:extLst>
              <a:ext uri="{FF2B5EF4-FFF2-40B4-BE49-F238E27FC236}">
                <a16:creationId xmlns:a16="http://schemas.microsoft.com/office/drawing/2014/main" id="{BDE67541-6C4C-AA8B-D2CD-377E4353F1BB}"/>
              </a:ext>
            </a:extLst>
          </p:cNvPr>
          <p:cNvSpPr/>
          <p:nvPr/>
        </p:nvSpPr>
        <p:spPr>
          <a:xfrm>
            <a:off x="309562" y="952500"/>
            <a:ext cx="5815013" cy="295145"/>
          </a:xfrm>
          <a:prstGeom prst="rect">
            <a:avLst/>
          </a:prstGeom>
          <a:noFill/>
          <a:ln/>
        </p:spPr>
        <p:txBody>
          <a:bodyPr wrap="square" lIns="0" tIns="0" rIns="0" bIns="0" rtlCol="0" anchor="t">
            <a:spAutoFit/>
          </a:bodyPr>
          <a:lstStyle/>
          <a:p>
            <a:pPr>
              <a:lnSpc>
                <a:spcPts val="2438"/>
              </a:lnSpc>
            </a:pPr>
            <a:r>
              <a:rPr lang="en-US" sz="1971" dirty="0" err="1"/>
              <a:t>VsCode</a:t>
            </a:r>
            <a:r>
              <a:rPr lang="en-US" sz="1971" dirty="0"/>
              <a:t> </a:t>
            </a:r>
            <a:r>
              <a:rPr lang="ko-KR" altLang="en-US" sz="1971" dirty="0"/>
              <a:t>설치</a:t>
            </a:r>
            <a:endParaRPr lang="en-US" sz="1971" dirty="0"/>
          </a:p>
        </p:txBody>
      </p:sp>
      <p:sp>
        <p:nvSpPr>
          <p:cNvPr id="12" name="TextBox 11">
            <a:extLst>
              <a:ext uri="{FF2B5EF4-FFF2-40B4-BE49-F238E27FC236}">
                <a16:creationId xmlns:a16="http://schemas.microsoft.com/office/drawing/2014/main" id="{5D7BEE82-3C0C-660B-B461-0040385F58C8}"/>
              </a:ext>
            </a:extLst>
          </p:cNvPr>
          <p:cNvSpPr txBox="1"/>
          <p:nvPr/>
        </p:nvSpPr>
        <p:spPr>
          <a:xfrm>
            <a:off x="189067" y="1569839"/>
            <a:ext cx="3223959" cy="646331"/>
          </a:xfrm>
          <a:prstGeom prst="rect">
            <a:avLst/>
          </a:prstGeom>
          <a:noFill/>
        </p:spPr>
        <p:txBody>
          <a:bodyPr wrap="none" rtlCol="0">
            <a:spAutoFit/>
          </a:bodyPr>
          <a:lstStyle/>
          <a:p>
            <a:r>
              <a:rPr lang="ko-KR" altLang="en-US" dirty="0"/>
              <a:t>인터넷 설치 </a:t>
            </a:r>
            <a:r>
              <a:rPr lang="ko-KR" altLang="en-US" dirty="0" err="1"/>
              <a:t>에</a:t>
            </a:r>
            <a:r>
              <a:rPr lang="ko-KR" altLang="en-US" dirty="0"/>
              <a:t> 따라서 설치함</a:t>
            </a:r>
            <a:r>
              <a:rPr lang="en-US" altLang="ko-KR" dirty="0"/>
              <a:t>.</a:t>
            </a:r>
          </a:p>
          <a:p>
            <a:r>
              <a:rPr lang="en-US" altLang="ko-KR" dirty="0"/>
              <a:t>remote </a:t>
            </a:r>
            <a:r>
              <a:rPr lang="ko-KR" altLang="en-US" dirty="0"/>
              <a:t>기능으로 </a:t>
            </a:r>
            <a:r>
              <a:rPr lang="en-US" altLang="ko-KR" dirty="0" err="1"/>
              <a:t>wsl</a:t>
            </a:r>
            <a:r>
              <a:rPr lang="en-US" altLang="ko-KR" dirty="0"/>
              <a:t>  </a:t>
            </a:r>
            <a:r>
              <a:rPr lang="ko-KR" altLang="en-US" dirty="0"/>
              <a:t>사용</a:t>
            </a:r>
          </a:p>
        </p:txBody>
      </p:sp>
    </p:spTree>
    <p:extLst>
      <p:ext uri="{BB962C8B-B14F-4D97-AF65-F5344CB8AC3E}">
        <p14:creationId xmlns:p14="http://schemas.microsoft.com/office/powerpoint/2010/main" val="3613693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4736306" cy="3993356"/>
          </a:xfrm>
          <a:prstGeom prst="rect">
            <a:avLst/>
          </a:prstGeom>
        </p:spPr>
      </p:pic>
      <p:pic>
        <p:nvPicPr>
          <p:cNvPr id="7" name="Image 5" descr="preencoded.png"/>
          <p:cNvPicPr>
            <a:picLocks noChangeAspect="1"/>
          </p:cNvPicPr>
          <p:nvPr/>
        </p:nvPicPr>
        <p:blipFill>
          <a:blip r:embed="rId8"/>
          <a:stretch>
            <a:fillRect/>
          </a:stretch>
        </p:blipFill>
        <p:spPr>
          <a:xfrm>
            <a:off x="495300" y="1726406"/>
            <a:ext cx="464344" cy="464344"/>
          </a:xfrm>
          <a:prstGeom prst="rect">
            <a:avLst/>
          </a:prstGeom>
        </p:spPr>
      </p:pic>
      <p:pic>
        <p:nvPicPr>
          <p:cNvPr id="8" name="Image 6" descr="preencoded.png"/>
          <p:cNvPicPr>
            <a:picLocks noChangeAspect="1"/>
          </p:cNvPicPr>
          <p:nvPr/>
        </p:nvPicPr>
        <p:blipFill>
          <a:blip r:embed="rId9"/>
          <a:stretch>
            <a:fillRect/>
          </a:stretch>
        </p:blipFill>
        <p:spPr>
          <a:xfrm>
            <a:off x="615256" y="1819275"/>
            <a:ext cx="224433" cy="278606"/>
          </a:xfrm>
          <a:prstGeom prst="rect">
            <a:avLst/>
          </a:prstGeom>
        </p:spPr>
      </p:pic>
      <p:pic>
        <p:nvPicPr>
          <p:cNvPr id="9" name="Image 7" descr="preencoded.png"/>
          <p:cNvPicPr>
            <a:picLocks noChangeAspect="1"/>
          </p:cNvPicPr>
          <p:nvPr/>
        </p:nvPicPr>
        <p:blipFill>
          <a:blip r:embed="rId10"/>
          <a:stretch>
            <a:fillRect/>
          </a:stretch>
        </p:blipFill>
        <p:spPr>
          <a:xfrm>
            <a:off x="495300" y="2995613"/>
            <a:ext cx="4364831" cy="866775"/>
          </a:xfrm>
          <a:prstGeom prst="rect">
            <a:avLst/>
          </a:prstGeom>
        </p:spPr>
      </p:pic>
      <p:pic>
        <p:nvPicPr>
          <p:cNvPr id="10" name="Image 8" descr="preencoded.png"/>
          <p:cNvPicPr>
            <a:picLocks noChangeAspect="1"/>
          </p:cNvPicPr>
          <p:nvPr/>
        </p:nvPicPr>
        <p:blipFill>
          <a:blip r:embed="rId11"/>
          <a:stretch>
            <a:fillRect/>
          </a:stretch>
        </p:blipFill>
        <p:spPr>
          <a:xfrm>
            <a:off x="619125" y="3150394"/>
            <a:ext cx="92869" cy="123825"/>
          </a:xfrm>
          <a:prstGeom prst="rect">
            <a:avLst/>
          </a:prstGeom>
        </p:spPr>
      </p:pic>
      <p:pic>
        <p:nvPicPr>
          <p:cNvPr id="11" name="Image 9" descr="preencoded.png"/>
          <p:cNvPicPr>
            <a:picLocks noChangeAspect="1"/>
          </p:cNvPicPr>
          <p:nvPr/>
        </p:nvPicPr>
        <p:blipFill>
          <a:blip r:embed="rId12"/>
          <a:stretch>
            <a:fillRect/>
          </a:stretch>
        </p:blipFill>
        <p:spPr>
          <a:xfrm>
            <a:off x="5231606" y="1540669"/>
            <a:ext cx="4364831" cy="866775"/>
          </a:xfrm>
          <a:prstGeom prst="rect">
            <a:avLst/>
          </a:prstGeom>
        </p:spPr>
      </p:pic>
      <p:pic>
        <p:nvPicPr>
          <p:cNvPr id="12" name="Image 10" descr="preencoded.png"/>
          <p:cNvPicPr>
            <a:picLocks noChangeAspect="1"/>
          </p:cNvPicPr>
          <p:nvPr/>
        </p:nvPicPr>
        <p:blipFill>
          <a:blip r:embed="rId13"/>
          <a:stretch>
            <a:fillRect/>
          </a:stretch>
        </p:blipFill>
        <p:spPr>
          <a:xfrm>
            <a:off x="5355431" y="1664494"/>
            <a:ext cx="464344" cy="464344"/>
          </a:xfrm>
          <a:prstGeom prst="rect">
            <a:avLst/>
          </a:prstGeom>
        </p:spPr>
      </p:pic>
      <p:pic>
        <p:nvPicPr>
          <p:cNvPr id="13" name="Image 11" descr="preencoded.png"/>
          <p:cNvPicPr>
            <a:picLocks noChangeAspect="1"/>
          </p:cNvPicPr>
          <p:nvPr/>
        </p:nvPicPr>
        <p:blipFill>
          <a:blip r:embed="rId14"/>
          <a:stretch>
            <a:fillRect/>
          </a:stretch>
        </p:blipFill>
        <p:spPr>
          <a:xfrm>
            <a:off x="5471517" y="1772841"/>
            <a:ext cx="232172" cy="247650"/>
          </a:xfrm>
          <a:prstGeom prst="rect">
            <a:avLst/>
          </a:prstGeom>
        </p:spPr>
      </p:pic>
      <p:pic>
        <p:nvPicPr>
          <p:cNvPr id="14" name="Image 12" descr="preencoded.png"/>
          <p:cNvPicPr>
            <a:picLocks noChangeAspect="1"/>
          </p:cNvPicPr>
          <p:nvPr/>
        </p:nvPicPr>
        <p:blipFill>
          <a:blip r:embed="rId15"/>
          <a:stretch>
            <a:fillRect/>
          </a:stretch>
        </p:blipFill>
        <p:spPr>
          <a:xfrm>
            <a:off x="5231606" y="2531269"/>
            <a:ext cx="4364831" cy="866775"/>
          </a:xfrm>
          <a:prstGeom prst="rect">
            <a:avLst/>
          </a:prstGeom>
        </p:spPr>
      </p:pic>
      <p:pic>
        <p:nvPicPr>
          <p:cNvPr id="15" name="Image 13" descr="preencoded.png"/>
          <p:cNvPicPr>
            <a:picLocks noChangeAspect="1"/>
          </p:cNvPicPr>
          <p:nvPr/>
        </p:nvPicPr>
        <p:blipFill>
          <a:blip r:embed="rId16"/>
          <a:stretch>
            <a:fillRect/>
          </a:stretch>
        </p:blipFill>
        <p:spPr>
          <a:xfrm>
            <a:off x="5355431" y="2655094"/>
            <a:ext cx="464344" cy="464344"/>
          </a:xfrm>
          <a:prstGeom prst="rect">
            <a:avLst/>
          </a:prstGeom>
        </p:spPr>
      </p:pic>
      <p:pic>
        <p:nvPicPr>
          <p:cNvPr id="16" name="Image 14" descr="preencoded.png"/>
          <p:cNvPicPr>
            <a:picLocks noChangeAspect="1"/>
          </p:cNvPicPr>
          <p:nvPr/>
        </p:nvPicPr>
        <p:blipFill>
          <a:blip r:embed="rId17"/>
          <a:stretch>
            <a:fillRect/>
          </a:stretch>
        </p:blipFill>
        <p:spPr>
          <a:xfrm>
            <a:off x="5494734" y="2763441"/>
            <a:ext cx="185738" cy="247650"/>
          </a:xfrm>
          <a:prstGeom prst="rect">
            <a:avLst/>
          </a:prstGeom>
        </p:spPr>
      </p:pic>
      <p:pic>
        <p:nvPicPr>
          <p:cNvPr id="17" name="Image 15" descr="preencoded.png"/>
          <p:cNvPicPr>
            <a:picLocks noChangeAspect="1"/>
          </p:cNvPicPr>
          <p:nvPr/>
        </p:nvPicPr>
        <p:blipFill>
          <a:blip r:embed="rId18"/>
          <a:stretch>
            <a:fillRect/>
          </a:stretch>
        </p:blipFill>
        <p:spPr>
          <a:xfrm>
            <a:off x="5231606" y="3521869"/>
            <a:ext cx="4364831" cy="1052513"/>
          </a:xfrm>
          <a:prstGeom prst="rect">
            <a:avLst/>
          </a:prstGeom>
        </p:spPr>
      </p:pic>
      <p:pic>
        <p:nvPicPr>
          <p:cNvPr id="18" name="Image 16" descr="preencoded.png"/>
          <p:cNvPicPr>
            <a:picLocks noChangeAspect="1"/>
          </p:cNvPicPr>
          <p:nvPr/>
        </p:nvPicPr>
        <p:blipFill>
          <a:blip r:embed="rId19"/>
          <a:stretch>
            <a:fillRect/>
          </a:stretch>
        </p:blipFill>
        <p:spPr>
          <a:xfrm>
            <a:off x="5355431" y="3645694"/>
            <a:ext cx="464344" cy="464344"/>
          </a:xfrm>
          <a:prstGeom prst="rect">
            <a:avLst/>
          </a:prstGeom>
        </p:spPr>
      </p:pic>
      <p:pic>
        <p:nvPicPr>
          <p:cNvPr id="19" name="Image 17" descr="preencoded.png"/>
          <p:cNvPicPr>
            <a:picLocks noChangeAspect="1"/>
          </p:cNvPicPr>
          <p:nvPr/>
        </p:nvPicPr>
        <p:blipFill>
          <a:blip r:embed="rId20"/>
          <a:stretch>
            <a:fillRect/>
          </a:stretch>
        </p:blipFill>
        <p:spPr>
          <a:xfrm>
            <a:off x="5471517" y="3754041"/>
            <a:ext cx="232172" cy="247650"/>
          </a:xfrm>
          <a:prstGeom prst="rect">
            <a:avLst/>
          </a:prstGeom>
        </p:spPr>
      </p:pic>
      <p:sp>
        <p:nvSpPr>
          <p:cNvPr id="20"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Google Colab 이해와 환경 구축</a:t>
            </a:r>
            <a:endParaRPr lang="en-US" sz="1971" dirty="0"/>
          </a:p>
        </p:txBody>
      </p:sp>
      <p:sp>
        <p:nvSpPr>
          <p:cNvPr id="21" name="Text 1"/>
          <p:cNvSpPr/>
          <p:nvPr/>
        </p:nvSpPr>
        <p:spPr>
          <a:xfrm>
            <a:off x="1083469" y="1834753"/>
            <a:ext cx="1821775"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Google Colab이란?</a:t>
            </a:r>
            <a:endParaRPr lang="en-US" sz="1337" dirty="0"/>
          </a:p>
        </p:txBody>
      </p:sp>
      <p:sp>
        <p:nvSpPr>
          <p:cNvPr id="22" name="Text 2"/>
          <p:cNvSpPr/>
          <p:nvPr/>
        </p:nvSpPr>
        <p:spPr>
          <a:xfrm>
            <a:off x="495300" y="2314575"/>
            <a:ext cx="4364831"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Google Colab은 Google에서 제공하는 관리형 Jupyter Notebook 서비스로, 웹 브라우저를 통해 Python 코드를 실행할 수 있습니다. 설치 없이 사용 가능하며, 무료로 GPU 및 TPU와 같은 컴퓨팅 자원을 제공합니다.</a:t>
            </a:r>
            <a:endParaRPr lang="en-US" sz="910" dirty="0"/>
          </a:p>
        </p:txBody>
      </p:sp>
      <p:sp>
        <p:nvSpPr>
          <p:cNvPr id="23" name="Text 3"/>
          <p:cNvSpPr/>
          <p:nvPr/>
        </p:nvSpPr>
        <p:spPr>
          <a:xfrm>
            <a:off x="773906" y="3119437"/>
            <a:ext cx="1123712" cy="192360"/>
          </a:xfrm>
          <a:prstGeom prst="rect">
            <a:avLst/>
          </a:prstGeom>
          <a:noFill/>
          <a:ln/>
        </p:spPr>
        <p:txBody>
          <a:bodyPr wrap="square" lIns="0" tIns="0" rIns="0" bIns="0" rtlCol="0" anchor="t">
            <a:spAutoFit/>
          </a:bodyPr>
          <a:lstStyle/>
          <a:p>
            <a:pPr>
              <a:lnSpc>
                <a:spcPts val="1463"/>
              </a:lnSpc>
            </a:pPr>
            <a:r>
              <a:rPr lang="en-US" sz="910" b="1" dirty="0">
                <a:solidFill>
                  <a:srgbClr val="1E40AF"/>
                </a:solidFill>
                <a:latin typeface="Noto Sans KR" pitchFamily="34" charset="0"/>
                <a:ea typeface="Noto Sans KR" pitchFamily="34" charset="-122"/>
                <a:cs typeface="Noto Sans KR" pitchFamily="34" charset="-120"/>
              </a:rPr>
              <a:t>교육 및 연구 최적화</a:t>
            </a:r>
            <a:endParaRPr lang="en-US" sz="910" dirty="0"/>
          </a:p>
        </p:txBody>
      </p:sp>
      <p:sp>
        <p:nvSpPr>
          <p:cNvPr id="24" name="Text 4"/>
          <p:cNvSpPr/>
          <p:nvPr/>
        </p:nvSpPr>
        <p:spPr>
          <a:xfrm>
            <a:off x="619125" y="3367088"/>
            <a:ext cx="4117181" cy="384721"/>
          </a:xfrm>
          <a:prstGeom prst="rect">
            <a:avLst/>
          </a:prstGeom>
          <a:noFill/>
          <a:ln/>
        </p:spPr>
        <p:txBody>
          <a:bodyPr wrap="square" lIns="0" tIns="0" rIns="0" bIns="0" rtlCol="0" anchor="t">
            <a:spAutoFit/>
          </a:bodyPr>
          <a:lstStyle/>
          <a:p>
            <a:pPr>
              <a:lnSpc>
                <a:spcPts val="1463"/>
              </a:lnSpc>
            </a:pPr>
            <a:r>
              <a:rPr lang="en-US" sz="910" dirty="0">
                <a:solidFill>
                  <a:srgbClr val="1D4ED8"/>
                </a:solidFill>
                <a:latin typeface="Noto Sans KR" pitchFamily="34" charset="0"/>
                <a:ea typeface="Noto Sans KR" pitchFamily="34" charset="-122"/>
                <a:cs typeface="Noto Sans KR" pitchFamily="34" charset="-120"/>
              </a:rPr>
              <a:t>Colab은 공식적으로 교육 및 연구에 최적화되어 있습니다. 스마트시티 AI 실무 과정에서는 Colab을 사용하여 AI 모델 훈련 및 데이터 분석을 실습합니다.</a:t>
            </a:r>
            <a:endParaRPr lang="en-US" sz="910" dirty="0"/>
          </a:p>
        </p:txBody>
      </p:sp>
      <p:sp>
        <p:nvSpPr>
          <p:cNvPr id="25" name="Text 5"/>
          <p:cNvSpPr/>
          <p:nvPr/>
        </p:nvSpPr>
        <p:spPr>
          <a:xfrm>
            <a:off x="5943600" y="1664494"/>
            <a:ext cx="3881914"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브라우저 기반 실행</a:t>
            </a:r>
            <a:endParaRPr lang="en-US" sz="1024" dirty="0"/>
          </a:p>
        </p:txBody>
      </p:sp>
      <p:sp>
        <p:nvSpPr>
          <p:cNvPr id="26" name="Text 6"/>
          <p:cNvSpPr/>
          <p:nvPr/>
        </p:nvSpPr>
        <p:spPr>
          <a:xfrm>
            <a:off x="5943600" y="1912144"/>
            <a:ext cx="3529013"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설치 없이 웹 브라우저에서 Python 코드를 작성, 실행하고 결과를 즉시 확인할 수 있습니다.</a:t>
            </a:r>
            <a:endParaRPr lang="en-US" sz="910" dirty="0"/>
          </a:p>
        </p:txBody>
      </p:sp>
      <p:sp>
        <p:nvSpPr>
          <p:cNvPr id="27" name="Text 7"/>
          <p:cNvSpPr/>
          <p:nvPr/>
        </p:nvSpPr>
        <p:spPr>
          <a:xfrm>
            <a:off x="5943600" y="2655094"/>
            <a:ext cx="3881914"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무료 컴퓨팅 자원</a:t>
            </a:r>
            <a:endParaRPr lang="en-US" sz="1024" dirty="0"/>
          </a:p>
        </p:txBody>
      </p:sp>
      <p:sp>
        <p:nvSpPr>
          <p:cNvPr id="28" name="Text 8"/>
          <p:cNvSpPr/>
          <p:nvPr/>
        </p:nvSpPr>
        <p:spPr>
          <a:xfrm>
            <a:off x="5943600" y="2902744"/>
            <a:ext cx="3529013"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GPU 및 TPU와 같은 무료 컴퓨팅 자원을 제공합니다. 이는 깊은 학습 모델 훈련 및 데이터 분석에 매우 유용합니다.</a:t>
            </a:r>
            <a:endParaRPr lang="en-US" sz="910" dirty="0"/>
          </a:p>
        </p:txBody>
      </p:sp>
      <p:sp>
        <p:nvSpPr>
          <p:cNvPr id="29" name="Text 9"/>
          <p:cNvSpPr/>
          <p:nvPr/>
        </p:nvSpPr>
        <p:spPr>
          <a:xfrm>
            <a:off x="5943600" y="3645694"/>
            <a:ext cx="3881914"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교육적 특성</a:t>
            </a:r>
            <a:endParaRPr lang="en-US" sz="1024" dirty="0"/>
          </a:p>
        </p:txBody>
      </p:sp>
      <p:sp>
        <p:nvSpPr>
          <p:cNvPr id="30" name="Text 10"/>
          <p:cNvSpPr/>
          <p:nvPr/>
        </p:nvSpPr>
        <p:spPr>
          <a:xfrm>
            <a:off x="5943600" y="3893344"/>
            <a:ext cx="3529013"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코드 작성 및 실행이 가능하고, 결과를 즉시 확인할 수 있어 교육적 환경에서 이상적입니다. 또한, 무료로 제공되어 많은 학습자에게 접근 가능합니다.</a:t>
            </a:r>
            <a:endParaRPr lang="en-US" sz="910" dirty="0"/>
          </a:p>
        </p:txBody>
      </p:sp>
      <p:sp>
        <p:nvSpPr>
          <p:cNvPr id="31" name="Text 11"/>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26 / 36</a:t>
            </a:r>
            <a:endParaRPr lang="en-US" sz="91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E1DB529E-69DE-A436-4AF2-37E1C1470393}"/>
              </a:ext>
            </a:extLst>
          </p:cNvPr>
          <p:cNvSpPr>
            <a:spLocks noGrp="1"/>
          </p:cNvSpPr>
          <p:nvPr>
            <p:ph type="ftr" sz="quarter" idx="11"/>
          </p:nvPr>
        </p:nvSpPr>
        <p:spPr/>
        <p:txBody>
          <a:bodyPr/>
          <a:lstStyle/>
          <a:p>
            <a:r>
              <a:rPr lang="ko-KR" altLang="en-US"/>
              <a:t>㈜바인드소프트</a:t>
            </a:r>
            <a:endParaRPr lang="en-US" dirty="0"/>
          </a:p>
        </p:txBody>
      </p:sp>
      <p:sp>
        <p:nvSpPr>
          <p:cNvPr id="4" name="제목 3">
            <a:extLst>
              <a:ext uri="{FF2B5EF4-FFF2-40B4-BE49-F238E27FC236}">
                <a16:creationId xmlns:a16="http://schemas.microsoft.com/office/drawing/2014/main" id="{BBECCFAA-A6C8-1B12-5768-572AAC23D066}"/>
              </a:ext>
            </a:extLst>
          </p:cNvPr>
          <p:cNvSpPr>
            <a:spLocks noGrp="1"/>
          </p:cNvSpPr>
          <p:nvPr>
            <p:ph type="title"/>
          </p:nvPr>
        </p:nvSpPr>
        <p:spPr/>
        <p:txBody>
          <a:bodyPr>
            <a:normAutofit fontScale="90000"/>
          </a:bodyPr>
          <a:lstStyle/>
          <a:p>
            <a:r>
              <a:rPr lang="ko-KR" altLang="en-US" dirty="0"/>
              <a:t>강의 경력 사항</a:t>
            </a:r>
          </a:p>
        </p:txBody>
      </p:sp>
      <p:pic>
        <p:nvPicPr>
          <p:cNvPr id="6" name="그림 5">
            <a:extLst>
              <a:ext uri="{FF2B5EF4-FFF2-40B4-BE49-F238E27FC236}">
                <a16:creationId xmlns:a16="http://schemas.microsoft.com/office/drawing/2014/main" id="{EB5A8B4E-694E-F823-CDD5-FC5323C4A887}"/>
              </a:ext>
            </a:extLst>
          </p:cNvPr>
          <p:cNvPicPr>
            <a:picLocks noChangeAspect="1"/>
          </p:cNvPicPr>
          <p:nvPr/>
        </p:nvPicPr>
        <p:blipFill>
          <a:blip r:embed="rId2"/>
          <a:stretch>
            <a:fillRect/>
          </a:stretch>
        </p:blipFill>
        <p:spPr>
          <a:xfrm>
            <a:off x="1244700" y="660174"/>
            <a:ext cx="7055784" cy="5749713"/>
          </a:xfrm>
          <a:prstGeom prst="rect">
            <a:avLst/>
          </a:prstGeom>
        </p:spPr>
      </p:pic>
      <p:sp>
        <p:nvSpPr>
          <p:cNvPr id="7" name="SectionNumberBox">
            <a:extLst>
              <a:ext uri="{FF2B5EF4-FFF2-40B4-BE49-F238E27FC236}">
                <a16:creationId xmlns:a16="http://schemas.microsoft.com/office/drawing/2014/main" id="{189F2CEF-0F02-3FE9-604C-220E1658BB24}"/>
              </a:ext>
            </a:extLst>
          </p:cNvPr>
          <p:cNvSpPr txBox="1"/>
          <p:nvPr/>
        </p:nvSpPr>
        <p:spPr>
          <a:xfrm>
            <a:off x="609700" y="75400"/>
            <a:ext cx="635000" cy="584775"/>
          </a:xfrm>
          <a:prstGeom prst="rect">
            <a:avLst/>
          </a:prstGeom>
          <a:solidFill>
            <a:scrgbClr r="0" g="0" b="0">
              <a:alpha val="0"/>
            </a:scrgbClr>
          </a:solidFill>
        </p:spPr>
        <p:txBody>
          <a:bodyPr vert="horz" rtlCol="0">
            <a:spAutoFit/>
          </a:bodyPr>
          <a:lstStyle/>
          <a:p>
            <a:r>
              <a:rPr lang="en-US" altLang="ko-KR" sz="3200" b="1">
                <a:solidFill>
                  <a:srgbClr val="FFFFFF"/>
                </a:solidFill>
                <a:latin typeface="맑은 고딕" panose="020B0503020000020004" pitchFamily="50" charset="-127"/>
              </a:rPr>
              <a:t>1</a:t>
            </a:r>
            <a:endParaRPr lang="ko-KR" altLang="en-US" sz="3200" b="1">
              <a:solidFill>
                <a:srgbClr val="FFFFFF"/>
              </a:solidFill>
              <a:latin typeface="맑은 고딕" panose="020B0503020000020004" pitchFamily="50" charset="-127"/>
            </a:endParaRPr>
          </a:p>
        </p:txBody>
      </p:sp>
      <p:sp>
        <p:nvSpPr>
          <p:cNvPr id="8" name="SectionTextBox">
            <a:extLst>
              <a:ext uri="{FF2B5EF4-FFF2-40B4-BE49-F238E27FC236}">
                <a16:creationId xmlns:a16="http://schemas.microsoft.com/office/drawing/2014/main" id="{EFE93048-C0EE-427F-2413-D14DA5AE7500}"/>
              </a:ext>
            </a:extLst>
          </p:cNvPr>
          <p:cNvSpPr txBox="1"/>
          <p:nvPr/>
        </p:nvSpPr>
        <p:spPr>
          <a:xfrm>
            <a:off x="6007200" y="164300"/>
            <a:ext cx="3175000" cy="246221"/>
          </a:xfrm>
          <a:prstGeom prst="rect">
            <a:avLst/>
          </a:prstGeom>
          <a:solidFill>
            <a:scrgbClr r="0" g="0" b="0">
              <a:alpha val="0"/>
            </a:scrgbClr>
          </a:solidFill>
        </p:spPr>
        <p:txBody>
          <a:bodyPr vert="horz" rtlCol="0">
            <a:spAutoFit/>
          </a:bodyPr>
          <a:lstStyle/>
          <a:p>
            <a:pPr algn="r"/>
            <a:r>
              <a:rPr lang="ko-KR" altLang="en-US" sz="1000" b="1">
                <a:solidFill>
                  <a:srgbClr val="006FAF"/>
                </a:solidFill>
                <a:latin typeface="맑은 고딕" panose="020B0503020000020004" pitchFamily="50" charset="-127"/>
              </a:rPr>
              <a:t>강사소개</a:t>
            </a:r>
          </a:p>
        </p:txBody>
      </p:sp>
    </p:spTree>
    <p:extLst>
      <p:ext uri="{BB962C8B-B14F-4D97-AF65-F5344CB8AC3E}">
        <p14:creationId xmlns:p14="http://schemas.microsoft.com/office/powerpoint/2010/main" val="3282962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1485900"/>
          </a:xfrm>
          <a:prstGeom prst="rect">
            <a:avLst/>
          </a:prstGeom>
        </p:spPr>
      </p:pic>
      <p:pic>
        <p:nvPicPr>
          <p:cNvPr id="7" name="Image 5" descr="preencoded.png"/>
          <p:cNvPicPr>
            <a:picLocks noChangeAspect="1"/>
          </p:cNvPicPr>
          <p:nvPr/>
        </p:nvPicPr>
        <p:blipFill>
          <a:blip r:embed="rId8"/>
          <a:stretch>
            <a:fillRect/>
          </a:stretch>
        </p:blipFill>
        <p:spPr>
          <a:xfrm>
            <a:off x="464344" y="1695450"/>
            <a:ext cx="340519" cy="402431"/>
          </a:xfrm>
          <a:prstGeom prst="rect">
            <a:avLst/>
          </a:prstGeom>
        </p:spPr>
      </p:pic>
      <p:pic>
        <p:nvPicPr>
          <p:cNvPr id="8" name="Image 6" descr="preencoded.png"/>
          <p:cNvPicPr>
            <a:picLocks noChangeAspect="1"/>
          </p:cNvPicPr>
          <p:nvPr/>
        </p:nvPicPr>
        <p:blipFill>
          <a:blip r:embed="rId9"/>
          <a:stretch>
            <a:fillRect/>
          </a:stretch>
        </p:blipFill>
        <p:spPr>
          <a:xfrm>
            <a:off x="557213" y="1788319"/>
            <a:ext cx="154781" cy="216694"/>
          </a:xfrm>
          <a:prstGeom prst="rect">
            <a:avLst/>
          </a:prstGeom>
        </p:spPr>
      </p:pic>
      <p:pic>
        <p:nvPicPr>
          <p:cNvPr id="9" name="Image 7" descr="preencoded.png"/>
          <p:cNvPicPr>
            <a:picLocks noChangeAspect="1"/>
          </p:cNvPicPr>
          <p:nvPr/>
        </p:nvPicPr>
        <p:blipFill>
          <a:blip r:embed="rId10"/>
          <a:stretch>
            <a:fillRect/>
          </a:stretch>
        </p:blipFill>
        <p:spPr>
          <a:xfrm>
            <a:off x="464344" y="2221706"/>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64344" y="2469356"/>
            <a:ext cx="123825" cy="123825"/>
          </a:xfrm>
          <a:prstGeom prst="rect">
            <a:avLst/>
          </a:prstGeom>
        </p:spPr>
      </p:pic>
      <p:pic>
        <p:nvPicPr>
          <p:cNvPr id="11" name="Image 9" descr="preencoded.png"/>
          <p:cNvPicPr>
            <a:picLocks noChangeAspect="1"/>
          </p:cNvPicPr>
          <p:nvPr/>
        </p:nvPicPr>
        <p:blipFill>
          <a:blip r:embed="rId10"/>
          <a:stretch>
            <a:fillRect/>
          </a:stretch>
        </p:blipFill>
        <p:spPr>
          <a:xfrm>
            <a:off x="464344" y="2717006"/>
            <a:ext cx="123825" cy="123825"/>
          </a:xfrm>
          <a:prstGeom prst="rect">
            <a:avLst/>
          </a:prstGeom>
        </p:spPr>
      </p:pic>
      <p:pic>
        <p:nvPicPr>
          <p:cNvPr id="12" name="Image 10" descr="preencoded.png"/>
          <p:cNvPicPr>
            <a:picLocks noChangeAspect="1"/>
          </p:cNvPicPr>
          <p:nvPr/>
        </p:nvPicPr>
        <p:blipFill>
          <a:blip r:embed="rId11"/>
          <a:stretch>
            <a:fillRect/>
          </a:stretch>
        </p:blipFill>
        <p:spPr>
          <a:xfrm>
            <a:off x="309562" y="3181350"/>
            <a:ext cx="4550569" cy="1981200"/>
          </a:xfrm>
          <a:prstGeom prst="rect">
            <a:avLst/>
          </a:prstGeom>
        </p:spPr>
      </p:pic>
      <p:pic>
        <p:nvPicPr>
          <p:cNvPr id="13" name="Image 11" descr="preencoded.png"/>
          <p:cNvPicPr>
            <a:picLocks noChangeAspect="1"/>
          </p:cNvPicPr>
          <p:nvPr/>
        </p:nvPicPr>
        <p:blipFill>
          <a:blip r:embed="rId12"/>
          <a:stretch>
            <a:fillRect/>
          </a:stretch>
        </p:blipFill>
        <p:spPr>
          <a:xfrm>
            <a:off x="464344" y="3336131"/>
            <a:ext cx="340519" cy="402431"/>
          </a:xfrm>
          <a:prstGeom prst="rect">
            <a:avLst/>
          </a:prstGeom>
        </p:spPr>
      </p:pic>
      <p:pic>
        <p:nvPicPr>
          <p:cNvPr id="14" name="Image 12" descr="preencoded.png"/>
          <p:cNvPicPr>
            <a:picLocks noChangeAspect="1"/>
          </p:cNvPicPr>
          <p:nvPr/>
        </p:nvPicPr>
        <p:blipFill>
          <a:blip r:embed="rId13"/>
          <a:stretch>
            <a:fillRect/>
          </a:stretch>
        </p:blipFill>
        <p:spPr>
          <a:xfrm>
            <a:off x="557213" y="3429000"/>
            <a:ext cx="154781" cy="216694"/>
          </a:xfrm>
          <a:prstGeom prst="rect">
            <a:avLst/>
          </a:prstGeom>
        </p:spPr>
      </p:pic>
      <p:pic>
        <p:nvPicPr>
          <p:cNvPr id="15" name="Image 13" descr="preencoded.png"/>
          <p:cNvPicPr>
            <a:picLocks noChangeAspect="1"/>
          </p:cNvPicPr>
          <p:nvPr/>
        </p:nvPicPr>
        <p:blipFill>
          <a:blip r:embed="rId14"/>
          <a:stretch>
            <a:fillRect/>
          </a:stretch>
        </p:blipFill>
        <p:spPr>
          <a:xfrm>
            <a:off x="464344" y="3862388"/>
            <a:ext cx="123825" cy="123825"/>
          </a:xfrm>
          <a:prstGeom prst="rect">
            <a:avLst/>
          </a:prstGeom>
        </p:spPr>
      </p:pic>
      <p:pic>
        <p:nvPicPr>
          <p:cNvPr id="16" name="Image 14" descr="preencoded.png"/>
          <p:cNvPicPr>
            <a:picLocks noChangeAspect="1"/>
          </p:cNvPicPr>
          <p:nvPr/>
        </p:nvPicPr>
        <p:blipFill>
          <a:blip r:embed="rId14"/>
          <a:stretch>
            <a:fillRect/>
          </a:stretch>
        </p:blipFill>
        <p:spPr>
          <a:xfrm>
            <a:off x="464344" y="4110038"/>
            <a:ext cx="123825" cy="123825"/>
          </a:xfrm>
          <a:prstGeom prst="rect">
            <a:avLst/>
          </a:prstGeom>
        </p:spPr>
      </p:pic>
      <p:pic>
        <p:nvPicPr>
          <p:cNvPr id="17" name="Image 15" descr="preencoded.png"/>
          <p:cNvPicPr>
            <a:picLocks noChangeAspect="1"/>
          </p:cNvPicPr>
          <p:nvPr/>
        </p:nvPicPr>
        <p:blipFill>
          <a:blip r:embed="rId14"/>
          <a:stretch>
            <a:fillRect/>
          </a:stretch>
        </p:blipFill>
        <p:spPr>
          <a:xfrm>
            <a:off x="464344" y="4357688"/>
            <a:ext cx="123825" cy="123825"/>
          </a:xfrm>
          <a:prstGeom prst="rect">
            <a:avLst/>
          </a:prstGeom>
        </p:spPr>
      </p:pic>
      <p:pic>
        <p:nvPicPr>
          <p:cNvPr id="18" name="Image 16" descr="preencoded.png"/>
          <p:cNvPicPr>
            <a:picLocks noChangeAspect="1"/>
          </p:cNvPicPr>
          <p:nvPr/>
        </p:nvPicPr>
        <p:blipFill>
          <a:blip r:embed="rId14"/>
          <a:stretch>
            <a:fillRect/>
          </a:stretch>
        </p:blipFill>
        <p:spPr>
          <a:xfrm>
            <a:off x="464344" y="4605338"/>
            <a:ext cx="123825" cy="123825"/>
          </a:xfrm>
          <a:prstGeom prst="rect">
            <a:avLst/>
          </a:prstGeom>
        </p:spPr>
      </p:pic>
      <p:pic>
        <p:nvPicPr>
          <p:cNvPr id="19" name="Image 17" descr="preencoded.png"/>
          <p:cNvPicPr>
            <a:picLocks noChangeAspect="1"/>
          </p:cNvPicPr>
          <p:nvPr/>
        </p:nvPicPr>
        <p:blipFill>
          <a:blip r:embed="rId14"/>
          <a:stretch>
            <a:fillRect/>
          </a:stretch>
        </p:blipFill>
        <p:spPr>
          <a:xfrm>
            <a:off x="464344" y="4852988"/>
            <a:ext cx="123825" cy="123825"/>
          </a:xfrm>
          <a:prstGeom prst="rect">
            <a:avLst/>
          </a:prstGeom>
        </p:spPr>
      </p:pic>
      <p:pic>
        <p:nvPicPr>
          <p:cNvPr id="20" name="Image 18" descr="preencoded.png"/>
          <p:cNvPicPr>
            <a:picLocks noChangeAspect="1"/>
          </p:cNvPicPr>
          <p:nvPr/>
        </p:nvPicPr>
        <p:blipFill>
          <a:blip r:embed="rId15"/>
          <a:stretch>
            <a:fillRect/>
          </a:stretch>
        </p:blipFill>
        <p:spPr>
          <a:xfrm>
            <a:off x="5045869" y="1540669"/>
            <a:ext cx="4550569" cy="1795463"/>
          </a:xfrm>
          <a:prstGeom prst="rect">
            <a:avLst/>
          </a:prstGeom>
        </p:spPr>
      </p:pic>
      <p:pic>
        <p:nvPicPr>
          <p:cNvPr id="21" name="Image 19" descr="preencoded.png"/>
          <p:cNvPicPr>
            <a:picLocks noChangeAspect="1"/>
          </p:cNvPicPr>
          <p:nvPr/>
        </p:nvPicPr>
        <p:blipFill>
          <a:blip r:embed="rId16"/>
          <a:stretch>
            <a:fillRect/>
          </a:stretch>
        </p:blipFill>
        <p:spPr>
          <a:xfrm>
            <a:off x="5200650" y="1695450"/>
            <a:ext cx="340519" cy="402431"/>
          </a:xfrm>
          <a:prstGeom prst="rect">
            <a:avLst/>
          </a:prstGeom>
        </p:spPr>
      </p:pic>
      <p:pic>
        <p:nvPicPr>
          <p:cNvPr id="22" name="Image 20" descr="preencoded.png"/>
          <p:cNvPicPr>
            <a:picLocks noChangeAspect="1"/>
          </p:cNvPicPr>
          <p:nvPr/>
        </p:nvPicPr>
        <p:blipFill>
          <a:blip r:embed="rId17"/>
          <a:stretch>
            <a:fillRect/>
          </a:stretch>
        </p:blipFill>
        <p:spPr>
          <a:xfrm>
            <a:off x="5293519" y="1788319"/>
            <a:ext cx="154781" cy="216694"/>
          </a:xfrm>
          <a:prstGeom prst="rect">
            <a:avLst/>
          </a:prstGeom>
        </p:spPr>
      </p:pic>
      <p:pic>
        <p:nvPicPr>
          <p:cNvPr id="23" name="Image 21" descr="preencoded.png"/>
          <p:cNvPicPr>
            <a:picLocks noChangeAspect="1"/>
          </p:cNvPicPr>
          <p:nvPr/>
        </p:nvPicPr>
        <p:blipFill>
          <a:blip r:embed="rId18"/>
          <a:stretch>
            <a:fillRect/>
          </a:stretch>
        </p:blipFill>
        <p:spPr>
          <a:xfrm>
            <a:off x="5200650" y="2221706"/>
            <a:ext cx="123825" cy="123825"/>
          </a:xfrm>
          <a:prstGeom prst="rect">
            <a:avLst/>
          </a:prstGeom>
        </p:spPr>
      </p:pic>
      <p:pic>
        <p:nvPicPr>
          <p:cNvPr id="24" name="Image 22" descr="preencoded.png"/>
          <p:cNvPicPr>
            <a:picLocks noChangeAspect="1"/>
          </p:cNvPicPr>
          <p:nvPr/>
        </p:nvPicPr>
        <p:blipFill>
          <a:blip r:embed="rId19"/>
          <a:stretch>
            <a:fillRect/>
          </a:stretch>
        </p:blipFill>
        <p:spPr>
          <a:xfrm>
            <a:off x="5200650" y="2655094"/>
            <a:ext cx="123825" cy="123825"/>
          </a:xfrm>
          <a:prstGeom prst="rect">
            <a:avLst/>
          </a:prstGeom>
        </p:spPr>
      </p:pic>
      <p:pic>
        <p:nvPicPr>
          <p:cNvPr id="25" name="Image 23" descr="preencoded.png"/>
          <p:cNvPicPr>
            <a:picLocks noChangeAspect="1"/>
          </p:cNvPicPr>
          <p:nvPr/>
        </p:nvPicPr>
        <p:blipFill>
          <a:blip r:embed="rId20"/>
          <a:stretch>
            <a:fillRect/>
          </a:stretch>
        </p:blipFill>
        <p:spPr>
          <a:xfrm>
            <a:off x="7321153" y="2190750"/>
            <a:ext cx="2120503" cy="990600"/>
          </a:xfrm>
          <a:prstGeom prst="rect">
            <a:avLst/>
          </a:prstGeom>
        </p:spPr>
      </p:pic>
      <p:pic>
        <p:nvPicPr>
          <p:cNvPr id="26" name="Image 24" descr="preencoded.png"/>
          <p:cNvPicPr>
            <a:picLocks noChangeAspect="1"/>
          </p:cNvPicPr>
          <p:nvPr/>
        </p:nvPicPr>
        <p:blipFill>
          <a:blip r:embed="rId21"/>
          <a:stretch>
            <a:fillRect/>
          </a:stretch>
        </p:blipFill>
        <p:spPr>
          <a:xfrm>
            <a:off x="5045869" y="3490913"/>
            <a:ext cx="4550569" cy="1857375"/>
          </a:xfrm>
          <a:prstGeom prst="rect">
            <a:avLst/>
          </a:prstGeom>
        </p:spPr>
      </p:pic>
      <p:pic>
        <p:nvPicPr>
          <p:cNvPr id="27" name="Image 25" descr="preencoded.png"/>
          <p:cNvPicPr>
            <a:picLocks noChangeAspect="1"/>
          </p:cNvPicPr>
          <p:nvPr/>
        </p:nvPicPr>
        <p:blipFill>
          <a:blip r:embed="rId22"/>
          <a:stretch>
            <a:fillRect/>
          </a:stretch>
        </p:blipFill>
        <p:spPr>
          <a:xfrm>
            <a:off x="5200650" y="3645694"/>
            <a:ext cx="340519" cy="402431"/>
          </a:xfrm>
          <a:prstGeom prst="rect">
            <a:avLst/>
          </a:prstGeom>
        </p:spPr>
      </p:pic>
      <p:pic>
        <p:nvPicPr>
          <p:cNvPr id="28" name="Image 26" descr="preencoded.png"/>
          <p:cNvPicPr>
            <a:picLocks noChangeAspect="1"/>
          </p:cNvPicPr>
          <p:nvPr/>
        </p:nvPicPr>
        <p:blipFill>
          <a:blip r:embed="rId23"/>
          <a:stretch>
            <a:fillRect/>
          </a:stretch>
        </p:blipFill>
        <p:spPr>
          <a:xfrm>
            <a:off x="5293519" y="3738562"/>
            <a:ext cx="154781" cy="216694"/>
          </a:xfrm>
          <a:prstGeom prst="rect">
            <a:avLst/>
          </a:prstGeom>
        </p:spPr>
      </p:pic>
      <p:pic>
        <p:nvPicPr>
          <p:cNvPr id="29" name="Image 27" descr="preencoded.png"/>
          <p:cNvPicPr>
            <a:picLocks noChangeAspect="1"/>
          </p:cNvPicPr>
          <p:nvPr/>
        </p:nvPicPr>
        <p:blipFill>
          <a:blip r:embed="rId24"/>
          <a:stretch>
            <a:fillRect/>
          </a:stretch>
        </p:blipFill>
        <p:spPr>
          <a:xfrm>
            <a:off x="5200650" y="4171950"/>
            <a:ext cx="92869" cy="123825"/>
          </a:xfrm>
          <a:prstGeom prst="rect">
            <a:avLst/>
          </a:prstGeom>
        </p:spPr>
      </p:pic>
      <p:pic>
        <p:nvPicPr>
          <p:cNvPr id="30" name="Image 28" descr="preencoded.png"/>
          <p:cNvPicPr>
            <a:picLocks noChangeAspect="1"/>
          </p:cNvPicPr>
          <p:nvPr/>
        </p:nvPicPr>
        <p:blipFill>
          <a:blip r:embed="rId25"/>
          <a:stretch>
            <a:fillRect/>
          </a:stretch>
        </p:blipFill>
        <p:spPr>
          <a:xfrm>
            <a:off x="5200650" y="4605338"/>
            <a:ext cx="108347" cy="123825"/>
          </a:xfrm>
          <a:prstGeom prst="rect">
            <a:avLst/>
          </a:prstGeom>
        </p:spPr>
      </p:pic>
      <p:pic>
        <p:nvPicPr>
          <p:cNvPr id="31" name="Image 29" descr="preencoded.png"/>
          <p:cNvPicPr>
            <a:picLocks noChangeAspect="1"/>
          </p:cNvPicPr>
          <p:nvPr/>
        </p:nvPicPr>
        <p:blipFill>
          <a:blip r:embed="rId26"/>
          <a:stretch>
            <a:fillRect/>
          </a:stretch>
        </p:blipFill>
        <p:spPr>
          <a:xfrm>
            <a:off x="5200650" y="4852988"/>
            <a:ext cx="108347" cy="123825"/>
          </a:xfrm>
          <a:prstGeom prst="rect">
            <a:avLst/>
          </a:prstGeom>
        </p:spPr>
      </p:pic>
      <p:pic>
        <p:nvPicPr>
          <p:cNvPr id="32" name="Image 30" descr="preencoded.png"/>
          <p:cNvPicPr>
            <a:picLocks noChangeAspect="1"/>
          </p:cNvPicPr>
          <p:nvPr/>
        </p:nvPicPr>
        <p:blipFill>
          <a:blip r:embed="rId27"/>
          <a:stretch>
            <a:fillRect/>
          </a:stretch>
        </p:blipFill>
        <p:spPr>
          <a:xfrm>
            <a:off x="7321153" y="4171950"/>
            <a:ext cx="2120503" cy="990600"/>
          </a:xfrm>
          <a:prstGeom prst="rect">
            <a:avLst/>
          </a:prstGeom>
        </p:spPr>
      </p:pic>
      <p:sp>
        <p:nvSpPr>
          <p:cNvPr id="33"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Colab 자원 제한과 사용 정책</a:t>
            </a:r>
            <a:endParaRPr lang="en-US" sz="1971" dirty="0"/>
          </a:p>
        </p:txBody>
      </p:sp>
      <p:sp>
        <p:nvSpPr>
          <p:cNvPr id="34" name="Text 1"/>
          <p:cNvSpPr/>
          <p:nvPr/>
        </p:nvSpPr>
        <p:spPr>
          <a:xfrm>
            <a:off x="897731" y="1788319"/>
            <a:ext cx="1021556"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자원 제한 사항</a:t>
            </a:r>
            <a:endParaRPr lang="en-US" sz="1121" dirty="0"/>
          </a:p>
        </p:txBody>
      </p:sp>
      <p:sp>
        <p:nvSpPr>
          <p:cNvPr id="35" name="Text 2"/>
          <p:cNvSpPr/>
          <p:nvPr/>
        </p:nvSpPr>
        <p:spPr>
          <a:xfrm>
            <a:off x="650082" y="2190750"/>
            <a:ext cx="2545378"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Google은 활성 사용자에게 우선 자원을 할당</a:t>
            </a:r>
            <a:endParaRPr lang="en-US" sz="910" dirty="0"/>
          </a:p>
        </p:txBody>
      </p:sp>
      <p:sp>
        <p:nvSpPr>
          <p:cNvPr id="36" name="Text 3"/>
          <p:cNvSpPr/>
          <p:nvPr/>
        </p:nvSpPr>
        <p:spPr>
          <a:xfrm>
            <a:off x="650081" y="2438400"/>
            <a:ext cx="275820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자원은 무한하지 않으며 시간과 요청에 따라 변동</a:t>
            </a:r>
            <a:endParaRPr lang="en-US" sz="910" dirty="0"/>
          </a:p>
        </p:txBody>
      </p:sp>
      <p:sp>
        <p:nvSpPr>
          <p:cNvPr id="37" name="Text 4"/>
          <p:cNvSpPr/>
          <p:nvPr/>
        </p:nvSpPr>
        <p:spPr>
          <a:xfrm>
            <a:off x="650081" y="2686050"/>
            <a:ext cx="3660577"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FAQ: "Colab 자원은 무한하지 않으며, 사용 제한은 변동됩니다."</a:t>
            </a:r>
            <a:endParaRPr lang="en-US" sz="910" dirty="0"/>
          </a:p>
        </p:txBody>
      </p:sp>
      <p:sp>
        <p:nvSpPr>
          <p:cNvPr id="38" name="Text 5"/>
          <p:cNvSpPr/>
          <p:nvPr/>
        </p:nvSpPr>
        <p:spPr>
          <a:xfrm>
            <a:off x="897731" y="3429000"/>
            <a:ext cx="664012"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사용 제한</a:t>
            </a:r>
            <a:endParaRPr lang="en-US" sz="1121" dirty="0"/>
          </a:p>
        </p:txBody>
      </p:sp>
      <p:sp>
        <p:nvSpPr>
          <p:cNvPr id="39" name="Text 6"/>
          <p:cNvSpPr/>
          <p:nvPr/>
        </p:nvSpPr>
        <p:spPr>
          <a:xfrm>
            <a:off x="650081" y="3831431"/>
            <a:ext cx="961966"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파일 호스팅 제한</a:t>
            </a:r>
            <a:endParaRPr lang="en-US" sz="910" dirty="0"/>
          </a:p>
        </p:txBody>
      </p:sp>
      <p:sp>
        <p:nvSpPr>
          <p:cNvPr id="40" name="Text 7"/>
          <p:cNvSpPr/>
          <p:nvPr/>
        </p:nvSpPr>
        <p:spPr>
          <a:xfrm>
            <a:off x="650082" y="4079081"/>
            <a:ext cx="158341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피투피(P2P) 파일 공유 차단</a:t>
            </a:r>
            <a:endParaRPr lang="en-US" sz="910" dirty="0"/>
          </a:p>
        </p:txBody>
      </p:sp>
      <p:sp>
        <p:nvSpPr>
          <p:cNvPr id="41" name="Text 8"/>
          <p:cNvSpPr/>
          <p:nvPr/>
        </p:nvSpPr>
        <p:spPr>
          <a:xfrm>
            <a:off x="650082" y="4326731"/>
            <a:ext cx="1251407"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원격 프록시 연결 금지</a:t>
            </a:r>
            <a:endParaRPr lang="en-US" sz="910" dirty="0"/>
          </a:p>
        </p:txBody>
      </p:sp>
      <p:sp>
        <p:nvSpPr>
          <p:cNvPr id="42" name="Text 9"/>
          <p:cNvSpPr/>
          <p:nvPr/>
        </p:nvSpPr>
        <p:spPr>
          <a:xfrm>
            <a:off x="650082" y="4574381"/>
            <a:ext cx="1217355"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암호화폐 마이닝 방지</a:t>
            </a:r>
            <a:endParaRPr lang="en-US" sz="910" dirty="0"/>
          </a:p>
        </p:txBody>
      </p:sp>
      <p:sp>
        <p:nvSpPr>
          <p:cNvPr id="43" name="Text 10"/>
          <p:cNvSpPr/>
          <p:nvPr/>
        </p:nvSpPr>
        <p:spPr>
          <a:xfrm>
            <a:off x="650081" y="4822031"/>
            <a:ext cx="112371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다중 계정 사용 불가</a:t>
            </a:r>
            <a:endParaRPr lang="en-US" sz="910" dirty="0"/>
          </a:p>
        </p:txBody>
      </p:sp>
      <p:sp>
        <p:nvSpPr>
          <p:cNvPr id="44" name="Text 11"/>
          <p:cNvSpPr/>
          <p:nvPr/>
        </p:nvSpPr>
        <p:spPr>
          <a:xfrm>
            <a:off x="5634038" y="1788319"/>
            <a:ext cx="1021556"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동적 자원 할당</a:t>
            </a:r>
            <a:endParaRPr lang="en-US" sz="1121" dirty="0"/>
          </a:p>
        </p:txBody>
      </p:sp>
      <p:sp>
        <p:nvSpPr>
          <p:cNvPr id="45" name="Text 12"/>
          <p:cNvSpPr/>
          <p:nvPr/>
        </p:nvSpPr>
        <p:spPr>
          <a:xfrm>
            <a:off x="5386387" y="2190750"/>
            <a:ext cx="1934766" cy="384721"/>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Google은 활성 코드 작성자에게 우선 자원</a:t>
            </a:r>
            <a:endParaRPr lang="en-US" sz="910" dirty="0"/>
          </a:p>
        </p:txBody>
      </p:sp>
      <p:sp>
        <p:nvSpPr>
          <p:cNvPr id="46" name="Text 13"/>
          <p:cNvSpPr/>
          <p:nvPr/>
        </p:nvSpPr>
        <p:spPr>
          <a:xfrm>
            <a:off x="5386388" y="2624137"/>
            <a:ext cx="1957983"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일시적 요청 증가로 인한 자원 감소</a:t>
            </a:r>
            <a:endParaRPr lang="en-US" sz="910" dirty="0"/>
          </a:p>
        </p:txBody>
      </p:sp>
      <p:sp>
        <p:nvSpPr>
          <p:cNvPr id="47" name="Text 14"/>
          <p:cNvSpPr/>
          <p:nvPr/>
        </p:nvSpPr>
        <p:spPr>
          <a:xfrm>
            <a:off x="5634038" y="3738562"/>
            <a:ext cx="137910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가상 머신 수명 제한</a:t>
            </a:r>
            <a:endParaRPr lang="en-US" sz="1121" dirty="0"/>
          </a:p>
        </p:txBody>
      </p:sp>
      <p:sp>
        <p:nvSpPr>
          <p:cNvPr id="48" name="Text 15"/>
          <p:cNvSpPr/>
          <p:nvPr/>
        </p:nvSpPr>
        <p:spPr>
          <a:xfrm>
            <a:off x="5355431" y="4140994"/>
            <a:ext cx="1965722"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코드 실행 중인 VM은 사용자 계정에 할당</a:t>
            </a:r>
            <a:endParaRPr lang="en-US" sz="910" dirty="0"/>
          </a:p>
        </p:txBody>
      </p:sp>
      <p:sp>
        <p:nvSpPr>
          <p:cNvPr id="49" name="Text 16"/>
          <p:cNvSpPr/>
          <p:nvPr/>
        </p:nvSpPr>
        <p:spPr>
          <a:xfrm>
            <a:off x="5370909" y="4574381"/>
            <a:ext cx="2119730"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일정 시간 동안 활동 없으면 자동 삭제</a:t>
            </a:r>
            <a:endParaRPr lang="en-US" sz="910" dirty="0"/>
          </a:p>
        </p:txBody>
      </p:sp>
      <p:sp>
        <p:nvSpPr>
          <p:cNvPr id="50" name="Text 17"/>
          <p:cNvSpPr/>
          <p:nvPr/>
        </p:nvSpPr>
        <p:spPr>
          <a:xfrm>
            <a:off x="5370909" y="4822031"/>
            <a:ext cx="1950244"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긴 작업 중에는 결과를 주기적으로 저장</a:t>
            </a:r>
            <a:endParaRPr lang="en-US" sz="910" dirty="0"/>
          </a:p>
        </p:txBody>
      </p:sp>
      <p:sp>
        <p:nvSpPr>
          <p:cNvPr id="51" name="Text 18"/>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27 / 36</a:t>
            </a:r>
            <a:endParaRPr lang="en-US" sz="91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788819"/>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729163"/>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602581"/>
            <a:ext cx="4550569" cy="2105025"/>
          </a:xfrm>
          <a:prstGeom prst="rect">
            <a:avLst/>
          </a:prstGeom>
        </p:spPr>
      </p:pic>
      <p:pic>
        <p:nvPicPr>
          <p:cNvPr id="7" name="Image 5" descr="preencoded.png"/>
          <p:cNvPicPr>
            <a:picLocks noChangeAspect="1"/>
          </p:cNvPicPr>
          <p:nvPr/>
        </p:nvPicPr>
        <p:blipFill>
          <a:blip r:embed="rId8"/>
          <a:stretch>
            <a:fillRect/>
          </a:stretch>
        </p:blipFill>
        <p:spPr>
          <a:xfrm>
            <a:off x="495300" y="1788319"/>
            <a:ext cx="464344" cy="464344"/>
          </a:xfrm>
          <a:prstGeom prst="rect">
            <a:avLst/>
          </a:prstGeom>
        </p:spPr>
      </p:pic>
      <p:pic>
        <p:nvPicPr>
          <p:cNvPr id="8" name="Image 6" descr="preencoded.png"/>
          <p:cNvPicPr>
            <a:picLocks noChangeAspect="1"/>
          </p:cNvPicPr>
          <p:nvPr/>
        </p:nvPicPr>
        <p:blipFill>
          <a:blip r:embed="rId9"/>
          <a:stretch>
            <a:fillRect/>
          </a:stretch>
        </p:blipFill>
        <p:spPr>
          <a:xfrm>
            <a:off x="646213" y="1896666"/>
            <a:ext cx="162520" cy="247650"/>
          </a:xfrm>
          <a:prstGeom prst="rect">
            <a:avLst/>
          </a:prstGeom>
        </p:spPr>
      </p:pic>
      <p:pic>
        <p:nvPicPr>
          <p:cNvPr id="9" name="Image 7" descr="preencoded.png"/>
          <p:cNvPicPr>
            <a:picLocks noChangeAspect="1"/>
          </p:cNvPicPr>
          <p:nvPr/>
        </p:nvPicPr>
        <p:blipFill>
          <a:blip r:embed="rId10"/>
          <a:stretch>
            <a:fillRect/>
          </a:stretch>
        </p:blipFill>
        <p:spPr>
          <a:xfrm>
            <a:off x="495300" y="2717006"/>
            <a:ext cx="4179094" cy="557213"/>
          </a:xfrm>
          <a:prstGeom prst="rect">
            <a:avLst/>
          </a:prstGeom>
        </p:spPr>
      </p:pic>
      <p:pic>
        <p:nvPicPr>
          <p:cNvPr id="10" name="Image 8" descr="preencoded.png"/>
          <p:cNvPicPr>
            <a:picLocks noChangeAspect="1"/>
          </p:cNvPicPr>
          <p:nvPr/>
        </p:nvPicPr>
        <p:blipFill>
          <a:blip r:embed="rId11"/>
          <a:stretch>
            <a:fillRect/>
          </a:stretch>
        </p:blipFill>
        <p:spPr>
          <a:xfrm>
            <a:off x="495300" y="3398044"/>
            <a:ext cx="108347" cy="108347"/>
          </a:xfrm>
          <a:prstGeom prst="rect">
            <a:avLst/>
          </a:prstGeom>
        </p:spPr>
      </p:pic>
      <p:pic>
        <p:nvPicPr>
          <p:cNvPr id="11" name="Image 9" descr="preencoded.png"/>
          <p:cNvPicPr>
            <a:picLocks noChangeAspect="1"/>
          </p:cNvPicPr>
          <p:nvPr/>
        </p:nvPicPr>
        <p:blipFill>
          <a:blip r:embed="rId12"/>
          <a:stretch>
            <a:fillRect/>
          </a:stretch>
        </p:blipFill>
        <p:spPr>
          <a:xfrm>
            <a:off x="309562" y="3893344"/>
            <a:ext cx="4550569" cy="1857375"/>
          </a:xfrm>
          <a:prstGeom prst="rect">
            <a:avLst/>
          </a:prstGeom>
        </p:spPr>
      </p:pic>
      <p:pic>
        <p:nvPicPr>
          <p:cNvPr id="12" name="Image 10" descr="preencoded.png"/>
          <p:cNvPicPr>
            <a:picLocks noChangeAspect="1"/>
          </p:cNvPicPr>
          <p:nvPr/>
        </p:nvPicPr>
        <p:blipFill>
          <a:blip r:embed="rId13"/>
          <a:stretch>
            <a:fillRect/>
          </a:stretch>
        </p:blipFill>
        <p:spPr>
          <a:xfrm>
            <a:off x="495300" y="4079081"/>
            <a:ext cx="464344" cy="464344"/>
          </a:xfrm>
          <a:prstGeom prst="rect">
            <a:avLst/>
          </a:prstGeom>
        </p:spPr>
      </p:pic>
      <p:pic>
        <p:nvPicPr>
          <p:cNvPr id="13" name="Image 11" descr="preencoded.png"/>
          <p:cNvPicPr>
            <a:picLocks noChangeAspect="1"/>
          </p:cNvPicPr>
          <p:nvPr/>
        </p:nvPicPr>
        <p:blipFill>
          <a:blip r:embed="rId14"/>
          <a:stretch>
            <a:fillRect/>
          </a:stretch>
        </p:blipFill>
        <p:spPr>
          <a:xfrm>
            <a:off x="638474" y="4187428"/>
            <a:ext cx="177998" cy="247650"/>
          </a:xfrm>
          <a:prstGeom prst="rect">
            <a:avLst/>
          </a:prstGeom>
        </p:spPr>
      </p:pic>
      <p:pic>
        <p:nvPicPr>
          <p:cNvPr id="14" name="Image 12" descr="preencoded.png"/>
          <p:cNvPicPr>
            <a:picLocks noChangeAspect="1"/>
          </p:cNvPicPr>
          <p:nvPr/>
        </p:nvPicPr>
        <p:blipFill>
          <a:blip r:embed="rId15"/>
          <a:stretch>
            <a:fillRect/>
          </a:stretch>
        </p:blipFill>
        <p:spPr>
          <a:xfrm>
            <a:off x="495300" y="4822031"/>
            <a:ext cx="4179094" cy="742950"/>
          </a:xfrm>
          <a:prstGeom prst="rect">
            <a:avLst/>
          </a:prstGeom>
        </p:spPr>
      </p:pic>
      <p:pic>
        <p:nvPicPr>
          <p:cNvPr id="15" name="Image 13" descr="preencoded.png"/>
          <p:cNvPicPr>
            <a:picLocks noChangeAspect="1"/>
          </p:cNvPicPr>
          <p:nvPr/>
        </p:nvPicPr>
        <p:blipFill>
          <a:blip r:embed="rId16"/>
          <a:stretch>
            <a:fillRect/>
          </a:stretch>
        </p:blipFill>
        <p:spPr>
          <a:xfrm>
            <a:off x="588169" y="4938117"/>
            <a:ext cx="154781" cy="123825"/>
          </a:xfrm>
          <a:prstGeom prst="rect">
            <a:avLst/>
          </a:prstGeom>
        </p:spPr>
      </p:pic>
      <p:pic>
        <p:nvPicPr>
          <p:cNvPr id="16" name="Image 14" descr="preencoded.png"/>
          <p:cNvPicPr>
            <a:picLocks noChangeAspect="1"/>
          </p:cNvPicPr>
          <p:nvPr/>
        </p:nvPicPr>
        <p:blipFill>
          <a:blip r:embed="rId16"/>
          <a:stretch>
            <a:fillRect/>
          </a:stretch>
        </p:blipFill>
        <p:spPr>
          <a:xfrm>
            <a:off x="588169" y="5309592"/>
            <a:ext cx="154781" cy="123825"/>
          </a:xfrm>
          <a:prstGeom prst="rect">
            <a:avLst/>
          </a:prstGeom>
        </p:spPr>
      </p:pic>
      <p:pic>
        <p:nvPicPr>
          <p:cNvPr id="17" name="Image 15" descr="preencoded.png"/>
          <p:cNvPicPr>
            <a:picLocks noChangeAspect="1"/>
          </p:cNvPicPr>
          <p:nvPr/>
        </p:nvPicPr>
        <p:blipFill>
          <a:blip r:embed="rId17"/>
          <a:stretch>
            <a:fillRect/>
          </a:stretch>
        </p:blipFill>
        <p:spPr>
          <a:xfrm>
            <a:off x="5045869" y="1602581"/>
            <a:ext cx="4550569" cy="1981200"/>
          </a:xfrm>
          <a:prstGeom prst="rect">
            <a:avLst/>
          </a:prstGeom>
        </p:spPr>
      </p:pic>
      <p:pic>
        <p:nvPicPr>
          <p:cNvPr id="18" name="Image 16" descr="preencoded.png"/>
          <p:cNvPicPr>
            <a:picLocks noChangeAspect="1"/>
          </p:cNvPicPr>
          <p:nvPr/>
        </p:nvPicPr>
        <p:blipFill>
          <a:blip r:embed="rId18"/>
          <a:stretch>
            <a:fillRect/>
          </a:stretch>
        </p:blipFill>
        <p:spPr>
          <a:xfrm>
            <a:off x="5231606" y="1788319"/>
            <a:ext cx="464344" cy="464344"/>
          </a:xfrm>
          <a:prstGeom prst="rect">
            <a:avLst/>
          </a:prstGeom>
        </p:spPr>
      </p:pic>
      <p:pic>
        <p:nvPicPr>
          <p:cNvPr id="19" name="Image 17" descr="preencoded.png"/>
          <p:cNvPicPr>
            <a:picLocks noChangeAspect="1"/>
          </p:cNvPicPr>
          <p:nvPr/>
        </p:nvPicPr>
        <p:blipFill>
          <a:blip r:embed="rId19"/>
          <a:stretch>
            <a:fillRect/>
          </a:stretch>
        </p:blipFill>
        <p:spPr>
          <a:xfrm>
            <a:off x="5382519" y="1896666"/>
            <a:ext cx="162520" cy="247650"/>
          </a:xfrm>
          <a:prstGeom prst="rect">
            <a:avLst/>
          </a:prstGeom>
        </p:spPr>
      </p:pic>
      <p:pic>
        <p:nvPicPr>
          <p:cNvPr id="20" name="Image 18" descr="preencoded.png"/>
          <p:cNvPicPr>
            <a:picLocks noChangeAspect="1"/>
          </p:cNvPicPr>
          <p:nvPr/>
        </p:nvPicPr>
        <p:blipFill>
          <a:blip r:embed="rId20"/>
          <a:stretch>
            <a:fillRect/>
          </a:stretch>
        </p:blipFill>
        <p:spPr>
          <a:xfrm>
            <a:off x="5231606" y="2747962"/>
            <a:ext cx="309563" cy="309563"/>
          </a:xfrm>
          <a:prstGeom prst="rect">
            <a:avLst/>
          </a:prstGeom>
        </p:spPr>
      </p:pic>
      <p:pic>
        <p:nvPicPr>
          <p:cNvPr id="21" name="Image 19" descr="preencoded.png"/>
          <p:cNvPicPr>
            <a:picLocks noChangeAspect="1"/>
          </p:cNvPicPr>
          <p:nvPr/>
        </p:nvPicPr>
        <p:blipFill>
          <a:blip r:embed="rId21"/>
          <a:stretch>
            <a:fillRect/>
          </a:stretch>
        </p:blipFill>
        <p:spPr>
          <a:xfrm>
            <a:off x="5332214" y="2840831"/>
            <a:ext cx="108347" cy="123825"/>
          </a:xfrm>
          <a:prstGeom prst="rect">
            <a:avLst/>
          </a:prstGeom>
        </p:spPr>
      </p:pic>
      <p:pic>
        <p:nvPicPr>
          <p:cNvPr id="22" name="Image 20" descr="preencoded.png"/>
          <p:cNvPicPr>
            <a:picLocks noChangeAspect="1"/>
          </p:cNvPicPr>
          <p:nvPr/>
        </p:nvPicPr>
        <p:blipFill>
          <a:blip r:embed="rId22"/>
          <a:stretch>
            <a:fillRect/>
          </a:stretch>
        </p:blipFill>
        <p:spPr>
          <a:xfrm>
            <a:off x="5634037" y="2794397"/>
            <a:ext cx="3776663" cy="61913"/>
          </a:xfrm>
          <a:prstGeom prst="rect">
            <a:avLst/>
          </a:prstGeom>
        </p:spPr>
      </p:pic>
      <p:pic>
        <p:nvPicPr>
          <p:cNvPr id="23" name="Image 21" descr="preencoded.png"/>
          <p:cNvPicPr>
            <a:picLocks noChangeAspect="1"/>
          </p:cNvPicPr>
          <p:nvPr/>
        </p:nvPicPr>
        <p:blipFill>
          <a:blip r:embed="rId23"/>
          <a:stretch>
            <a:fillRect/>
          </a:stretch>
        </p:blipFill>
        <p:spPr>
          <a:xfrm>
            <a:off x="5634038" y="2794397"/>
            <a:ext cx="2643615" cy="61913"/>
          </a:xfrm>
          <a:prstGeom prst="rect">
            <a:avLst/>
          </a:prstGeom>
        </p:spPr>
      </p:pic>
      <p:pic>
        <p:nvPicPr>
          <p:cNvPr id="24" name="Image 22" descr="preencoded.png"/>
          <p:cNvPicPr>
            <a:picLocks noChangeAspect="1"/>
          </p:cNvPicPr>
          <p:nvPr/>
        </p:nvPicPr>
        <p:blipFill>
          <a:blip r:embed="rId17"/>
          <a:stretch>
            <a:fillRect/>
          </a:stretch>
        </p:blipFill>
        <p:spPr>
          <a:xfrm>
            <a:off x="5045869" y="3769519"/>
            <a:ext cx="4550569" cy="1981200"/>
          </a:xfrm>
          <a:prstGeom prst="rect">
            <a:avLst/>
          </a:prstGeom>
        </p:spPr>
      </p:pic>
      <p:pic>
        <p:nvPicPr>
          <p:cNvPr id="25" name="Image 23" descr="preencoded.png"/>
          <p:cNvPicPr>
            <a:picLocks noChangeAspect="1"/>
          </p:cNvPicPr>
          <p:nvPr/>
        </p:nvPicPr>
        <p:blipFill>
          <a:blip r:embed="rId24"/>
          <a:stretch>
            <a:fillRect/>
          </a:stretch>
        </p:blipFill>
        <p:spPr>
          <a:xfrm>
            <a:off x="5231606" y="3955256"/>
            <a:ext cx="464344" cy="464344"/>
          </a:xfrm>
          <a:prstGeom prst="rect">
            <a:avLst/>
          </a:prstGeom>
        </p:spPr>
      </p:pic>
      <p:pic>
        <p:nvPicPr>
          <p:cNvPr id="26" name="Image 24" descr="preencoded.png"/>
          <p:cNvPicPr>
            <a:picLocks noChangeAspect="1"/>
          </p:cNvPicPr>
          <p:nvPr/>
        </p:nvPicPr>
        <p:blipFill>
          <a:blip r:embed="rId25"/>
          <a:stretch>
            <a:fillRect/>
          </a:stretch>
        </p:blipFill>
        <p:spPr>
          <a:xfrm>
            <a:off x="5370909" y="4063603"/>
            <a:ext cx="185738" cy="247650"/>
          </a:xfrm>
          <a:prstGeom prst="rect">
            <a:avLst/>
          </a:prstGeom>
        </p:spPr>
      </p:pic>
      <p:pic>
        <p:nvPicPr>
          <p:cNvPr id="27" name="Image 25" descr="preencoded.png"/>
          <p:cNvPicPr>
            <a:picLocks noChangeAspect="1"/>
          </p:cNvPicPr>
          <p:nvPr/>
        </p:nvPicPr>
        <p:blipFill>
          <a:blip r:embed="rId26"/>
          <a:stretch>
            <a:fillRect/>
          </a:stretch>
        </p:blipFill>
        <p:spPr>
          <a:xfrm>
            <a:off x="5231606" y="5007769"/>
            <a:ext cx="123825" cy="123825"/>
          </a:xfrm>
          <a:prstGeom prst="rect">
            <a:avLst/>
          </a:prstGeom>
        </p:spPr>
      </p:pic>
      <p:pic>
        <p:nvPicPr>
          <p:cNvPr id="28" name="Image 26" descr="preencoded.png"/>
          <p:cNvPicPr>
            <a:picLocks noChangeAspect="1"/>
          </p:cNvPicPr>
          <p:nvPr/>
        </p:nvPicPr>
        <p:blipFill>
          <a:blip r:embed="rId27"/>
          <a:stretch>
            <a:fillRect/>
          </a:stretch>
        </p:blipFill>
        <p:spPr>
          <a:xfrm>
            <a:off x="6751848" y="5007769"/>
            <a:ext cx="123825" cy="123825"/>
          </a:xfrm>
          <a:prstGeom prst="rect">
            <a:avLst/>
          </a:prstGeom>
        </p:spPr>
      </p:pic>
      <p:sp>
        <p:nvSpPr>
          <p:cNvPr id="29"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Notebook 저장 및 공유</a:t>
            </a:r>
            <a:endParaRPr lang="en-US" sz="1971" dirty="0"/>
          </a:p>
        </p:txBody>
      </p:sp>
      <p:sp>
        <p:nvSpPr>
          <p:cNvPr id="30" name="Text 1"/>
          <p:cNvSpPr/>
          <p:nvPr/>
        </p:nvSpPr>
        <p:spPr>
          <a:xfrm>
            <a:off x="1083469" y="1788319"/>
            <a:ext cx="395001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Google Drive 저장</a:t>
            </a:r>
            <a:endParaRPr lang="en-US" sz="1121" dirty="0"/>
          </a:p>
        </p:txBody>
      </p:sp>
      <p:sp>
        <p:nvSpPr>
          <p:cNvPr id="31" name="Text 2"/>
          <p:cNvSpPr/>
          <p:nvPr/>
        </p:nvSpPr>
        <p:spPr>
          <a:xfrm>
            <a:off x="1083469" y="2066926"/>
            <a:ext cx="3590925"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Colab Notebook은 Google Drive에 저장하거나 GitHub 저장소에서 로드할 수 있습니다. 모든 Notebook은 Jupyter Notebook 형식(.ipynb)으로 저장되어 다른 환경에서도 사용할 수 있습니다.</a:t>
            </a:r>
            <a:endParaRPr lang="en-US" sz="910" dirty="0"/>
          </a:p>
        </p:txBody>
      </p:sp>
      <p:sp>
        <p:nvSpPr>
          <p:cNvPr id="32" name="Text 3"/>
          <p:cNvSpPr/>
          <p:nvPr/>
        </p:nvSpPr>
        <p:spPr>
          <a:xfrm>
            <a:off x="588169" y="2809875"/>
            <a:ext cx="4392692"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Consolas" pitchFamily="34" charset="0"/>
                <a:ea typeface="Consolas" pitchFamily="34" charset="-122"/>
                <a:cs typeface="Consolas" pitchFamily="34" charset="-120"/>
              </a:rPr>
              <a:t>from google.colab import drive</a:t>
            </a:r>
            <a:endParaRPr lang="en-US" sz="910" dirty="0"/>
          </a:p>
        </p:txBody>
      </p:sp>
      <p:sp>
        <p:nvSpPr>
          <p:cNvPr id="33" name="Text 4"/>
          <p:cNvSpPr/>
          <p:nvPr/>
        </p:nvSpPr>
        <p:spPr>
          <a:xfrm>
            <a:off x="588169" y="2995612"/>
            <a:ext cx="4392692"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Consolas" pitchFamily="34" charset="0"/>
                <a:ea typeface="Consolas" pitchFamily="34" charset="-122"/>
                <a:cs typeface="Consolas" pitchFamily="34" charset="-120"/>
              </a:rPr>
              <a:t>drive.mount('/content/drive')</a:t>
            </a:r>
            <a:endParaRPr lang="en-US" sz="910" dirty="0"/>
          </a:p>
        </p:txBody>
      </p:sp>
      <p:sp>
        <p:nvSpPr>
          <p:cNvPr id="34" name="Text 5"/>
          <p:cNvSpPr/>
          <p:nvPr/>
        </p:nvSpPr>
        <p:spPr>
          <a:xfrm>
            <a:off x="634603" y="3367088"/>
            <a:ext cx="4597003"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실행 후 생성된 인증 링크로 Google 계정에 로그인하고 권한을 부여합니다.</a:t>
            </a:r>
            <a:endParaRPr lang="en-US" sz="796" dirty="0"/>
          </a:p>
        </p:txBody>
      </p:sp>
      <p:sp>
        <p:nvSpPr>
          <p:cNvPr id="35" name="Text 6"/>
          <p:cNvSpPr/>
          <p:nvPr/>
        </p:nvSpPr>
        <p:spPr>
          <a:xfrm>
            <a:off x="1083469" y="4079081"/>
            <a:ext cx="395001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GitHub 연동</a:t>
            </a:r>
            <a:endParaRPr lang="en-US" sz="1121" dirty="0"/>
          </a:p>
        </p:txBody>
      </p:sp>
      <p:sp>
        <p:nvSpPr>
          <p:cNvPr id="36" name="Text 7"/>
          <p:cNvSpPr/>
          <p:nvPr/>
        </p:nvSpPr>
        <p:spPr>
          <a:xfrm>
            <a:off x="1083469" y="4357688"/>
            <a:ext cx="3590925"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GitHub 저장소에서 Notebook을 로드하거나, 완료된 작업을 저장소에 푸시할 수 있습니다. 이는 버전 제어 및 팀 협업에 유용합니다.</a:t>
            </a:r>
            <a:endParaRPr lang="en-US" sz="910" dirty="0"/>
          </a:p>
        </p:txBody>
      </p:sp>
      <p:sp>
        <p:nvSpPr>
          <p:cNvPr id="37" name="Text 8"/>
          <p:cNvSpPr/>
          <p:nvPr/>
        </p:nvSpPr>
        <p:spPr>
          <a:xfrm>
            <a:off x="773906" y="4914900"/>
            <a:ext cx="3993356" cy="371475"/>
          </a:xfrm>
          <a:prstGeom prst="rect">
            <a:avLst/>
          </a:prstGeom>
          <a:noFill/>
          <a:ln/>
        </p:spPr>
        <p:txBody>
          <a:bodyPr wrap="square" lIns="0" tIns="0" rIns="0" bIns="0" rtlCol="0" anchor="t"/>
          <a:lstStyle/>
          <a:p>
            <a:pPr>
              <a:lnSpc>
                <a:spcPts val="1463"/>
              </a:lnSpc>
            </a:pPr>
            <a:r>
              <a:rPr lang="en-US" sz="910" dirty="0">
                <a:solidFill>
                  <a:srgbClr val="000000"/>
                </a:solidFill>
                <a:latin typeface="Consolas" pitchFamily="34" charset="0"/>
                <a:ea typeface="Consolas" pitchFamily="34" charset="-122"/>
                <a:cs typeface="Consolas" pitchFamily="34" charset="-120"/>
              </a:rPr>
              <a:t>GitHub에서 로드:</a:t>
            </a:r>
            <a:r>
              <a:rPr lang="en-US" sz="910" dirty="0">
                <a:solidFill>
                  <a:srgbClr val="6B7280"/>
                </a:solidFill>
                <a:latin typeface="Consolas" pitchFamily="34" charset="0"/>
                <a:ea typeface="Consolas" pitchFamily="34" charset="-122"/>
                <a:cs typeface="Consolas" pitchFamily="34" charset="-120"/>
              </a:rPr>
              <a:t>!git clone https://github.com/username/repo.git</a:t>
            </a:r>
            <a:endParaRPr lang="en-US" sz="910" dirty="0"/>
          </a:p>
        </p:txBody>
      </p:sp>
      <p:sp>
        <p:nvSpPr>
          <p:cNvPr id="38" name="Text 9"/>
          <p:cNvSpPr/>
          <p:nvPr/>
        </p:nvSpPr>
        <p:spPr>
          <a:xfrm>
            <a:off x="773906" y="5286375"/>
            <a:ext cx="4392692" cy="185738"/>
          </a:xfrm>
          <a:prstGeom prst="rect">
            <a:avLst/>
          </a:prstGeom>
          <a:noFill/>
          <a:ln/>
        </p:spPr>
        <p:txBody>
          <a:bodyPr wrap="square" lIns="0" tIns="0" rIns="0" bIns="0" rtlCol="0" anchor="t"/>
          <a:lstStyle/>
          <a:p>
            <a:pPr>
              <a:lnSpc>
                <a:spcPts val="1463"/>
              </a:lnSpc>
            </a:pPr>
            <a:r>
              <a:rPr lang="en-US" sz="910" dirty="0">
                <a:solidFill>
                  <a:srgbClr val="000000"/>
                </a:solidFill>
                <a:latin typeface="Consolas" pitchFamily="34" charset="0"/>
                <a:ea typeface="Consolas" pitchFamily="34" charset="-122"/>
                <a:cs typeface="Consolas" pitchFamily="34" charset="-120"/>
              </a:rPr>
              <a:t>GitHub에 푸시:</a:t>
            </a:r>
            <a:r>
              <a:rPr lang="en-US" sz="910" dirty="0">
                <a:solidFill>
                  <a:srgbClr val="6B7280"/>
                </a:solidFill>
                <a:latin typeface="Consolas" pitchFamily="34" charset="0"/>
                <a:ea typeface="Consolas" pitchFamily="34" charset="-122"/>
                <a:cs typeface="Consolas" pitchFamily="34" charset="-120"/>
              </a:rPr>
              <a:t>!git push origin master</a:t>
            </a:r>
            <a:endParaRPr lang="en-US" sz="910" dirty="0"/>
          </a:p>
        </p:txBody>
      </p:sp>
      <p:sp>
        <p:nvSpPr>
          <p:cNvPr id="39" name="Text 10"/>
          <p:cNvSpPr/>
          <p:nvPr/>
        </p:nvSpPr>
        <p:spPr>
          <a:xfrm>
            <a:off x="5819775" y="1788319"/>
            <a:ext cx="395001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공유 기능</a:t>
            </a:r>
            <a:endParaRPr lang="en-US" sz="1121" dirty="0"/>
          </a:p>
        </p:txBody>
      </p:sp>
      <p:sp>
        <p:nvSpPr>
          <p:cNvPr id="40" name="Text 11"/>
          <p:cNvSpPr/>
          <p:nvPr/>
        </p:nvSpPr>
        <p:spPr>
          <a:xfrm>
            <a:off x="5819775" y="2066925"/>
            <a:ext cx="3590925"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Notebook은 Google Docs와 같이 공유할 수 있습니다. 코드, 텍스트, 출력 결과가 함께 공유됩니다. 그러나 가상 머신에 설치된 라이브러리 또는 파일은 공유되지 않습니다.</a:t>
            </a:r>
            <a:endParaRPr lang="en-US" sz="910" dirty="0"/>
          </a:p>
        </p:txBody>
      </p:sp>
      <p:sp>
        <p:nvSpPr>
          <p:cNvPr id="41" name="Text 12"/>
          <p:cNvSpPr/>
          <p:nvPr/>
        </p:nvSpPr>
        <p:spPr>
          <a:xfrm>
            <a:off x="5634038" y="2887266"/>
            <a:ext cx="400110"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읽기 권한</a:t>
            </a:r>
            <a:endParaRPr lang="en-US" sz="683" dirty="0"/>
          </a:p>
        </p:txBody>
      </p:sp>
      <p:sp>
        <p:nvSpPr>
          <p:cNvPr id="42" name="Text 13"/>
          <p:cNvSpPr/>
          <p:nvPr/>
        </p:nvSpPr>
        <p:spPr>
          <a:xfrm>
            <a:off x="7448848" y="2887266"/>
            <a:ext cx="280928"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주소록</a:t>
            </a:r>
            <a:endParaRPr lang="en-US" sz="683" dirty="0"/>
          </a:p>
        </p:txBody>
      </p:sp>
      <p:sp>
        <p:nvSpPr>
          <p:cNvPr id="43" name="Text 14"/>
          <p:cNvSpPr/>
          <p:nvPr/>
        </p:nvSpPr>
        <p:spPr>
          <a:xfrm>
            <a:off x="9155311" y="2887266"/>
            <a:ext cx="280928" cy="128240"/>
          </a:xfrm>
          <a:prstGeom prst="rect">
            <a:avLst/>
          </a:prstGeom>
          <a:noFill/>
          <a:ln/>
        </p:spPr>
        <p:txBody>
          <a:bodyPr wrap="square" lIns="0" tIns="0" rIns="0" bIns="0" rtlCol="0" anchor="t">
            <a:spAutoFit/>
          </a:bodyPr>
          <a:lstStyle/>
          <a:p>
            <a:pPr>
              <a:lnSpc>
                <a:spcPts val="975"/>
              </a:lnSpc>
            </a:pPr>
            <a:r>
              <a:rPr lang="en-US" sz="683" dirty="0">
                <a:solidFill>
                  <a:srgbClr val="6B7280"/>
                </a:solidFill>
                <a:latin typeface="Noto Sans KR" pitchFamily="34" charset="0"/>
                <a:ea typeface="Noto Sans KR" pitchFamily="34" charset="-122"/>
                <a:cs typeface="Noto Sans KR" pitchFamily="34" charset="-120"/>
              </a:rPr>
              <a:t>관리자</a:t>
            </a:r>
            <a:endParaRPr lang="en-US" sz="683" dirty="0"/>
          </a:p>
        </p:txBody>
      </p:sp>
      <p:sp>
        <p:nvSpPr>
          <p:cNvPr id="44" name="Text 15"/>
          <p:cNvSpPr/>
          <p:nvPr/>
        </p:nvSpPr>
        <p:spPr>
          <a:xfrm>
            <a:off x="5819775" y="3955256"/>
            <a:ext cx="395001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실행 환경 초기화</a:t>
            </a:r>
            <a:endParaRPr lang="en-US" sz="1121" dirty="0"/>
          </a:p>
        </p:txBody>
      </p:sp>
      <p:sp>
        <p:nvSpPr>
          <p:cNvPr id="45" name="Text 16"/>
          <p:cNvSpPr/>
          <p:nvPr/>
        </p:nvSpPr>
        <p:spPr>
          <a:xfrm>
            <a:off x="5819775" y="4233863"/>
            <a:ext cx="3590925"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가상 머신을 초기 상태로 되돌리려면 "런타임 &gt; 연결 해제 및 런타임 삭제" 메뉴를 사용합니다. 이 기능은 시스템 파일이 손상되거나 호환되지 않는 소프트웨어 설치로 인한 VM 손상 시 매우 유용합니다.</a:t>
            </a:r>
            <a:endParaRPr lang="en-US" sz="910" dirty="0"/>
          </a:p>
        </p:txBody>
      </p:sp>
      <p:sp>
        <p:nvSpPr>
          <p:cNvPr id="46" name="Text 17"/>
          <p:cNvSpPr/>
          <p:nvPr/>
        </p:nvSpPr>
        <p:spPr>
          <a:xfrm>
            <a:off x="5417344" y="4914900"/>
            <a:ext cx="133450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주의: 자주 작업 결과를 저장하세요!</a:t>
            </a:r>
            <a:endParaRPr lang="en-US" sz="796" dirty="0"/>
          </a:p>
        </p:txBody>
      </p:sp>
      <p:sp>
        <p:nvSpPr>
          <p:cNvPr id="47" name="Text 18"/>
          <p:cNvSpPr/>
          <p:nvPr/>
        </p:nvSpPr>
        <p:spPr>
          <a:xfrm>
            <a:off x="6937586" y="4914900"/>
            <a:ext cx="2473114"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VM 삭제 후 모든 설치된 라이브러리와 실행 상태가 초기화됩니다.</a:t>
            </a:r>
            <a:endParaRPr lang="en-US" sz="796" dirty="0"/>
          </a:p>
        </p:txBody>
      </p:sp>
      <p:sp>
        <p:nvSpPr>
          <p:cNvPr id="48" name="Text 19"/>
          <p:cNvSpPr/>
          <p:nvPr/>
        </p:nvSpPr>
        <p:spPr>
          <a:xfrm>
            <a:off x="309562" y="5936456"/>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28 / 36</a:t>
            </a:r>
            <a:endParaRPr lang="en-US" sz="91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655594"/>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595938"/>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4511873" cy="1083469"/>
          </a:xfrm>
          <a:prstGeom prst="rect">
            <a:avLst/>
          </a:prstGeom>
        </p:spPr>
      </p:pic>
      <p:pic>
        <p:nvPicPr>
          <p:cNvPr id="7" name="Image 5" descr="preencoded.png"/>
          <p:cNvPicPr>
            <a:picLocks noChangeAspect="1"/>
          </p:cNvPicPr>
          <p:nvPr/>
        </p:nvPicPr>
        <p:blipFill>
          <a:blip r:embed="rId8"/>
          <a:stretch>
            <a:fillRect/>
          </a:stretch>
        </p:blipFill>
        <p:spPr>
          <a:xfrm>
            <a:off x="433388" y="1664494"/>
            <a:ext cx="278606" cy="278606"/>
          </a:xfrm>
          <a:prstGeom prst="rect">
            <a:avLst/>
          </a:prstGeom>
        </p:spPr>
      </p:pic>
      <p:pic>
        <p:nvPicPr>
          <p:cNvPr id="8" name="Image 6" descr="preencoded.png"/>
          <p:cNvPicPr>
            <a:picLocks noChangeAspect="1"/>
          </p:cNvPicPr>
          <p:nvPr/>
        </p:nvPicPr>
        <p:blipFill>
          <a:blip r:embed="rId9"/>
          <a:stretch>
            <a:fillRect/>
          </a:stretch>
        </p:blipFill>
        <p:spPr>
          <a:xfrm>
            <a:off x="4945261" y="2090142"/>
            <a:ext cx="15478" cy="232172"/>
          </a:xfrm>
          <a:prstGeom prst="rect">
            <a:avLst/>
          </a:prstGeom>
        </p:spPr>
      </p:pic>
      <p:pic>
        <p:nvPicPr>
          <p:cNvPr id="9" name="Image 7" descr="preencoded.png"/>
          <p:cNvPicPr>
            <a:picLocks noChangeAspect="1"/>
          </p:cNvPicPr>
          <p:nvPr/>
        </p:nvPicPr>
        <p:blipFill>
          <a:blip r:embed="rId7"/>
          <a:stretch>
            <a:fillRect/>
          </a:stretch>
        </p:blipFill>
        <p:spPr>
          <a:xfrm>
            <a:off x="5084565" y="1540669"/>
            <a:ext cx="4511873" cy="1157353"/>
          </a:xfrm>
          <a:prstGeom prst="rect">
            <a:avLst/>
          </a:prstGeom>
        </p:spPr>
      </p:pic>
      <p:pic>
        <p:nvPicPr>
          <p:cNvPr id="10" name="Image 8" descr="preencoded.png"/>
          <p:cNvPicPr>
            <a:picLocks noChangeAspect="1"/>
          </p:cNvPicPr>
          <p:nvPr/>
        </p:nvPicPr>
        <p:blipFill>
          <a:blip r:embed="rId10"/>
          <a:stretch>
            <a:fillRect/>
          </a:stretch>
        </p:blipFill>
        <p:spPr>
          <a:xfrm>
            <a:off x="5208389" y="1664494"/>
            <a:ext cx="278606" cy="278606"/>
          </a:xfrm>
          <a:prstGeom prst="rect">
            <a:avLst/>
          </a:prstGeom>
        </p:spPr>
      </p:pic>
      <p:pic>
        <p:nvPicPr>
          <p:cNvPr id="11" name="Image 9" descr="preencoded.png"/>
          <p:cNvPicPr>
            <a:picLocks noChangeAspect="1"/>
          </p:cNvPicPr>
          <p:nvPr/>
        </p:nvPicPr>
        <p:blipFill>
          <a:blip r:embed="rId11"/>
          <a:stretch>
            <a:fillRect/>
          </a:stretch>
        </p:blipFill>
        <p:spPr>
          <a:xfrm>
            <a:off x="5579865" y="2403022"/>
            <a:ext cx="3892748" cy="259621"/>
          </a:xfrm>
          <a:prstGeom prst="rect">
            <a:avLst/>
          </a:prstGeom>
        </p:spPr>
      </p:pic>
      <p:pic>
        <p:nvPicPr>
          <p:cNvPr id="12" name="Image 10" descr="preencoded.png"/>
          <p:cNvPicPr>
            <a:picLocks noChangeAspect="1"/>
          </p:cNvPicPr>
          <p:nvPr/>
        </p:nvPicPr>
        <p:blipFill>
          <a:blip r:embed="rId12"/>
          <a:stretch>
            <a:fillRect/>
          </a:stretch>
        </p:blipFill>
        <p:spPr>
          <a:xfrm>
            <a:off x="291764" y="2745567"/>
            <a:ext cx="4511873" cy="1640681"/>
          </a:xfrm>
          <a:prstGeom prst="rect">
            <a:avLst/>
          </a:prstGeom>
        </p:spPr>
      </p:pic>
      <p:pic>
        <p:nvPicPr>
          <p:cNvPr id="13" name="Image 11" descr="preencoded.png"/>
          <p:cNvPicPr>
            <a:picLocks noChangeAspect="1"/>
          </p:cNvPicPr>
          <p:nvPr/>
        </p:nvPicPr>
        <p:blipFill>
          <a:blip r:embed="rId13"/>
          <a:stretch>
            <a:fillRect/>
          </a:stretch>
        </p:blipFill>
        <p:spPr>
          <a:xfrm>
            <a:off x="415588" y="2869392"/>
            <a:ext cx="278606" cy="278606"/>
          </a:xfrm>
          <a:prstGeom prst="rect">
            <a:avLst/>
          </a:prstGeom>
        </p:spPr>
      </p:pic>
      <p:pic>
        <p:nvPicPr>
          <p:cNvPr id="14" name="Image 12" descr="preencoded.png"/>
          <p:cNvPicPr>
            <a:picLocks noChangeAspect="1"/>
          </p:cNvPicPr>
          <p:nvPr/>
        </p:nvPicPr>
        <p:blipFill>
          <a:blip r:embed="rId9"/>
          <a:stretch>
            <a:fillRect/>
          </a:stretch>
        </p:blipFill>
        <p:spPr>
          <a:xfrm>
            <a:off x="4927462" y="3511734"/>
            <a:ext cx="15478" cy="232172"/>
          </a:xfrm>
          <a:prstGeom prst="rect">
            <a:avLst/>
          </a:prstGeom>
        </p:spPr>
      </p:pic>
      <p:pic>
        <p:nvPicPr>
          <p:cNvPr id="15" name="Image 13" descr="preencoded.png"/>
          <p:cNvPicPr>
            <a:picLocks noChangeAspect="1"/>
          </p:cNvPicPr>
          <p:nvPr/>
        </p:nvPicPr>
        <p:blipFill>
          <a:blip r:embed="rId12"/>
          <a:stretch>
            <a:fillRect/>
          </a:stretch>
        </p:blipFill>
        <p:spPr>
          <a:xfrm>
            <a:off x="5066765" y="2745567"/>
            <a:ext cx="4511873" cy="1614516"/>
          </a:xfrm>
          <a:prstGeom prst="rect">
            <a:avLst/>
          </a:prstGeom>
        </p:spPr>
      </p:pic>
      <p:pic>
        <p:nvPicPr>
          <p:cNvPr id="16" name="Image 14" descr="preencoded.png"/>
          <p:cNvPicPr>
            <a:picLocks noChangeAspect="1"/>
          </p:cNvPicPr>
          <p:nvPr/>
        </p:nvPicPr>
        <p:blipFill>
          <a:blip r:embed="rId14"/>
          <a:stretch>
            <a:fillRect/>
          </a:stretch>
        </p:blipFill>
        <p:spPr>
          <a:xfrm>
            <a:off x="5190590" y="2869392"/>
            <a:ext cx="278606" cy="278606"/>
          </a:xfrm>
          <a:prstGeom prst="rect">
            <a:avLst/>
          </a:prstGeom>
        </p:spPr>
      </p:pic>
      <p:pic>
        <p:nvPicPr>
          <p:cNvPr id="17" name="Image 15" descr="preencoded.png"/>
          <p:cNvPicPr>
            <a:picLocks noChangeAspect="1"/>
          </p:cNvPicPr>
          <p:nvPr/>
        </p:nvPicPr>
        <p:blipFill>
          <a:blip r:embed="rId11"/>
          <a:stretch>
            <a:fillRect/>
          </a:stretch>
        </p:blipFill>
        <p:spPr>
          <a:xfrm>
            <a:off x="5562065" y="3643299"/>
            <a:ext cx="3892748" cy="259621"/>
          </a:xfrm>
          <a:prstGeom prst="rect">
            <a:avLst/>
          </a:prstGeom>
        </p:spPr>
      </p:pic>
      <p:pic>
        <p:nvPicPr>
          <p:cNvPr id="18" name="Image 16" descr="preencoded.png"/>
          <p:cNvPicPr>
            <a:picLocks noChangeAspect="1"/>
          </p:cNvPicPr>
          <p:nvPr/>
        </p:nvPicPr>
        <p:blipFill>
          <a:blip r:embed="rId15"/>
          <a:stretch>
            <a:fillRect/>
          </a:stretch>
        </p:blipFill>
        <p:spPr>
          <a:xfrm>
            <a:off x="291764" y="4418126"/>
            <a:ext cx="4511873" cy="1544496"/>
          </a:xfrm>
          <a:prstGeom prst="rect">
            <a:avLst/>
          </a:prstGeom>
        </p:spPr>
      </p:pic>
      <p:pic>
        <p:nvPicPr>
          <p:cNvPr id="19" name="Image 17" descr="preencoded.png"/>
          <p:cNvPicPr>
            <a:picLocks noChangeAspect="1"/>
          </p:cNvPicPr>
          <p:nvPr/>
        </p:nvPicPr>
        <p:blipFill>
          <a:blip r:embed="rId16"/>
          <a:stretch>
            <a:fillRect/>
          </a:stretch>
        </p:blipFill>
        <p:spPr>
          <a:xfrm>
            <a:off x="415588" y="4541951"/>
            <a:ext cx="278606" cy="278606"/>
          </a:xfrm>
          <a:prstGeom prst="rect">
            <a:avLst/>
          </a:prstGeom>
        </p:spPr>
      </p:pic>
      <p:pic>
        <p:nvPicPr>
          <p:cNvPr id="20" name="Image 18" descr="preencoded.png"/>
          <p:cNvPicPr>
            <a:picLocks noChangeAspect="1"/>
          </p:cNvPicPr>
          <p:nvPr/>
        </p:nvPicPr>
        <p:blipFill>
          <a:blip r:embed="rId17"/>
          <a:stretch>
            <a:fillRect/>
          </a:stretch>
        </p:blipFill>
        <p:spPr>
          <a:xfrm>
            <a:off x="797124" y="5125887"/>
            <a:ext cx="3892748" cy="395418"/>
          </a:xfrm>
          <a:prstGeom prst="rect">
            <a:avLst/>
          </a:prstGeom>
        </p:spPr>
      </p:pic>
      <p:pic>
        <p:nvPicPr>
          <p:cNvPr id="21" name="Image 19" descr="preencoded.png"/>
          <p:cNvPicPr>
            <a:picLocks noChangeAspect="1"/>
          </p:cNvPicPr>
          <p:nvPr/>
        </p:nvPicPr>
        <p:blipFill>
          <a:blip r:embed="rId9"/>
          <a:stretch>
            <a:fillRect/>
          </a:stretch>
        </p:blipFill>
        <p:spPr>
          <a:xfrm>
            <a:off x="4937522" y="5071714"/>
            <a:ext cx="15478" cy="232172"/>
          </a:xfrm>
          <a:prstGeom prst="rect">
            <a:avLst/>
          </a:prstGeom>
        </p:spPr>
      </p:pic>
      <p:pic>
        <p:nvPicPr>
          <p:cNvPr id="22" name="Image 20" descr="preencoded.png"/>
          <p:cNvPicPr>
            <a:picLocks noChangeAspect="1"/>
          </p:cNvPicPr>
          <p:nvPr/>
        </p:nvPicPr>
        <p:blipFill>
          <a:blip r:embed="rId15"/>
          <a:stretch>
            <a:fillRect/>
          </a:stretch>
        </p:blipFill>
        <p:spPr>
          <a:xfrm>
            <a:off x="5066765" y="4418126"/>
            <a:ext cx="4511873" cy="1536567"/>
          </a:xfrm>
          <a:prstGeom prst="rect">
            <a:avLst/>
          </a:prstGeom>
        </p:spPr>
      </p:pic>
      <p:pic>
        <p:nvPicPr>
          <p:cNvPr id="23" name="Image 21" descr="preencoded.png"/>
          <p:cNvPicPr>
            <a:picLocks noChangeAspect="1"/>
          </p:cNvPicPr>
          <p:nvPr/>
        </p:nvPicPr>
        <p:blipFill>
          <a:blip r:embed="rId18"/>
          <a:stretch>
            <a:fillRect/>
          </a:stretch>
        </p:blipFill>
        <p:spPr>
          <a:xfrm>
            <a:off x="5190590" y="4541951"/>
            <a:ext cx="278606" cy="278606"/>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Google Colab 환경 구축 단계</a:t>
            </a:r>
            <a:endParaRPr lang="en-US" sz="1971" dirty="0"/>
          </a:p>
        </p:txBody>
      </p:sp>
      <p:sp>
        <p:nvSpPr>
          <p:cNvPr id="25" name="Text 1"/>
          <p:cNvSpPr/>
          <p:nvPr/>
        </p:nvSpPr>
        <p:spPr>
          <a:xfrm>
            <a:off x="537865" y="1664494"/>
            <a:ext cx="306467" cy="192360"/>
          </a:xfrm>
          <a:prstGeom prst="rect">
            <a:avLst/>
          </a:prstGeom>
          <a:noFill/>
          <a:ln/>
        </p:spPr>
        <p:txBody>
          <a:bodyPr wrap="square" lIns="0" tIns="0" rIns="0" bIns="0" rtlCol="0" anchor="t">
            <a:spAutoFit/>
          </a:bodyPr>
          <a:lstStyle/>
          <a:p>
            <a:pPr>
              <a:lnSpc>
                <a:spcPts val="1463"/>
              </a:lnSpc>
            </a:pPr>
            <a:r>
              <a:rPr lang="en-US" sz="910" b="1" dirty="0">
                <a:solidFill>
                  <a:srgbClr val="16A34A"/>
                </a:solidFill>
                <a:latin typeface="Noto Sans KR" pitchFamily="34" charset="0"/>
                <a:ea typeface="Noto Sans KR" pitchFamily="34" charset="-122"/>
                <a:cs typeface="Noto Sans KR" pitchFamily="34" charset="-120"/>
              </a:rPr>
              <a:t>1</a:t>
            </a:r>
            <a:endParaRPr lang="en-US" sz="910" dirty="0"/>
          </a:p>
        </p:txBody>
      </p:sp>
      <p:sp>
        <p:nvSpPr>
          <p:cNvPr id="26" name="Text 2"/>
          <p:cNvSpPr/>
          <p:nvPr/>
        </p:nvSpPr>
        <p:spPr>
          <a:xfrm>
            <a:off x="804862" y="1695450"/>
            <a:ext cx="1770698"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Google 계정으로 로그인</a:t>
            </a:r>
            <a:endParaRPr lang="en-US" sz="1121" dirty="0"/>
          </a:p>
        </p:txBody>
      </p:sp>
      <p:sp>
        <p:nvSpPr>
          <p:cNvPr id="27" name="Text 3"/>
          <p:cNvSpPr/>
          <p:nvPr/>
        </p:nvSpPr>
        <p:spPr>
          <a:xfrm>
            <a:off x="804863" y="2005013"/>
            <a:ext cx="3892748" cy="57708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Colab에 접속하려면 Google 계정이 필요합니다. 브라우저에서 [https://colab.research.google.com](https://colab.research.google.com) 방문 후 Google 아이디로 로그인합니다.</a:t>
            </a:r>
            <a:endParaRPr lang="en-US" sz="910" dirty="0"/>
          </a:p>
        </p:txBody>
      </p:sp>
      <p:sp>
        <p:nvSpPr>
          <p:cNvPr id="28" name="Text 4"/>
          <p:cNvSpPr/>
          <p:nvPr/>
        </p:nvSpPr>
        <p:spPr>
          <a:xfrm>
            <a:off x="5312867" y="1664494"/>
            <a:ext cx="306467" cy="192360"/>
          </a:xfrm>
          <a:prstGeom prst="rect">
            <a:avLst/>
          </a:prstGeom>
          <a:noFill/>
          <a:ln/>
        </p:spPr>
        <p:txBody>
          <a:bodyPr wrap="square" lIns="0" tIns="0" rIns="0" bIns="0" rtlCol="0" anchor="t">
            <a:spAutoFit/>
          </a:bodyPr>
          <a:lstStyle/>
          <a:p>
            <a:pPr>
              <a:lnSpc>
                <a:spcPts val="1463"/>
              </a:lnSpc>
            </a:pPr>
            <a:r>
              <a:rPr lang="en-US" sz="910" b="1" dirty="0">
                <a:solidFill>
                  <a:srgbClr val="2563EB"/>
                </a:solidFill>
                <a:latin typeface="Noto Sans KR" pitchFamily="34" charset="0"/>
                <a:ea typeface="Noto Sans KR" pitchFamily="34" charset="-122"/>
                <a:cs typeface="Noto Sans KR" pitchFamily="34" charset="-120"/>
              </a:rPr>
              <a:t>2</a:t>
            </a:r>
            <a:endParaRPr lang="en-US" sz="910" dirty="0"/>
          </a:p>
        </p:txBody>
      </p:sp>
      <p:sp>
        <p:nvSpPr>
          <p:cNvPr id="29" name="Text 5"/>
          <p:cNvSpPr/>
          <p:nvPr/>
        </p:nvSpPr>
        <p:spPr>
          <a:xfrm>
            <a:off x="5579865" y="1695450"/>
            <a:ext cx="1183303"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Notebook 생성</a:t>
            </a:r>
            <a:endParaRPr lang="en-US" sz="1121" dirty="0"/>
          </a:p>
        </p:txBody>
      </p:sp>
      <p:sp>
        <p:nvSpPr>
          <p:cNvPr id="30" name="Text 6"/>
          <p:cNvSpPr/>
          <p:nvPr/>
        </p:nvSpPr>
        <p:spPr>
          <a:xfrm>
            <a:off x="5579865" y="2005013"/>
            <a:ext cx="389274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메뉴에서 "파일 &gt; 새 노트북"을 선택하거나, Colab 홈페이지에서 "새 노트북" 버튼을 클릭합니다. 이후 노트북 이름을 변경할 수 있습니다.</a:t>
            </a:r>
            <a:endParaRPr lang="en-US" sz="910" dirty="0"/>
          </a:p>
        </p:txBody>
      </p:sp>
      <p:sp>
        <p:nvSpPr>
          <p:cNvPr id="31" name="Text 7"/>
          <p:cNvSpPr/>
          <p:nvPr/>
        </p:nvSpPr>
        <p:spPr>
          <a:xfrm>
            <a:off x="5641777" y="2438400"/>
            <a:ext cx="4282023" cy="141064"/>
          </a:xfrm>
          <a:prstGeom prst="rect">
            <a:avLst/>
          </a:prstGeom>
          <a:noFill/>
          <a:ln/>
        </p:spPr>
        <p:txBody>
          <a:bodyPr wrap="square" lIns="0" tIns="0" rIns="0" bIns="0" rtlCol="0" anchor="t">
            <a:spAutoFit/>
          </a:bodyPr>
          <a:lstStyle/>
          <a:p>
            <a:pPr>
              <a:lnSpc>
                <a:spcPts val="1069"/>
              </a:lnSpc>
            </a:pPr>
            <a:r>
              <a:rPr lang="en-US" sz="665" dirty="0">
                <a:solidFill>
                  <a:srgbClr val="333333"/>
                </a:solidFill>
                <a:latin typeface="Arial" pitchFamily="34" charset="0"/>
                <a:ea typeface="Arial" pitchFamily="34" charset="-122"/>
                <a:cs typeface="Arial" pitchFamily="34" charset="-120"/>
              </a:rPr>
              <a:t>Day1_Session5_Colab_Setup.ipynb</a:t>
            </a:r>
            <a:endParaRPr lang="en-US" sz="665" dirty="0"/>
          </a:p>
        </p:txBody>
      </p:sp>
      <p:sp>
        <p:nvSpPr>
          <p:cNvPr id="32" name="Text 8"/>
          <p:cNvSpPr/>
          <p:nvPr/>
        </p:nvSpPr>
        <p:spPr>
          <a:xfrm>
            <a:off x="520066" y="2869392"/>
            <a:ext cx="306467" cy="192360"/>
          </a:xfrm>
          <a:prstGeom prst="rect">
            <a:avLst/>
          </a:prstGeom>
          <a:noFill/>
          <a:ln/>
        </p:spPr>
        <p:txBody>
          <a:bodyPr wrap="square" lIns="0" tIns="0" rIns="0" bIns="0" rtlCol="0" anchor="t">
            <a:spAutoFit/>
          </a:bodyPr>
          <a:lstStyle/>
          <a:p>
            <a:pPr>
              <a:lnSpc>
                <a:spcPts val="1463"/>
              </a:lnSpc>
            </a:pPr>
            <a:r>
              <a:rPr lang="en-US" sz="910" b="1" dirty="0">
                <a:solidFill>
                  <a:srgbClr val="CA8A04"/>
                </a:solidFill>
                <a:latin typeface="Noto Sans KR" pitchFamily="34" charset="0"/>
                <a:ea typeface="Noto Sans KR" pitchFamily="34" charset="-122"/>
                <a:cs typeface="Noto Sans KR" pitchFamily="34" charset="-120"/>
              </a:rPr>
              <a:t>3</a:t>
            </a:r>
            <a:endParaRPr lang="en-US" sz="910" dirty="0"/>
          </a:p>
        </p:txBody>
      </p:sp>
      <p:sp>
        <p:nvSpPr>
          <p:cNvPr id="33" name="Text 9"/>
          <p:cNvSpPr/>
          <p:nvPr/>
        </p:nvSpPr>
        <p:spPr>
          <a:xfrm>
            <a:off x="787063" y="2900348"/>
            <a:ext cx="1021556"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실행 환경 설정</a:t>
            </a:r>
            <a:endParaRPr lang="en-US" sz="1121" dirty="0"/>
          </a:p>
        </p:txBody>
      </p:sp>
      <p:sp>
        <p:nvSpPr>
          <p:cNvPr id="34" name="Text 10"/>
          <p:cNvSpPr/>
          <p:nvPr/>
        </p:nvSpPr>
        <p:spPr>
          <a:xfrm>
            <a:off x="787064" y="3209911"/>
            <a:ext cx="389274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기본적으로 CPU 환경이 설정되어 있습니다. GPU/TPU를 사용하려면 다음과 같이 변경해야 합니다.</a:t>
            </a:r>
            <a:endParaRPr lang="en-US" sz="910" dirty="0"/>
          </a:p>
        </p:txBody>
      </p:sp>
      <p:sp>
        <p:nvSpPr>
          <p:cNvPr id="35" name="Text 11"/>
          <p:cNvSpPr/>
          <p:nvPr/>
        </p:nvSpPr>
        <p:spPr>
          <a:xfrm>
            <a:off x="872193" y="3643298"/>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"실행" 메뉴 클릭</a:t>
            </a:r>
            <a:endParaRPr lang="en-US" sz="910" dirty="0"/>
          </a:p>
        </p:txBody>
      </p:sp>
      <p:sp>
        <p:nvSpPr>
          <p:cNvPr id="36" name="Text 12"/>
          <p:cNvSpPr/>
          <p:nvPr/>
        </p:nvSpPr>
        <p:spPr>
          <a:xfrm>
            <a:off x="872193" y="3829036"/>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"실행 환경 변경" 선택</a:t>
            </a:r>
            <a:endParaRPr lang="en-US" sz="910" dirty="0"/>
          </a:p>
        </p:txBody>
      </p:sp>
      <p:sp>
        <p:nvSpPr>
          <p:cNvPr id="37" name="Text 13"/>
          <p:cNvSpPr/>
          <p:nvPr/>
        </p:nvSpPr>
        <p:spPr>
          <a:xfrm>
            <a:off x="872193" y="4014773"/>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하드웨어 가속기로 GPU 또는 TPU 선택</a:t>
            </a:r>
            <a:endParaRPr lang="en-US" sz="910" dirty="0"/>
          </a:p>
        </p:txBody>
      </p:sp>
      <p:sp>
        <p:nvSpPr>
          <p:cNvPr id="38" name="Text 14"/>
          <p:cNvSpPr/>
          <p:nvPr/>
        </p:nvSpPr>
        <p:spPr>
          <a:xfrm>
            <a:off x="872193" y="4200511"/>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"저장" 버튼 클릭</a:t>
            </a:r>
            <a:endParaRPr lang="en-US" sz="910" dirty="0"/>
          </a:p>
        </p:txBody>
      </p:sp>
      <p:sp>
        <p:nvSpPr>
          <p:cNvPr id="39" name="Text 15"/>
          <p:cNvSpPr/>
          <p:nvPr/>
        </p:nvSpPr>
        <p:spPr>
          <a:xfrm>
            <a:off x="5295067" y="2869392"/>
            <a:ext cx="306467" cy="192360"/>
          </a:xfrm>
          <a:prstGeom prst="rect">
            <a:avLst/>
          </a:prstGeom>
          <a:noFill/>
          <a:ln/>
        </p:spPr>
        <p:txBody>
          <a:bodyPr wrap="square" lIns="0" tIns="0" rIns="0" bIns="0" rtlCol="0" anchor="t">
            <a:spAutoFit/>
          </a:bodyPr>
          <a:lstStyle/>
          <a:p>
            <a:pPr>
              <a:lnSpc>
                <a:spcPts val="1463"/>
              </a:lnSpc>
            </a:pPr>
            <a:r>
              <a:rPr lang="en-US" sz="910" b="1" dirty="0">
                <a:solidFill>
                  <a:srgbClr val="9333EA"/>
                </a:solidFill>
                <a:latin typeface="Noto Sans KR" pitchFamily="34" charset="0"/>
                <a:ea typeface="Noto Sans KR" pitchFamily="34" charset="-122"/>
                <a:cs typeface="Noto Sans KR" pitchFamily="34" charset="-120"/>
              </a:rPr>
              <a:t>4</a:t>
            </a:r>
            <a:endParaRPr lang="en-US" sz="910" dirty="0"/>
          </a:p>
        </p:txBody>
      </p:sp>
      <p:sp>
        <p:nvSpPr>
          <p:cNvPr id="40" name="Text 16"/>
          <p:cNvSpPr/>
          <p:nvPr/>
        </p:nvSpPr>
        <p:spPr>
          <a:xfrm>
            <a:off x="5562065" y="2900348"/>
            <a:ext cx="1174790"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필요 패키지 설치</a:t>
            </a:r>
            <a:endParaRPr lang="en-US" sz="1121" dirty="0"/>
          </a:p>
        </p:txBody>
      </p:sp>
      <p:sp>
        <p:nvSpPr>
          <p:cNvPr id="41" name="Text 17"/>
          <p:cNvSpPr/>
          <p:nvPr/>
        </p:nvSpPr>
        <p:spPr>
          <a:xfrm>
            <a:off x="5562065" y="3209911"/>
            <a:ext cx="389274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프로젝트에 필요한 외부 패키지를 Notebook 셀에서 pip 명령어로 설치합니다.</a:t>
            </a:r>
            <a:endParaRPr lang="en-US" sz="910" dirty="0"/>
          </a:p>
        </p:txBody>
      </p:sp>
      <p:sp>
        <p:nvSpPr>
          <p:cNvPr id="42" name="Text 18"/>
          <p:cNvSpPr/>
          <p:nvPr/>
        </p:nvSpPr>
        <p:spPr>
          <a:xfrm>
            <a:off x="5623977" y="3643298"/>
            <a:ext cx="4282023" cy="141064"/>
          </a:xfrm>
          <a:prstGeom prst="rect">
            <a:avLst/>
          </a:prstGeom>
          <a:noFill/>
          <a:ln/>
        </p:spPr>
        <p:txBody>
          <a:bodyPr wrap="square" lIns="0" tIns="0" rIns="0" bIns="0" rtlCol="0" anchor="t">
            <a:spAutoFit/>
          </a:bodyPr>
          <a:lstStyle/>
          <a:p>
            <a:pPr>
              <a:lnSpc>
                <a:spcPts val="1069"/>
              </a:lnSpc>
            </a:pPr>
            <a:r>
              <a:rPr lang="en-US" sz="665" dirty="0">
                <a:solidFill>
                  <a:srgbClr val="333333"/>
                </a:solidFill>
                <a:latin typeface="Arial" pitchFamily="34" charset="0"/>
                <a:ea typeface="Arial" pitchFamily="34" charset="-122"/>
                <a:cs typeface="Arial" pitchFamily="34" charset="-120"/>
              </a:rPr>
              <a:t>!pip install numpy pandas matplotlib seaborn scikit-learn</a:t>
            </a:r>
            <a:endParaRPr lang="en-US" sz="665" dirty="0"/>
          </a:p>
        </p:txBody>
      </p:sp>
      <p:sp>
        <p:nvSpPr>
          <p:cNvPr id="43" name="Text 19"/>
          <p:cNvSpPr/>
          <p:nvPr/>
        </p:nvSpPr>
        <p:spPr>
          <a:xfrm>
            <a:off x="5562065" y="3964832"/>
            <a:ext cx="4282023" cy="153888"/>
          </a:xfrm>
          <a:prstGeom prst="rect">
            <a:avLst/>
          </a:prstGeom>
          <a:noFill/>
          <a:ln/>
        </p:spPr>
        <p:txBody>
          <a:bodyPr wrap="square" lIns="0" tIns="0" rIns="0" bIns="0" rtlCol="0" anchor="t">
            <a:spAutoFit/>
          </a:bodyPr>
          <a:lstStyle/>
          <a:p>
            <a:pPr>
              <a:lnSpc>
                <a:spcPts val="1219"/>
              </a:lnSpc>
            </a:pPr>
            <a:r>
              <a:rPr lang="en-US" sz="796" i="1" dirty="0">
                <a:solidFill>
                  <a:srgbClr val="4B5563"/>
                </a:solidFill>
                <a:latin typeface="Noto Sans KR" pitchFamily="34" charset="0"/>
                <a:ea typeface="Noto Sans KR" pitchFamily="34" charset="-122"/>
                <a:cs typeface="Noto Sans KR" pitchFamily="34" charset="-120"/>
              </a:rPr>
              <a:t>설치된 패키지는 해당 가상 머신에만 저장되며, VM 초기화 후 다시 설치해야 합니다.</a:t>
            </a:r>
            <a:endParaRPr lang="en-US" sz="796" dirty="0"/>
          </a:p>
        </p:txBody>
      </p:sp>
      <p:sp>
        <p:nvSpPr>
          <p:cNvPr id="44" name="Text 20"/>
          <p:cNvSpPr/>
          <p:nvPr/>
        </p:nvSpPr>
        <p:spPr>
          <a:xfrm>
            <a:off x="520066" y="4541951"/>
            <a:ext cx="306467" cy="192360"/>
          </a:xfrm>
          <a:prstGeom prst="rect">
            <a:avLst/>
          </a:prstGeom>
          <a:noFill/>
          <a:ln/>
        </p:spPr>
        <p:txBody>
          <a:bodyPr wrap="square" lIns="0" tIns="0" rIns="0" bIns="0" rtlCol="0" anchor="t">
            <a:spAutoFit/>
          </a:bodyPr>
          <a:lstStyle/>
          <a:p>
            <a:pPr>
              <a:lnSpc>
                <a:spcPts val="1463"/>
              </a:lnSpc>
            </a:pPr>
            <a:r>
              <a:rPr lang="en-US" sz="910" b="1" dirty="0">
                <a:solidFill>
                  <a:srgbClr val="DC2626"/>
                </a:solidFill>
                <a:latin typeface="Noto Sans KR" pitchFamily="34" charset="0"/>
                <a:ea typeface="Noto Sans KR" pitchFamily="34" charset="-122"/>
                <a:cs typeface="Noto Sans KR" pitchFamily="34" charset="-120"/>
              </a:rPr>
              <a:t>5</a:t>
            </a:r>
            <a:endParaRPr lang="en-US" sz="910" dirty="0"/>
          </a:p>
        </p:txBody>
      </p:sp>
      <p:sp>
        <p:nvSpPr>
          <p:cNvPr id="45" name="Text 21"/>
          <p:cNvSpPr/>
          <p:nvPr/>
        </p:nvSpPr>
        <p:spPr>
          <a:xfrm>
            <a:off x="787063" y="4572907"/>
            <a:ext cx="1455717"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Google Drive 연결</a:t>
            </a:r>
            <a:endParaRPr lang="en-US" sz="1121" dirty="0"/>
          </a:p>
        </p:txBody>
      </p:sp>
      <p:sp>
        <p:nvSpPr>
          <p:cNvPr id="46" name="Text 22"/>
          <p:cNvSpPr/>
          <p:nvPr/>
        </p:nvSpPr>
        <p:spPr>
          <a:xfrm>
            <a:off x="787064" y="4882470"/>
            <a:ext cx="3892748"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데이터셋을 Colab 가상 머신에 연결하려면 Google Drive를 마운트해야 합니다.</a:t>
            </a:r>
            <a:endParaRPr lang="en-US" sz="910" dirty="0"/>
          </a:p>
        </p:txBody>
      </p:sp>
      <p:sp>
        <p:nvSpPr>
          <p:cNvPr id="47" name="Text 23"/>
          <p:cNvSpPr/>
          <p:nvPr/>
        </p:nvSpPr>
        <p:spPr>
          <a:xfrm>
            <a:off x="859036" y="5195539"/>
            <a:ext cx="1797167" cy="141064"/>
          </a:xfrm>
          <a:prstGeom prst="rect">
            <a:avLst/>
          </a:prstGeom>
          <a:noFill/>
          <a:ln/>
        </p:spPr>
        <p:txBody>
          <a:bodyPr wrap="square" lIns="0" tIns="0" rIns="0" bIns="0" rtlCol="0" anchor="t">
            <a:spAutoFit/>
          </a:bodyPr>
          <a:lstStyle/>
          <a:p>
            <a:pPr>
              <a:lnSpc>
                <a:spcPts val="1069"/>
              </a:lnSpc>
            </a:pPr>
            <a:r>
              <a:rPr lang="en-US" sz="665" dirty="0">
                <a:solidFill>
                  <a:srgbClr val="333333"/>
                </a:solidFill>
                <a:latin typeface="Arial" pitchFamily="34" charset="0"/>
                <a:ea typeface="Arial" pitchFamily="34" charset="-122"/>
                <a:cs typeface="Arial" pitchFamily="34" charset="-120"/>
              </a:rPr>
              <a:t>from google.colab import drive</a:t>
            </a:r>
            <a:endParaRPr lang="en-US" sz="665" dirty="0"/>
          </a:p>
        </p:txBody>
      </p:sp>
      <p:sp>
        <p:nvSpPr>
          <p:cNvPr id="48" name="Text 24"/>
          <p:cNvSpPr/>
          <p:nvPr/>
        </p:nvSpPr>
        <p:spPr>
          <a:xfrm>
            <a:off x="859036" y="5331335"/>
            <a:ext cx="1737178" cy="141064"/>
          </a:xfrm>
          <a:prstGeom prst="rect">
            <a:avLst/>
          </a:prstGeom>
          <a:noFill/>
          <a:ln/>
        </p:spPr>
        <p:txBody>
          <a:bodyPr wrap="square" lIns="0" tIns="0" rIns="0" bIns="0" rtlCol="0" anchor="t">
            <a:spAutoFit/>
          </a:bodyPr>
          <a:lstStyle/>
          <a:p>
            <a:pPr>
              <a:lnSpc>
                <a:spcPts val="1069"/>
              </a:lnSpc>
            </a:pPr>
            <a:r>
              <a:rPr lang="en-US" sz="665" dirty="0">
                <a:solidFill>
                  <a:srgbClr val="333333"/>
                </a:solidFill>
                <a:latin typeface="Arial" pitchFamily="34" charset="0"/>
                <a:ea typeface="Arial" pitchFamily="34" charset="-122"/>
                <a:cs typeface="Arial" pitchFamily="34" charset="-120"/>
              </a:rPr>
              <a:t>drive.mount('/content/drive')</a:t>
            </a:r>
            <a:endParaRPr lang="en-US" sz="665" dirty="0"/>
          </a:p>
        </p:txBody>
      </p:sp>
      <p:sp>
        <p:nvSpPr>
          <p:cNvPr id="49" name="Text 25"/>
          <p:cNvSpPr/>
          <p:nvPr/>
        </p:nvSpPr>
        <p:spPr>
          <a:xfrm>
            <a:off x="797124" y="5583218"/>
            <a:ext cx="389274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실행 후 생성된 인증 링크를 클릭하고 권한 코드를 입력하면 Drive에 접근할 수 있습니다.</a:t>
            </a:r>
            <a:endParaRPr lang="en-US" sz="910" dirty="0"/>
          </a:p>
        </p:txBody>
      </p:sp>
      <p:sp>
        <p:nvSpPr>
          <p:cNvPr id="50" name="Text 26"/>
          <p:cNvSpPr/>
          <p:nvPr/>
        </p:nvSpPr>
        <p:spPr>
          <a:xfrm>
            <a:off x="5295067" y="4541951"/>
            <a:ext cx="306467" cy="192360"/>
          </a:xfrm>
          <a:prstGeom prst="rect">
            <a:avLst/>
          </a:prstGeom>
          <a:noFill/>
          <a:ln/>
        </p:spPr>
        <p:txBody>
          <a:bodyPr wrap="square" lIns="0" tIns="0" rIns="0" bIns="0" rtlCol="0" anchor="t">
            <a:spAutoFit/>
          </a:bodyPr>
          <a:lstStyle/>
          <a:p>
            <a:pPr>
              <a:lnSpc>
                <a:spcPts val="1463"/>
              </a:lnSpc>
            </a:pPr>
            <a:r>
              <a:rPr lang="en-US" sz="910" b="1" dirty="0">
                <a:solidFill>
                  <a:srgbClr val="16A34A"/>
                </a:solidFill>
                <a:latin typeface="Noto Sans KR" pitchFamily="34" charset="0"/>
                <a:ea typeface="Noto Sans KR" pitchFamily="34" charset="-122"/>
                <a:cs typeface="Noto Sans KR" pitchFamily="34" charset="-120"/>
              </a:rPr>
              <a:t>6</a:t>
            </a:r>
            <a:endParaRPr lang="en-US" sz="910" dirty="0"/>
          </a:p>
        </p:txBody>
      </p:sp>
      <p:sp>
        <p:nvSpPr>
          <p:cNvPr id="51" name="Text 27"/>
          <p:cNvSpPr/>
          <p:nvPr/>
        </p:nvSpPr>
        <p:spPr>
          <a:xfrm>
            <a:off x="5562065" y="4572907"/>
            <a:ext cx="1115199"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VM 초기화 관리</a:t>
            </a:r>
            <a:endParaRPr lang="en-US" sz="1121" dirty="0"/>
          </a:p>
        </p:txBody>
      </p:sp>
      <p:sp>
        <p:nvSpPr>
          <p:cNvPr id="52" name="Text 28"/>
          <p:cNvSpPr/>
          <p:nvPr/>
        </p:nvSpPr>
        <p:spPr>
          <a:xfrm>
            <a:off x="5550456" y="4749069"/>
            <a:ext cx="3892748"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환경이 불안정하거나 코드 실행에 문제가 생길 때, 가상 머신을 초기화할 수 있습니다.</a:t>
            </a:r>
            <a:endParaRPr lang="en-US" sz="910" dirty="0"/>
          </a:p>
        </p:txBody>
      </p:sp>
      <p:sp>
        <p:nvSpPr>
          <p:cNvPr id="53" name="Text 29"/>
          <p:cNvSpPr/>
          <p:nvPr/>
        </p:nvSpPr>
        <p:spPr>
          <a:xfrm>
            <a:off x="5655707" y="5039646"/>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"실행" 메뉴 클릭</a:t>
            </a:r>
            <a:endParaRPr lang="en-US" sz="910" dirty="0"/>
          </a:p>
        </p:txBody>
      </p:sp>
      <p:sp>
        <p:nvSpPr>
          <p:cNvPr id="54" name="Text 30"/>
          <p:cNvSpPr/>
          <p:nvPr/>
        </p:nvSpPr>
        <p:spPr>
          <a:xfrm>
            <a:off x="5655707" y="5225384"/>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"연결 끊기 및 실행 중지" 선택</a:t>
            </a:r>
            <a:endParaRPr lang="en-US" sz="910" dirty="0"/>
          </a:p>
        </p:txBody>
      </p:sp>
      <p:sp>
        <p:nvSpPr>
          <p:cNvPr id="55" name="Text 31"/>
          <p:cNvSpPr/>
          <p:nvPr/>
        </p:nvSpPr>
        <p:spPr>
          <a:xfrm>
            <a:off x="5655707" y="5411121"/>
            <a:ext cx="4384179" cy="192360"/>
          </a:xfrm>
          <a:prstGeom prst="rect">
            <a:avLst/>
          </a:prstGeom>
          <a:noFill/>
          <a:ln/>
        </p:spPr>
        <p:txBody>
          <a:bodyPr wrap="square" lIns="0" tIns="0" rIns="0" bIns="0" rtlCol="0" anchor="t">
            <a:spAutoFit/>
          </a:bodyPr>
          <a:lstStyle/>
          <a:p>
            <a:pPr marL="278606" indent="-278606">
              <a:lnSpc>
                <a:spcPts val="1463"/>
              </a:lnSpc>
              <a:buSzPct val="100000"/>
              <a:buChar char="•"/>
            </a:pPr>
            <a:r>
              <a:rPr lang="en-US" sz="910" dirty="0">
                <a:solidFill>
                  <a:srgbClr val="4B5563"/>
                </a:solidFill>
                <a:latin typeface="Noto Sans KR" pitchFamily="34" charset="0"/>
                <a:ea typeface="Noto Sans KR" pitchFamily="34" charset="-122"/>
                <a:cs typeface="Noto Sans KR" pitchFamily="34" charset="-120"/>
              </a:rPr>
              <a:t>필요한 경우 다시 GPU/TPU 설정</a:t>
            </a:r>
            <a:endParaRPr lang="en-US" sz="910" dirty="0"/>
          </a:p>
        </p:txBody>
      </p:sp>
      <p:sp>
        <p:nvSpPr>
          <p:cNvPr id="56" name="Text 32"/>
          <p:cNvSpPr/>
          <p:nvPr/>
        </p:nvSpPr>
        <p:spPr>
          <a:xfrm>
            <a:off x="5570577" y="5627815"/>
            <a:ext cx="3892748" cy="307777"/>
          </a:xfrm>
          <a:prstGeom prst="rect">
            <a:avLst/>
          </a:prstGeom>
          <a:noFill/>
          <a:ln/>
        </p:spPr>
        <p:txBody>
          <a:bodyPr wrap="square" lIns="0" tIns="0" rIns="0" bIns="0" rtlCol="0" anchor="t">
            <a:spAutoFit/>
          </a:bodyPr>
          <a:lstStyle/>
          <a:p>
            <a:pPr>
              <a:lnSpc>
                <a:spcPts val="1219"/>
              </a:lnSpc>
            </a:pPr>
            <a:r>
              <a:rPr lang="en-US" sz="796" i="1" dirty="0">
                <a:solidFill>
                  <a:srgbClr val="4B5563"/>
                </a:solidFill>
                <a:latin typeface="Noto Sans KR" pitchFamily="34" charset="0"/>
                <a:ea typeface="Noto Sans KR" pitchFamily="34" charset="-122"/>
                <a:cs typeface="Noto Sans KR" pitchFamily="34" charset="-120"/>
              </a:rPr>
              <a:t>중요: VM은 일정 시간 동안 활성화되지 않으면 자동으로 삭제됩니다. 중요한 결과는 항상 저장하세요.</a:t>
            </a:r>
            <a:endParaRPr lang="en-US" sz="796" dirty="0"/>
          </a:p>
        </p:txBody>
      </p:sp>
      <p:sp>
        <p:nvSpPr>
          <p:cNvPr id="57" name="Text 33"/>
          <p:cNvSpPr/>
          <p:nvPr/>
        </p:nvSpPr>
        <p:spPr>
          <a:xfrm>
            <a:off x="291763" y="7104176"/>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29 / 36</a:t>
            </a:r>
            <a:endParaRPr lang="en-US" sz="91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903244"/>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843588"/>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1547813"/>
          </a:xfrm>
          <a:prstGeom prst="rect">
            <a:avLst/>
          </a:prstGeom>
        </p:spPr>
      </p:pic>
      <p:pic>
        <p:nvPicPr>
          <p:cNvPr id="7" name="Image 5" descr="preencoded.png"/>
          <p:cNvPicPr>
            <a:picLocks noChangeAspect="1"/>
          </p:cNvPicPr>
          <p:nvPr/>
        </p:nvPicPr>
        <p:blipFill>
          <a:blip r:embed="rId8"/>
          <a:stretch>
            <a:fillRect/>
          </a:stretch>
        </p:blipFill>
        <p:spPr>
          <a:xfrm>
            <a:off x="464344" y="1695450"/>
            <a:ext cx="309563" cy="309563"/>
          </a:xfrm>
          <a:prstGeom prst="rect">
            <a:avLst/>
          </a:prstGeom>
        </p:spPr>
      </p:pic>
      <p:pic>
        <p:nvPicPr>
          <p:cNvPr id="8" name="Image 6" descr="preencoded.png"/>
          <p:cNvPicPr>
            <a:picLocks noChangeAspect="1"/>
          </p:cNvPicPr>
          <p:nvPr/>
        </p:nvPicPr>
        <p:blipFill>
          <a:blip r:embed="rId9"/>
          <a:stretch>
            <a:fillRect/>
          </a:stretch>
        </p:blipFill>
        <p:spPr>
          <a:xfrm>
            <a:off x="564952" y="1788319"/>
            <a:ext cx="108347" cy="123825"/>
          </a:xfrm>
          <a:prstGeom prst="rect">
            <a:avLst/>
          </a:prstGeom>
        </p:spPr>
      </p:pic>
      <p:pic>
        <p:nvPicPr>
          <p:cNvPr id="9" name="Image 7" descr="preencoded.png"/>
          <p:cNvPicPr>
            <a:picLocks noChangeAspect="1"/>
          </p:cNvPicPr>
          <p:nvPr/>
        </p:nvPicPr>
        <p:blipFill>
          <a:blip r:embed="rId10"/>
          <a:stretch>
            <a:fillRect/>
          </a:stretch>
        </p:blipFill>
        <p:spPr>
          <a:xfrm>
            <a:off x="464344" y="2593181"/>
            <a:ext cx="123825" cy="123825"/>
          </a:xfrm>
          <a:prstGeom prst="rect">
            <a:avLst/>
          </a:prstGeom>
        </p:spPr>
      </p:pic>
      <p:pic>
        <p:nvPicPr>
          <p:cNvPr id="10" name="Image 8" descr="preencoded.png"/>
          <p:cNvPicPr>
            <a:picLocks noChangeAspect="1"/>
          </p:cNvPicPr>
          <p:nvPr/>
        </p:nvPicPr>
        <p:blipFill>
          <a:blip r:embed="rId10"/>
          <a:stretch>
            <a:fillRect/>
          </a:stretch>
        </p:blipFill>
        <p:spPr>
          <a:xfrm>
            <a:off x="464344" y="2840831"/>
            <a:ext cx="123825" cy="123825"/>
          </a:xfrm>
          <a:prstGeom prst="rect">
            <a:avLst/>
          </a:prstGeom>
        </p:spPr>
      </p:pic>
      <p:pic>
        <p:nvPicPr>
          <p:cNvPr id="11" name="Image 9" descr="preencoded.png"/>
          <p:cNvPicPr>
            <a:picLocks noChangeAspect="1"/>
          </p:cNvPicPr>
          <p:nvPr/>
        </p:nvPicPr>
        <p:blipFill>
          <a:blip r:embed="rId7"/>
          <a:stretch>
            <a:fillRect/>
          </a:stretch>
        </p:blipFill>
        <p:spPr>
          <a:xfrm>
            <a:off x="5045869" y="1540669"/>
            <a:ext cx="4550569" cy="1547813"/>
          </a:xfrm>
          <a:prstGeom prst="rect">
            <a:avLst/>
          </a:prstGeom>
        </p:spPr>
      </p:pic>
      <p:pic>
        <p:nvPicPr>
          <p:cNvPr id="12" name="Image 10" descr="preencoded.png"/>
          <p:cNvPicPr>
            <a:picLocks noChangeAspect="1"/>
          </p:cNvPicPr>
          <p:nvPr/>
        </p:nvPicPr>
        <p:blipFill>
          <a:blip r:embed="rId11"/>
          <a:stretch>
            <a:fillRect/>
          </a:stretch>
        </p:blipFill>
        <p:spPr>
          <a:xfrm>
            <a:off x="5200650" y="1695450"/>
            <a:ext cx="309563" cy="309563"/>
          </a:xfrm>
          <a:prstGeom prst="rect">
            <a:avLst/>
          </a:prstGeom>
        </p:spPr>
      </p:pic>
      <p:pic>
        <p:nvPicPr>
          <p:cNvPr id="13" name="Image 11" descr="preencoded.png"/>
          <p:cNvPicPr>
            <a:picLocks noChangeAspect="1"/>
          </p:cNvPicPr>
          <p:nvPr/>
        </p:nvPicPr>
        <p:blipFill>
          <a:blip r:embed="rId12"/>
          <a:stretch>
            <a:fillRect/>
          </a:stretch>
        </p:blipFill>
        <p:spPr>
          <a:xfrm>
            <a:off x="5285780" y="1788319"/>
            <a:ext cx="139303" cy="123825"/>
          </a:xfrm>
          <a:prstGeom prst="rect">
            <a:avLst/>
          </a:prstGeom>
        </p:spPr>
      </p:pic>
      <p:pic>
        <p:nvPicPr>
          <p:cNvPr id="14" name="Image 12" descr="preencoded.png"/>
          <p:cNvPicPr>
            <a:picLocks noChangeAspect="1"/>
          </p:cNvPicPr>
          <p:nvPr/>
        </p:nvPicPr>
        <p:blipFill>
          <a:blip r:embed="rId13"/>
          <a:stretch>
            <a:fillRect/>
          </a:stretch>
        </p:blipFill>
        <p:spPr>
          <a:xfrm>
            <a:off x="5200650" y="2593181"/>
            <a:ext cx="123825" cy="123825"/>
          </a:xfrm>
          <a:prstGeom prst="rect">
            <a:avLst/>
          </a:prstGeom>
        </p:spPr>
      </p:pic>
      <p:pic>
        <p:nvPicPr>
          <p:cNvPr id="15" name="Image 13" descr="preencoded.png"/>
          <p:cNvPicPr>
            <a:picLocks noChangeAspect="1"/>
          </p:cNvPicPr>
          <p:nvPr/>
        </p:nvPicPr>
        <p:blipFill>
          <a:blip r:embed="rId13"/>
          <a:stretch>
            <a:fillRect/>
          </a:stretch>
        </p:blipFill>
        <p:spPr>
          <a:xfrm>
            <a:off x="5200650" y="2840831"/>
            <a:ext cx="123825" cy="123825"/>
          </a:xfrm>
          <a:prstGeom prst="rect">
            <a:avLst/>
          </a:prstGeom>
        </p:spPr>
      </p:pic>
      <p:pic>
        <p:nvPicPr>
          <p:cNvPr id="16" name="Image 14" descr="preencoded.png"/>
          <p:cNvPicPr>
            <a:picLocks noChangeAspect="1"/>
          </p:cNvPicPr>
          <p:nvPr/>
        </p:nvPicPr>
        <p:blipFill>
          <a:blip r:embed="rId14"/>
          <a:stretch>
            <a:fillRect/>
          </a:stretch>
        </p:blipFill>
        <p:spPr>
          <a:xfrm>
            <a:off x="312658" y="3243262"/>
            <a:ext cx="9286875" cy="1795463"/>
          </a:xfrm>
          <a:prstGeom prst="rect">
            <a:avLst/>
          </a:prstGeom>
        </p:spPr>
      </p:pic>
      <p:pic>
        <p:nvPicPr>
          <p:cNvPr id="17" name="Image 15" descr="preencoded.png"/>
          <p:cNvPicPr>
            <a:picLocks noChangeAspect="1"/>
          </p:cNvPicPr>
          <p:nvPr/>
        </p:nvPicPr>
        <p:blipFill>
          <a:blip r:embed="rId15"/>
          <a:stretch>
            <a:fillRect/>
          </a:stretch>
        </p:blipFill>
        <p:spPr>
          <a:xfrm>
            <a:off x="467439" y="3769519"/>
            <a:ext cx="2909888" cy="1114425"/>
          </a:xfrm>
          <a:prstGeom prst="rect">
            <a:avLst/>
          </a:prstGeom>
        </p:spPr>
      </p:pic>
      <p:pic>
        <p:nvPicPr>
          <p:cNvPr id="18" name="Image 16" descr="preencoded.png"/>
          <p:cNvPicPr>
            <a:picLocks noChangeAspect="1"/>
          </p:cNvPicPr>
          <p:nvPr/>
        </p:nvPicPr>
        <p:blipFill>
          <a:blip r:embed="rId16"/>
          <a:stretch>
            <a:fillRect/>
          </a:stretch>
        </p:blipFill>
        <p:spPr>
          <a:xfrm>
            <a:off x="591264" y="3893344"/>
            <a:ext cx="247650" cy="247650"/>
          </a:xfrm>
          <a:prstGeom prst="rect">
            <a:avLst/>
          </a:prstGeom>
        </p:spPr>
      </p:pic>
      <p:pic>
        <p:nvPicPr>
          <p:cNvPr id="19" name="Image 17" descr="preencoded.png"/>
          <p:cNvPicPr>
            <a:picLocks noChangeAspect="1"/>
          </p:cNvPicPr>
          <p:nvPr/>
        </p:nvPicPr>
        <p:blipFill>
          <a:blip r:embed="rId17"/>
          <a:stretch>
            <a:fillRect/>
          </a:stretch>
        </p:blipFill>
        <p:spPr>
          <a:xfrm>
            <a:off x="653177" y="3955256"/>
            <a:ext cx="123825" cy="123825"/>
          </a:xfrm>
          <a:prstGeom prst="rect">
            <a:avLst/>
          </a:prstGeom>
        </p:spPr>
      </p:pic>
      <p:pic>
        <p:nvPicPr>
          <p:cNvPr id="20" name="Image 18" descr="preencoded.png"/>
          <p:cNvPicPr>
            <a:picLocks noChangeAspect="1"/>
          </p:cNvPicPr>
          <p:nvPr/>
        </p:nvPicPr>
        <p:blipFill>
          <a:blip r:embed="rId18"/>
          <a:stretch>
            <a:fillRect/>
          </a:stretch>
        </p:blipFill>
        <p:spPr>
          <a:xfrm>
            <a:off x="3501152" y="3769519"/>
            <a:ext cx="2909888" cy="1114425"/>
          </a:xfrm>
          <a:prstGeom prst="rect">
            <a:avLst/>
          </a:prstGeom>
        </p:spPr>
      </p:pic>
      <p:pic>
        <p:nvPicPr>
          <p:cNvPr id="21" name="Image 19" descr="preencoded.png"/>
          <p:cNvPicPr>
            <a:picLocks noChangeAspect="1"/>
          </p:cNvPicPr>
          <p:nvPr/>
        </p:nvPicPr>
        <p:blipFill>
          <a:blip r:embed="rId19"/>
          <a:stretch>
            <a:fillRect/>
          </a:stretch>
        </p:blipFill>
        <p:spPr>
          <a:xfrm>
            <a:off x="3624977" y="3893344"/>
            <a:ext cx="247650" cy="247650"/>
          </a:xfrm>
          <a:prstGeom prst="rect">
            <a:avLst/>
          </a:prstGeom>
        </p:spPr>
      </p:pic>
      <p:pic>
        <p:nvPicPr>
          <p:cNvPr id="22" name="Image 20" descr="preencoded.png"/>
          <p:cNvPicPr>
            <a:picLocks noChangeAspect="1"/>
          </p:cNvPicPr>
          <p:nvPr/>
        </p:nvPicPr>
        <p:blipFill>
          <a:blip r:embed="rId20"/>
          <a:stretch>
            <a:fillRect/>
          </a:stretch>
        </p:blipFill>
        <p:spPr>
          <a:xfrm>
            <a:off x="3686889" y="3955256"/>
            <a:ext cx="123825" cy="123825"/>
          </a:xfrm>
          <a:prstGeom prst="rect">
            <a:avLst/>
          </a:prstGeom>
        </p:spPr>
      </p:pic>
      <p:pic>
        <p:nvPicPr>
          <p:cNvPr id="23" name="Image 21" descr="preencoded.png"/>
          <p:cNvPicPr>
            <a:picLocks noChangeAspect="1"/>
          </p:cNvPicPr>
          <p:nvPr/>
        </p:nvPicPr>
        <p:blipFill>
          <a:blip r:embed="rId21"/>
          <a:stretch>
            <a:fillRect/>
          </a:stretch>
        </p:blipFill>
        <p:spPr>
          <a:xfrm>
            <a:off x="6534864" y="3769519"/>
            <a:ext cx="2909888" cy="1114425"/>
          </a:xfrm>
          <a:prstGeom prst="rect">
            <a:avLst/>
          </a:prstGeom>
        </p:spPr>
      </p:pic>
      <p:pic>
        <p:nvPicPr>
          <p:cNvPr id="24" name="Image 22" descr="preencoded.png"/>
          <p:cNvPicPr>
            <a:picLocks noChangeAspect="1"/>
          </p:cNvPicPr>
          <p:nvPr/>
        </p:nvPicPr>
        <p:blipFill>
          <a:blip r:embed="rId22"/>
          <a:stretch>
            <a:fillRect/>
          </a:stretch>
        </p:blipFill>
        <p:spPr>
          <a:xfrm>
            <a:off x="6658689" y="3893344"/>
            <a:ext cx="247650" cy="247650"/>
          </a:xfrm>
          <a:prstGeom prst="rect">
            <a:avLst/>
          </a:prstGeom>
        </p:spPr>
      </p:pic>
      <p:pic>
        <p:nvPicPr>
          <p:cNvPr id="25" name="Image 23" descr="preencoded.png"/>
          <p:cNvPicPr>
            <a:picLocks noChangeAspect="1"/>
          </p:cNvPicPr>
          <p:nvPr/>
        </p:nvPicPr>
        <p:blipFill>
          <a:blip r:embed="rId23"/>
          <a:stretch>
            <a:fillRect/>
          </a:stretch>
        </p:blipFill>
        <p:spPr>
          <a:xfrm>
            <a:off x="6712863" y="3955256"/>
            <a:ext cx="139303" cy="123825"/>
          </a:xfrm>
          <a:prstGeom prst="rect">
            <a:avLst/>
          </a:prstGeom>
        </p:spPr>
      </p:pic>
      <p:pic>
        <p:nvPicPr>
          <p:cNvPr id="26" name="Image 24" descr="preencoded.png"/>
          <p:cNvPicPr>
            <a:picLocks noChangeAspect="1"/>
          </p:cNvPicPr>
          <p:nvPr/>
        </p:nvPicPr>
        <p:blipFill>
          <a:blip r:embed="rId24"/>
          <a:stretch>
            <a:fillRect/>
          </a:stretch>
        </p:blipFill>
        <p:spPr>
          <a:xfrm>
            <a:off x="315754" y="5155917"/>
            <a:ext cx="2971800" cy="1238250"/>
          </a:xfrm>
          <a:prstGeom prst="rect">
            <a:avLst/>
          </a:prstGeom>
        </p:spPr>
      </p:pic>
      <p:pic>
        <p:nvPicPr>
          <p:cNvPr id="27" name="Image 25" descr="preencoded.png"/>
          <p:cNvPicPr>
            <a:picLocks noChangeAspect="1"/>
          </p:cNvPicPr>
          <p:nvPr/>
        </p:nvPicPr>
        <p:blipFill>
          <a:blip r:embed="rId25"/>
          <a:stretch>
            <a:fillRect/>
          </a:stretch>
        </p:blipFill>
        <p:spPr>
          <a:xfrm>
            <a:off x="439579" y="5279742"/>
            <a:ext cx="247650" cy="247650"/>
          </a:xfrm>
          <a:prstGeom prst="rect">
            <a:avLst/>
          </a:prstGeom>
        </p:spPr>
      </p:pic>
      <p:pic>
        <p:nvPicPr>
          <p:cNvPr id="28" name="Image 26" descr="preencoded.png"/>
          <p:cNvPicPr>
            <a:picLocks noChangeAspect="1"/>
          </p:cNvPicPr>
          <p:nvPr/>
        </p:nvPicPr>
        <p:blipFill>
          <a:blip r:embed="rId26"/>
          <a:stretch>
            <a:fillRect/>
          </a:stretch>
        </p:blipFill>
        <p:spPr>
          <a:xfrm>
            <a:off x="501491" y="5341654"/>
            <a:ext cx="123825" cy="123825"/>
          </a:xfrm>
          <a:prstGeom prst="rect">
            <a:avLst/>
          </a:prstGeom>
        </p:spPr>
      </p:pic>
      <p:pic>
        <p:nvPicPr>
          <p:cNvPr id="29" name="Image 27" descr="preencoded.png"/>
          <p:cNvPicPr>
            <a:picLocks noChangeAspect="1"/>
          </p:cNvPicPr>
          <p:nvPr/>
        </p:nvPicPr>
        <p:blipFill>
          <a:blip r:embed="rId24"/>
          <a:stretch>
            <a:fillRect/>
          </a:stretch>
        </p:blipFill>
        <p:spPr>
          <a:xfrm>
            <a:off x="3473291" y="5155917"/>
            <a:ext cx="2971800" cy="1238250"/>
          </a:xfrm>
          <a:prstGeom prst="rect">
            <a:avLst/>
          </a:prstGeom>
        </p:spPr>
      </p:pic>
      <p:pic>
        <p:nvPicPr>
          <p:cNvPr id="30" name="Image 28" descr="preencoded.png"/>
          <p:cNvPicPr>
            <a:picLocks noChangeAspect="1"/>
          </p:cNvPicPr>
          <p:nvPr/>
        </p:nvPicPr>
        <p:blipFill>
          <a:blip r:embed="rId27"/>
          <a:stretch>
            <a:fillRect/>
          </a:stretch>
        </p:blipFill>
        <p:spPr>
          <a:xfrm>
            <a:off x="3597116" y="5279742"/>
            <a:ext cx="247650" cy="247650"/>
          </a:xfrm>
          <a:prstGeom prst="rect">
            <a:avLst/>
          </a:prstGeom>
        </p:spPr>
      </p:pic>
      <p:pic>
        <p:nvPicPr>
          <p:cNvPr id="31" name="Image 29" descr="preencoded.png"/>
          <p:cNvPicPr>
            <a:picLocks noChangeAspect="1"/>
          </p:cNvPicPr>
          <p:nvPr/>
        </p:nvPicPr>
        <p:blipFill>
          <a:blip r:embed="rId28"/>
          <a:stretch>
            <a:fillRect/>
          </a:stretch>
        </p:blipFill>
        <p:spPr>
          <a:xfrm>
            <a:off x="3659029" y="5341654"/>
            <a:ext cx="123825" cy="123825"/>
          </a:xfrm>
          <a:prstGeom prst="rect">
            <a:avLst/>
          </a:prstGeom>
        </p:spPr>
      </p:pic>
      <p:pic>
        <p:nvPicPr>
          <p:cNvPr id="32" name="Image 30" descr="preencoded.png"/>
          <p:cNvPicPr>
            <a:picLocks noChangeAspect="1"/>
          </p:cNvPicPr>
          <p:nvPr/>
        </p:nvPicPr>
        <p:blipFill>
          <a:blip r:embed="rId24"/>
          <a:stretch>
            <a:fillRect/>
          </a:stretch>
        </p:blipFill>
        <p:spPr>
          <a:xfrm>
            <a:off x="6630829" y="5155917"/>
            <a:ext cx="2971800" cy="1238250"/>
          </a:xfrm>
          <a:prstGeom prst="rect">
            <a:avLst/>
          </a:prstGeom>
        </p:spPr>
      </p:pic>
      <p:pic>
        <p:nvPicPr>
          <p:cNvPr id="33" name="Image 31" descr="preencoded.png"/>
          <p:cNvPicPr>
            <a:picLocks noChangeAspect="1"/>
          </p:cNvPicPr>
          <p:nvPr/>
        </p:nvPicPr>
        <p:blipFill>
          <a:blip r:embed="rId29"/>
          <a:stretch>
            <a:fillRect/>
          </a:stretch>
        </p:blipFill>
        <p:spPr>
          <a:xfrm>
            <a:off x="6754654" y="5279742"/>
            <a:ext cx="247650" cy="247650"/>
          </a:xfrm>
          <a:prstGeom prst="rect">
            <a:avLst/>
          </a:prstGeom>
        </p:spPr>
      </p:pic>
      <p:pic>
        <p:nvPicPr>
          <p:cNvPr id="34" name="Image 32" descr="preencoded.png"/>
          <p:cNvPicPr>
            <a:picLocks noChangeAspect="1"/>
          </p:cNvPicPr>
          <p:nvPr/>
        </p:nvPicPr>
        <p:blipFill>
          <a:blip r:embed="rId30"/>
          <a:stretch>
            <a:fillRect/>
          </a:stretch>
        </p:blipFill>
        <p:spPr>
          <a:xfrm>
            <a:off x="6816566" y="5341654"/>
            <a:ext cx="123825" cy="123825"/>
          </a:xfrm>
          <a:prstGeom prst="rect">
            <a:avLst/>
          </a:prstGeom>
        </p:spPr>
      </p:pic>
      <p:sp>
        <p:nvSpPr>
          <p:cNvPr id="35"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인공지능 모델 설계 개요</a:t>
            </a:r>
            <a:endParaRPr lang="en-US" sz="1971" dirty="0"/>
          </a:p>
        </p:txBody>
      </p:sp>
      <p:sp>
        <p:nvSpPr>
          <p:cNvPr id="36" name="Text 1"/>
          <p:cNvSpPr/>
          <p:nvPr/>
        </p:nvSpPr>
        <p:spPr>
          <a:xfrm>
            <a:off x="866776" y="1726406"/>
            <a:ext cx="808732"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지도 학습</a:t>
            </a:r>
            <a:endParaRPr lang="en-US" sz="1337" dirty="0"/>
          </a:p>
        </p:txBody>
      </p:sp>
      <p:sp>
        <p:nvSpPr>
          <p:cNvPr id="37" name="Text 2"/>
          <p:cNvSpPr/>
          <p:nvPr/>
        </p:nvSpPr>
        <p:spPr>
          <a:xfrm>
            <a:off x="464344" y="2097882"/>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"훈련 데이터에 입력과 정답(출력) 쌍이 포함되어 있으며, 알고리즘은 입력을 특정 출력에 매핑하는 방법을 배웁니다."</a:t>
            </a:r>
            <a:endParaRPr lang="en-US" sz="910" dirty="0"/>
          </a:p>
        </p:txBody>
      </p:sp>
      <p:sp>
        <p:nvSpPr>
          <p:cNvPr id="38" name="Text 3"/>
          <p:cNvSpPr/>
          <p:nvPr/>
        </p:nvSpPr>
        <p:spPr>
          <a:xfrm>
            <a:off x="650081" y="2562225"/>
            <a:ext cx="1293971"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표현형태: 입력 → 출력</a:t>
            </a:r>
            <a:endParaRPr lang="en-US" sz="910" dirty="0"/>
          </a:p>
        </p:txBody>
      </p:sp>
      <p:sp>
        <p:nvSpPr>
          <p:cNvPr id="39" name="Text 4"/>
          <p:cNvSpPr/>
          <p:nvPr/>
        </p:nvSpPr>
        <p:spPr>
          <a:xfrm>
            <a:off x="650081" y="2809875"/>
            <a:ext cx="2026087"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예: 이메일 스팸 필터링, 이미지 분류</a:t>
            </a:r>
            <a:endParaRPr lang="en-US" sz="910" dirty="0"/>
          </a:p>
        </p:txBody>
      </p:sp>
      <p:sp>
        <p:nvSpPr>
          <p:cNvPr id="40" name="Text 5"/>
          <p:cNvSpPr/>
          <p:nvPr/>
        </p:nvSpPr>
        <p:spPr>
          <a:xfrm>
            <a:off x="5603081" y="1726406"/>
            <a:ext cx="996018"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비지도 학습</a:t>
            </a:r>
            <a:endParaRPr lang="en-US" sz="1337" dirty="0"/>
          </a:p>
        </p:txBody>
      </p:sp>
      <p:sp>
        <p:nvSpPr>
          <p:cNvPr id="41" name="Text 6"/>
          <p:cNvSpPr/>
          <p:nvPr/>
        </p:nvSpPr>
        <p:spPr>
          <a:xfrm>
            <a:off x="5200650" y="2097882"/>
            <a:ext cx="424100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"정답이 없는 데이터에서 패턴을 학습하는 것입니다. 알고리즘은 레이블이 없는 데이터에서 구조를 발견합니다."</a:t>
            </a:r>
            <a:endParaRPr lang="en-US" sz="910" dirty="0"/>
          </a:p>
        </p:txBody>
      </p:sp>
      <p:sp>
        <p:nvSpPr>
          <p:cNvPr id="42" name="Text 7"/>
          <p:cNvSpPr/>
          <p:nvPr/>
        </p:nvSpPr>
        <p:spPr>
          <a:xfrm>
            <a:off x="5386388" y="2562225"/>
            <a:ext cx="1600438"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표현형태: 입력 → 구조/패턴</a:t>
            </a:r>
            <a:endParaRPr lang="en-US" sz="910" dirty="0"/>
          </a:p>
        </p:txBody>
      </p:sp>
      <p:sp>
        <p:nvSpPr>
          <p:cNvPr id="43" name="Text 8"/>
          <p:cNvSpPr/>
          <p:nvPr/>
        </p:nvSpPr>
        <p:spPr>
          <a:xfrm>
            <a:off x="5386388" y="2809875"/>
            <a:ext cx="1992035"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예: 고객 세그먼테이션, 이상치 탐지</a:t>
            </a:r>
            <a:endParaRPr lang="en-US" sz="910" dirty="0"/>
          </a:p>
        </p:txBody>
      </p:sp>
      <p:sp>
        <p:nvSpPr>
          <p:cNvPr id="44" name="Text 9"/>
          <p:cNvSpPr/>
          <p:nvPr/>
        </p:nvSpPr>
        <p:spPr>
          <a:xfrm>
            <a:off x="439579" y="3400980"/>
            <a:ext cx="9875044" cy="256480"/>
          </a:xfrm>
          <a:prstGeom prst="rect">
            <a:avLst/>
          </a:prstGeom>
          <a:noFill/>
          <a:ln/>
        </p:spPr>
        <p:txBody>
          <a:bodyPr wrap="square" lIns="0" tIns="0" rIns="0" bIns="0" rtlCol="0" anchor="t">
            <a:spAutoFit/>
          </a:bodyPr>
          <a:lstStyle/>
          <a:p>
            <a:pPr>
              <a:lnSpc>
                <a:spcPts val="1950"/>
              </a:lnSpc>
            </a:pPr>
            <a:r>
              <a:rPr lang="en-US" sz="1337" b="1" dirty="0">
                <a:solidFill>
                  <a:srgbClr val="1F2937"/>
                </a:solidFill>
                <a:latin typeface="Noto Sans KR" pitchFamily="34" charset="0"/>
                <a:ea typeface="Noto Sans KR" pitchFamily="34" charset="-122"/>
                <a:cs typeface="Noto Sans KR" pitchFamily="34" charset="-120"/>
              </a:rPr>
              <a:t>데이터 유형별 알고리즘</a:t>
            </a:r>
            <a:endParaRPr lang="en-US" sz="1337" dirty="0"/>
          </a:p>
        </p:txBody>
      </p:sp>
      <p:sp>
        <p:nvSpPr>
          <p:cNvPr id="45" name="Text 10"/>
          <p:cNvSpPr/>
          <p:nvPr/>
        </p:nvSpPr>
        <p:spPr>
          <a:xfrm>
            <a:off x="900827" y="3908822"/>
            <a:ext cx="910888"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구조화 데이터</a:t>
            </a:r>
            <a:endParaRPr lang="en-US" sz="1024" dirty="0"/>
          </a:p>
        </p:txBody>
      </p:sp>
      <p:sp>
        <p:nvSpPr>
          <p:cNvPr id="46" name="Text 11"/>
          <p:cNvSpPr/>
          <p:nvPr/>
        </p:nvSpPr>
        <p:spPr>
          <a:xfrm>
            <a:off x="436483" y="4233863"/>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로지스틱 회귀 및 선형 회귀</a:t>
            </a:r>
            <a:endParaRPr lang="en-US" sz="796" dirty="0"/>
          </a:p>
        </p:txBody>
      </p:sp>
      <p:sp>
        <p:nvSpPr>
          <p:cNvPr id="47" name="Text 12"/>
          <p:cNvSpPr/>
          <p:nvPr/>
        </p:nvSpPr>
        <p:spPr>
          <a:xfrm>
            <a:off x="436483" y="4419600"/>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의사결정나무 및 랜덤 포레스트</a:t>
            </a:r>
            <a:endParaRPr lang="en-US" sz="796" dirty="0"/>
          </a:p>
        </p:txBody>
      </p:sp>
      <p:sp>
        <p:nvSpPr>
          <p:cNvPr id="48" name="Text 13"/>
          <p:cNvSpPr/>
          <p:nvPr/>
        </p:nvSpPr>
        <p:spPr>
          <a:xfrm>
            <a:off x="436483" y="4605338"/>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그래디언트 부스팅 (GBM, XGBoost)</a:t>
            </a:r>
            <a:endParaRPr lang="en-US" sz="796" dirty="0"/>
          </a:p>
        </p:txBody>
      </p:sp>
      <p:sp>
        <p:nvSpPr>
          <p:cNvPr id="49" name="Text 14"/>
          <p:cNvSpPr/>
          <p:nvPr/>
        </p:nvSpPr>
        <p:spPr>
          <a:xfrm>
            <a:off x="3934539" y="3908822"/>
            <a:ext cx="1055608"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비구조화 데이터</a:t>
            </a:r>
            <a:endParaRPr lang="en-US" sz="1024" dirty="0"/>
          </a:p>
        </p:txBody>
      </p:sp>
      <p:sp>
        <p:nvSpPr>
          <p:cNvPr id="50" name="Text 15"/>
          <p:cNvSpPr/>
          <p:nvPr/>
        </p:nvSpPr>
        <p:spPr>
          <a:xfrm>
            <a:off x="3470195" y="4233863"/>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컨볼루션 신경망 (CNN)</a:t>
            </a:r>
            <a:endParaRPr lang="en-US" sz="796" dirty="0"/>
          </a:p>
        </p:txBody>
      </p:sp>
      <p:sp>
        <p:nvSpPr>
          <p:cNvPr id="51" name="Text 16"/>
          <p:cNvSpPr/>
          <p:nvPr/>
        </p:nvSpPr>
        <p:spPr>
          <a:xfrm>
            <a:off x="3470195" y="4419600"/>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순환 신경망 (RNN) 및 LSTM/GRU</a:t>
            </a:r>
            <a:endParaRPr lang="en-US" sz="796" dirty="0"/>
          </a:p>
        </p:txBody>
      </p:sp>
      <p:sp>
        <p:nvSpPr>
          <p:cNvPr id="52" name="Text 17"/>
          <p:cNvSpPr/>
          <p:nvPr/>
        </p:nvSpPr>
        <p:spPr>
          <a:xfrm>
            <a:off x="3470195" y="4605338"/>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자연어 처리 모델 (BERT, GPT)</a:t>
            </a:r>
            <a:endParaRPr lang="en-US" sz="796" dirty="0"/>
          </a:p>
        </p:txBody>
      </p:sp>
      <p:sp>
        <p:nvSpPr>
          <p:cNvPr id="53" name="Text 18"/>
          <p:cNvSpPr/>
          <p:nvPr/>
        </p:nvSpPr>
        <p:spPr>
          <a:xfrm>
            <a:off x="6968252" y="3908822"/>
            <a:ext cx="76616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무감독 학습</a:t>
            </a:r>
            <a:endParaRPr lang="en-US" sz="1024" dirty="0"/>
          </a:p>
        </p:txBody>
      </p:sp>
      <p:sp>
        <p:nvSpPr>
          <p:cNvPr id="54" name="Text 19"/>
          <p:cNvSpPr/>
          <p:nvPr/>
        </p:nvSpPr>
        <p:spPr>
          <a:xfrm>
            <a:off x="6503908" y="4233863"/>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k-균值 클러스터링</a:t>
            </a:r>
            <a:endParaRPr lang="en-US" sz="796" dirty="0"/>
          </a:p>
        </p:txBody>
      </p:sp>
      <p:sp>
        <p:nvSpPr>
          <p:cNvPr id="55" name="Text 20"/>
          <p:cNvSpPr/>
          <p:nvPr/>
        </p:nvSpPr>
        <p:spPr>
          <a:xfrm>
            <a:off x="6503908" y="4419600"/>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주성분 분석 (PCA)</a:t>
            </a:r>
            <a:endParaRPr lang="en-US" sz="796" dirty="0"/>
          </a:p>
        </p:txBody>
      </p:sp>
      <p:sp>
        <p:nvSpPr>
          <p:cNvPr id="56" name="Text 21"/>
          <p:cNvSpPr/>
          <p:nvPr/>
        </p:nvSpPr>
        <p:spPr>
          <a:xfrm>
            <a:off x="6503908" y="4605338"/>
            <a:ext cx="3098721" cy="153888"/>
          </a:xfrm>
          <a:prstGeom prst="rect">
            <a:avLst/>
          </a:prstGeom>
          <a:noFill/>
          <a:ln/>
        </p:spPr>
        <p:txBody>
          <a:bodyPr wrap="square" lIns="0" tIns="0" rIns="0" bIns="0" rtlCol="0" anchor="t">
            <a:spAutoFit/>
          </a:bodyPr>
          <a:lstStyle/>
          <a:p>
            <a:pPr marL="278606" indent="-278606">
              <a:lnSpc>
                <a:spcPts val="1219"/>
              </a:lnSpc>
              <a:buSzPct val="100000"/>
              <a:buChar char="•"/>
            </a:pPr>
            <a:r>
              <a:rPr lang="en-US" sz="796" dirty="0">
                <a:solidFill>
                  <a:srgbClr val="4B5563"/>
                </a:solidFill>
                <a:latin typeface="Noto Sans KR" pitchFamily="34" charset="0"/>
                <a:ea typeface="Noto Sans KR" pitchFamily="34" charset="-122"/>
                <a:cs typeface="Noto Sans KR" pitchFamily="34" charset="-120"/>
              </a:rPr>
              <a:t>• 오토인코더</a:t>
            </a:r>
            <a:endParaRPr lang="en-US" sz="796" dirty="0"/>
          </a:p>
        </p:txBody>
      </p:sp>
      <p:sp>
        <p:nvSpPr>
          <p:cNvPr id="57" name="Text 22"/>
          <p:cNvSpPr/>
          <p:nvPr/>
        </p:nvSpPr>
        <p:spPr>
          <a:xfrm>
            <a:off x="749141" y="5295220"/>
            <a:ext cx="6214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분류 작업</a:t>
            </a:r>
            <a:endParaRPr lang="en-US" sz="1024" dirty="0"/>
          </a:p>
        </p:txBody>
      </p:sp>
      <p:sp>
        <p:nvSpPr>
          <p:cNvPr id="58" name="Text 23"/>
          <p:cNvSpPr/>
          <p:nvPr/>
        </p:nvSpPr>
        <p:spPr>
          <a:xfrm>
            <a:off x="439579" y="5589304"/>
            <a:ext cx="299656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특정 클래스로 객체 또는 이벤트를 categorizing하는 작업</a:t>
            </a:r>
            <a:endParaRPr lang="en-US" sz="796" dirty="0"/>
          </a:p>
        </p:txBody>
      </p:sp>
      <p:sp>
        <p:nvSpPr>
          <p:cNvPr id="59" name="Text 24"/>
          <p:cNvSpPr/>
          <p:nvPr/>
        </p:nvSpPr>
        <p:spPr>
          <a:xfrm>
            <a:off x="609838" y="5805998"/>
            <a:ext cx="1838801"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예: 스팸/햄 이메일 필터링, 얼굴 인식</a:t>
            </a:r>
            <a:endParaRPr lang="en-US" sz="796" dirty="0"/>
          </a:p>
        </p:txBody>
      </p:sp>
      <p:sp>
        <p:nvSpPr>
          <p:cNvPr id="60" name="Text 25"/>
          <p:cNvSpPr/>
          <p:nvPr/>
        </p:nvSpPr>
        <p:spPr>
          <a:xfrm>
            <a:off x="3906679" y="5295220"/>
            <a:ext cx="621447"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회귀 작업</a:t>
            </a:r>
            <a:endParaRPr lang="en-US" sz="1024" dirty="0"/>
          </a:p>
        </p:txBody>
      </p:sp>
      <p:sp>
        <p:nvSpPr>
          <p:cNvPr id="61" name="Text 26"/>
          <p:cNvSpPr/>
          <p:nvPr/>
        </p:nvSpPr>
        <p:spPr>
          <a:xfrm>
            <a:off x="3597116" y="5589304"/>
            <a:ext cx="299656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연속적인 값을 예측하는 작업</a:t>
            </a:r>
            <a:endParaRPr lang="en-US" sz="796" dirty="0"/>
          </a:p>
        </p:txBody>
      </p:sp>
      <p:sp>
        <p:nvSpPr>
          <p:cNvPr id="62" name="Text 27"/>
          <p:cNvSpPr/>
          <p:nvPr/>
        </p:nvSpPr>
        <p:spPr>
          <a:xfrm>
            <a:off x="3767376" y="5805998"/>
            <a:ext cx="1455717"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예: 주택 가격 예측, 온도 예측</a:t>
            </a:r>
            <a:endParaRPr lang="en-US" sz="796" dirty="0"/>
          </a:p>
        </p:txBody>
      </p:sp>
      <p:sp>
        <p:nvSpPr>
          <p:cNvPr id="63" name="Text 28"/>
          <p:cNvSpPr/>
          <p:nvPr/>
        </p:nvSpPr>
        <p:spPr>
          <a:xfrm>
            <a:off x="7064216" y="5295220"/>
            <a:ext cx="723603" cy="218008"/>
          </a:xfrm>
          <a:prstGeom prst="rect">
            <a:avLst/>
          </a:prstGeom>
          <a:noFill/>
          <a:ln/>
        </p:spPr>
        <p:txBody>
          <a:bodyPr wrap="square" lIns="0" tIns="0" rIns="0" bIns="0" rtlCol="0" anchor="t">
            <a:spAutoFit/>
          </a:bodyPr>
          <a:lstStyle/>
          <a:p>
            <a:pPr>
              <a:lnSpc>
                <a:spcPts val="1706"/>
              </a:lnSpc>
            </a:pPr>
            <a:r>
              <a:rPr lang="en-US" sz="1024" dirty="0">
                <a:solidFill>
                  <a:srgbClr val="1F2937"/>
                </a:solidFill>
                <a:latin typeface="Noto Sans KR" pitchFamily="34" charset="0"/>
                <a:ea typeface="Noto Sans KR" pitchFamily="34" charset="-122"/>
                <a:cs typeface="Noto Sans KR" pitchFamily="34" charset="-120"/>
              </a:rPr>
              <a:t>클러스터링</a:t>
            </a:r>
            <a:endParaRPr lang="en-US" sz="1024" dirty="0"/>
          </a:p>
        </p:txBody>
      </p:sp>
      <p:sp>
        <p:nvSpPr>
          <p:cNvPr id="64" name="Text 29"/>
          <p:cNvSpPr/>
          <p:nvPr/>
        </p:nvSpPr>
        <p:spPr>
          <a:xfrm>
            <a:off x="6754654" y="5589304"/>
            <a:ext cx="2996565"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비슷한 특성을 가진 객체들을 그룹으로 나누는 작업</a:t>
            </a:r>
            <a:endParaRPr lang="en-US" sz="796" dirty="0"/>
          </a:p>
        </p:txBody>
      </p:sp>
      <p:sp>
        <p:nvSpPr>
          <p:cNvPr id="65" name="Text 30"/>
          <p:cNvSpPr/>
          <p:nvPr/>
        </p:nvSpPr>
        <p:spPr>
          <a:xfrm>
            <a:off x="6924913" y="5805998"/>
            <a:ext cx="1975009"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예: 고객 세그먼테이션, 이미지 세그먼트</a:t>
            </a:r>
            <a:endParaRPr lang="en-US" sz="796"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1109225" y="1540669"/>
            <a:ext cx="464344" cy="464344"/>
          </a:xfrm>
          <a:prstGeom prst="rect">
            <a:avLst/>
          </a:prstGeom>
        </p:spPr>
      </p:pic>
      <p:pic>
        <p:nvPicPr>
          <p:cNvPr id="7" name="Image 5" descr="preencoded.png"/>
          <p:cNvPicPr>
            <a:picLocks noChangeAspect="1"/>
          </p:cNvPicPr>
          <p:nvPr/>
        </p:nvPicPr>
        <p:blipFill>
          <a:blip r:embed="rId8"/>
          <a:stretch>
            <a:fillRect/>
          </a:stretch>
        </p:blipFill>
        <p:spPr>
          <a:xfrm>
            <a:off x="1248528" y="1649016"/>
            <a:ext cx="185738" cy="247650"/>
          </a:xfrm>
          <a:prstGeom prst="rect">
            <a:avLst/>
          </a:prstGeom>
        </p:spPr>
      </p:pic>
      <p:pic>
        <p:nvPicPr>
          <p:cNvPr id="8" name="Image 6" descr="preencoded.png"/>
          <p:cNvPicPr>
            <a:picLocks noChangeAspect="1"/>
          </p:cNvPicPr>
          <p:nvPr/>
        </p:nvPicPr>
        <p:blipFill>
          <a:blip r:embed="rId9"/>
          <a:stretch>
            <a:fillRect/>
          </a:stretch>
        </p:blipFill>
        <p:spPr>
          <a:xfrm>
            <a:off x="2141060" y="1811536"/>
            <a:ext cx="206536" cy="15478"/>
          </a:xfrm>
          <a:prstGeom prst="rect">
            <a:avLst/>
          </a:prstGeom>
        </p:spPr>
      </p:pic>
      <p:pic>
        <p:nvPicPr>
          <p:cNvPr id="9" name="Image 7" descr="preencoded.png"/>
          <p:cNvPicPr>
            <a:picLocks noChangeAspect="1"/>
          </p:cNvPicPr>
          <p:nvPr/>
        </p:nvPicPr>
        <p:blipFill>
          <a:blip r:embed="rId10"/>
          <a:stretch>
            <a:fillRect/>
          </a:stretch>
        </p:blipFill>
        <p:spPr>
          <a:xfrm>
            <a:off x="2915087" y="1540669"/>
            <a:ext cx="464344" cy="464344"/>
          </a:xfrm>
          <a:prstGeom prst="rect">
            <a:avLst/>
          </a:prstGeom>
        </p:spPr>
      </p:pic>
      <p:pic>
        <p:nvPicPr>
          <p:cNvPr id="10" name="Image 8" descr="preencoded.png"/>
          <p:cNvPicPr>
            <a:picLocks noChangeAspect="1"/>
          </p:cNvPicPr>
          <p:nvPr/>
        </p:nvPicPr>
        <p:blipFill>
          <a:blip r:embed="rId11"/>
          <a:stretch>
            <a:fillRect/>
          </a:stretch>
        </p:blipFill>
        <p:spPr>
          <a:xfrm>
            <a:off x="3065999" y="1649016"/>
            <a:ext cx="162520" cy="247650"/>
          </a:xfrm>
          <a:prstGeom prst="rect">
            <a:avLst/>
          </a:prstGeom>
        </p:spPr>
      </p:pic>
      <p:pic>
        <p:nvPicPr>
          <p:cNvPr id="11" name="Image 9" descr="preencoded.png"/>
          <p:cNvPicPr>
            <a:picLocks noChangeAspect="1"/>
          </p:cNvPicPr>
          <p:nvPr/>
        </p:nvPicPr>
        <p:blipFill>
          <a:blip r:embed="rId12"/>
          <a:stretch>
            <a:fillRect/>
          </a:stretch>
        </p:blipFill>
        <p:spPr>
          <a:xfrm>
            <a:off x="3946922" y="1811536"/>
            <a:ext cx="206536" cy="15478"/>
          </a:xfrm>
          <a:prstGeom prst="rect">
            <a:avLst/>
          </a:prstGeom>
        </p:spPr>
      </p:pic>
      <p:pic>
        <p:nvPicPr>
          <p:cNvPr id="12" name="Image 10" descr="preencoded.png"/>
          <p:cNvPicPr>
            <a:picLocks noChangeAspect="1"/>
          </p:cNvPicPr>
          <p:nvPr/>
        </p:nvPicPr>
        <p:blipFill>
          <a:blip r:embed="rId13"/>
          <a:stretch>
            <a:fillRect/>
          </a:stretch>
        </p:blipFill>
        <p:spPr>
          <a:xfrm>
            <a:off x="4720949" y="1540669"/>
            <a:ext cx="464344" cy="464344"/>
          </a:xfrm>
          <a:prstGeom prst="rect">
            <a:avLst/>
          </a:prstGeom>
        </p:spPr>
      </p:pic>
      <p:pic>
        <p:nvPicPr>
          <p:cNvPr id="13" name="Image 11" descr="preencoded.png"/>
          <p:cNvPicPr>
            <a:picLocks noChangeAspect="1"/>
          </p:cNvPicPr>
          <p:nvPr/>
        </p:nvPicPr>
        <p:blipFill>
          <a:blip r:embed="rId14"/>
          <a:stretch>
            <a:fillRect/>
          </a:stretch>
        </p:blipFill>
        <p:spPr>
          <a:xfrm>
            <a:off x="4837035" y="1649016"/>
            <a:ext cx="232172" cy="247650"/>
          </a:xfrm>
          <a:prstGeom prst="rect">
            <a:avLst/>
          </a:prstGeom>
        </p:spPr>
      </p:pic>
      <p:pic>
        <p:nvPicPr>
          <p:cNvPr id="14" name="Image 12" descr="preencoded.png"/>
          <p:cNvPicPr>
            <a:picLocks noChangeAspect="1"/>
          </p:cNvPicPr>
          <p:nvPr/>
        </p:nvPicPr>
        <p:blipFill>
          <a:blip r:embed="rId15"/>
          <a:stretch>
            <a:fillRect/>
          </a:stretch>
        </p:blipFill>
        <p:spPr>
          <a:xfrm>
            <a:off x="5752784" y="1811536"/>
            <a:ext cx="206536" cy="15478"/>
          </a:xfrm>
          <a:prstGeom prst="rect">
            <a:avLst/>
          </a:prstGeom>
        </p:spPr>
      </p:pic>
      <p:pic>
        <p:nvPicPr>
          <p:cNvPr id="15" name="Image 13" descr="preencoded.png"/>
          <p:cNvPicPr>
            <a:picLocks noChangeAspect="1"/>
          </p:cNvPicPr>
          <p:nvPr/>
        </p:nvPicPr>
        <p:blipFill>
          <a:blip r:embed="rId16"/>
          <a:stretch>
            <a:fillRect/>
          </a:stretch>
        </p:blipFill>
        <p:spPr>
          <a:xfrm>
            <a:off x="6526811" y="1540669"/>
            <a:ext cx="464344" cy="464344"/>
          </a:xfrm>
          <a:prstGeom prst="rect">
            <a:avLst/>
          </a:prstGeom>
        </p:spPr>
      </p:pic>
      <p:pic>
        <p:nvPicPr>
          <p:cNvPr id="16" name="Image 14" descr="preencoded.png"/>
          <p:cNvPicPr>
            <a:picLocks noChangeAspect="1"/>
          </p:cNvPicPr>
          <p:nvPr/>
        </p:nvPicPr>
        <p:blipFill>
          <a:blip r:embed="rId17"/>
          <a:stretch>
            <a:fillRect/>
          </a:stretch>
        </p:blipFill>
        <p:spPr>
          <a:xfrm>
            <a:off x="6677724" y="1649016"/>
            <a:ext cx="162520" cy="247650"/>
          </a:xfrm>
          <a:prstGeom prst="rect">
            <a:avLst/>
          </a:prstGeom>
        </p:spPr>
      </p:pic>
      <p:pic>
        <p:nvPicPr>
          <p:cNvPr id="17" name="Image 15" descr="preencoded.png"/>
          <p:cNvPicPr>
            <a:picLocks noChangeAspect="1"/>
          </p:cNvPicPr>
          <p:nvPr/>
        </p:nvPicPr>
        <p:blipFill>
          <a:blip r:embed="rId9"/>
          <a:stretch>
            <a:fillRect/>
          </a:stretch>
        </p:blipFill>
        <p:spPr>
          <a:xfrm>
            <a:off x="7558645" y="1811536"/>
            <a:ext cx="206536" cy="15478"/>
          </a:xfrm>
          <a:prstGeom prst="rect">
            <a:avLst/>
          </a:prstGeom>
        </p:spPr>
      </p:pic>
      <p:pic>
        <p:nvPicPr>
          <p:cNvPr id="18" name="Image 16" descr="preencoded.png"/>
          <p:cNvPicPr>
            <a:picLocks noChangeAspect="1"/>
          </p:cNvPicPr>
          <p:nvPr/>
        </p:nvPicPr>
        <p:blipFill>
          <a:blip r:embed="rId18"/>
          <a:stretch>
            <a:fillRect/>
          </a:stretch>
        </p:blipFill>
        <p:spPr>
          <a:xfrm>
            <a:off x="8332672" y="1540669"/>
            <a:ext cx="464344" cy="464344"/>
          </a:xfrm>
          <a:prstGeom prst="rect">
            <a:avLst/>
          </a:prstGeom>
        </p:spPr>
      </p:pic>
      <p:pic>
        <p:nvPicPr>
          <p:cNvPr id="19" name="Image 17" descr="preencoded.png"/>
          <p:cNvPicPr>
            <a:picLocks noChangeAspect="1"/>
          </p:cNvPicPr>
          <p:nvPr/>
        </p:nvPicPr>
        <p:blipFill>
          <a:blip r:embed="rId19"/>
          <a:stretch>
            <a:fillRect/>
          </a:stretch>
        </p:blipFill>
        <p:spPr>
          <a:xfrm>
            <a:off x="8471975" y="1649016"/>
            <a:ext cx="185738" cy="247650"/>
          </a:xfrm>
          <a:prstGeom prst="rect">
            <a:avLst/>
          </a:prstGeom>
        </p:spPr>
      </p:pic>
      <p:pic>
        <p:nvPicPr>
          <p:cNvPr id="20" name="Image 18" descr="preencoded.png"/>
          <p:cNvPicPr>
            <a:picLocks noChangeAspect="1"/>
          </p:cNvPicPr>
          <p:nvPr/>
        </p:nvPicPr>
        <p:blipFill>
          <a:blip r:embed="rId20"/>
          <a:stretch>
            <a:fillRect/>
          </a:stretch>
        </p:blipFill>
        <p:spPr>
          <a:xfrm>
            <a:off x="433388" y="2345531"/>
            <a:ext cx="1506457" cy="1300163"/>
          </a:xfrm>
          <a:prstGeom prst="rect">
            <a:avLst/>
          </a:prstGeom>
        </p:spPr>
      </p:pic>
      <p:pic>
        <p:nvPicPr>
          <p:cNvPr id="21" name="Image 19" descr="preencoded.png"/>
          <p:cNvPicPr>
            <a:picLocks noChangeAspect="1"/>
          </p:cNvPicPr>
          <p:nvPr/>
        </p:nvPicPr>
        <p:blipFill>
          <a:blip r:embed="rId21"/>
          <a:stretch>
            <a:fillRect/>
          </a:stretch>
        </p:blipFill>
        <p:spPr>
          <a:xfrm>
            <a:off x="2316519" y="2345531"/>
            <a:ext cx="1506457" cy="1300163"/>
          </a:xfrm>
          <a:prstGeom prst="rect">
            <a:avLst/>
          </a:prstGeom>
        </p:spPr>
      </p:pic>
      <p:pic>
        <p:nvPicPr>
          <p:cNvPr id="22" name="Image 20" descr="preencoded.png"/>
          <p:cNvPicPr>
            <a:picLocks noChangeAspect="1"/>
          </p:cNvPicPr>
          <p:nvPr/>
        </p:nvPicPr>
        <p:blipFill>
          <a:blip r:embed="rId22"/>
          <a:stretch>
            <a:fillRect/>
          </a:stretch>
        </p:blipFill>
        <p:spPr>
          <a:xfrm>
            <a:off x="4199651" y="2345531"/>
            <a:ext cx="1506457" cy="1300163"/>
          </a:xfrm>
          <a:prstGeom prst="rect">
            <a:avLst/>
          </a:prstGeom>
        </p:spPr>
      </p:pic>
      <p:pic>
        <p:nvPicPr>
          <p:cNvPr id="23" name="Image 21" descr="preencoded.png"/>
          <p:cNvPicPr>
            <a:picLocks noChangeAspect="1"/>
          </p:cNvPicPr>
          <p:nvPr/>
        </p:nvPicPr>
        <p:blipFill>
          <a:blip r:embed="rId20"/>
          <a:stretch>
            <a:fillRect/>
          </a:stretch>
        </p:blipFill>
        <p:spPr>
          <a:xfrm>
            <a:off x="6082783" y="2345531"/>
            <a:ext cx="1506457" cy="1300163"/>
          </a:xfrm>
          <a:prstGeom prst="rect">
            <a:avLst/>
          </a:prstGeom>
        </p:spPr>
      </p:pic>
      <p:pic>
        <p:nvPicPr>
          <p:cNvPr id="24" name="Image 22" descr="preencoded.png"/>
          <p:cNvPicPr>
            <a:picLocks noChangeAspect="1"/>
          </p:cNvPicPr>
          <p:nvPr/>
        </p:nvPicPr>
        <p:blipFill>
          <a:blip r:embed="rId21"/>
          <a:stretch>
            <a:fillRect/>
          </a:stretch>
        </p:blipFill>
        <p:spPr>
          <a:xfrm>
            <a:off x="7965915" y="2345531"/>
            <a:ext cx="1506457" cy="1300163"/>
          </a:xfrm>
          <a:prstGeom prst="rect">
            <a:avLst/>
          </a:prstGeom>
        </p:spPr>
      </p:pic>
      <p:pic>
        <p:nvPicPr>
          <p:cNvPr id="25" name="Image 23" descr="preencoded.png"/>
          <p:cNvPicPr>
            <a:picLocks noChangeAspect="1"/>
          </p:cNvPicPr>
          <p:nvPr/>
        </p:nvPicPr>
        <p:blipFill>
          <a:blip r:embed="rId23"/>
          <a:stretch>
            <a:fillRect/>
          </a:stretch>
        </p:blipFill>
        <p:spPr>
          <a:xfrm>
            <a:off x="309563" y="3893344"/>
            <a:ext cx="9286875" cy="897731"/>
          </a:xfrm>
          <a:prstGeom prst="rect">
            <a:avLst/>
          </a:prstGeom>
        </p:spPr>
      </p:pic>
      <p:pic>
        <p:nvPicPr>
          <p:cNvPr id="26" name="Image 24" descr="preencoded.png"/>
          <p:cNvPicPr>
            <a:picLocks noChangeAspect="1"/>
          </p:cNvPicPr>
          <p:nvPr/>
        </p:nvPicPr>
        <p:blipFill>
          <a:blip r:embed="rId24"/>
          <a:stretch>
            <a:fillRect/>
          </a:stretch>
        </p:blipFill>
        <p:spPr>
          <a:xfrm>
            <a:off x="433388" y="4311253"/>
            <a:ext cx="123825" cy="123825"/>
          </a:xfrm>
          <a:prstGeom prst="rect">
            <a:avLst/>
          </a:prstGeom>
        </p:spPr>
      </p:pic>
      <p:pic>
        <p:nvPicPr>
          <p:cNvPr id="27" name="Image 25" descr="preencoded.png"/>
          <p:cNvPicPr>
            <a:picLocks noChangeAspect="1"/>
          </p:cNvPicPr>
          <p:nvPr/>
        </p:nvPicPr>
        <p:blipFill>
          <a:blip r:embed="rId24"/>
          <a:stretch>
            <a:fillRect/>
          </a:stretch>
        </p:blipFill>
        <p:spPr>
          <a:xfrm>
            <a:off x="433388" y="4527947"/>
            <a:ext cx="123825" cy="123825"/>
          </a:xfrm>
          <a:prstGeom prst="rect">
            <a:avLst/>
          </a:prstGeom>
        </p:spPr>
      </p:pic>
      <p:pic>
        <p:nvPicPr>
          <p:cNvPr id="28" name="Image 26" descr="preencoded.png"/>
          <p:cNvPicPr>
            <a:picLocks noChangeAspect="1"/>
          </p:cNvPicPr>
          <p:nvPr/>
        </p:nvPicPr>
        <p:blipFill>
          <a:blip r:embed="rId24"/>
          <a:stretch>
            <a:fillRect/>
          </a:stretch>
        </p:blipFill>
        <p:spPr>
          <a:xfrm>
            <a:off x="4953000" y="4311253"/>
            <a:ext cx="123825" cy="123825"/>
          </a:xfrm>
          <a:prstGeom prst="rect">
            <a:avLst/>
          </a:prstGeom>
        </p:spPr>
      </p:pic>
      <p:pic>
        <p:nvPicPr>
          <p:cNvPr id="29" name="Image 27" descr="preencoded.png"/>
          <p:cNvPicPr>
            <a:picLocks noChangeAspect="1"/>
          </p:cNvPicPr>
          <p:nvPr/>
        </p:nvPicPr>
        <p:blipFill>
          <a:blip r:embed="rId24"/>
          <a:stretch>
            <a:fillRect/>
          </a:stretch>
        </p:blipFill>
        <p:spPr>
          <a:xfrm>
            <a:off x="4953000" y="4527947"/>
            <a:ext cx="123825" cy="123825"/>
          </a:xfrm>
          <a:prstGeom prst="rect">
            <a:avLst/>
          </a:prstGeom>
        </p:spPr>
      </p:pic>
      <p:sp>
        <p:nvSpPr>
          <p:cNvPr id="30"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모델 설계 단계</a:t>
            </a:r>
            <a:endParaRPr lang="en-US" sz="1971" dirty="0"/>
          </a:p>
        </p:txBody>
      </p:sp>
      <p:sp>
        <p:nvSpPr>
          <p:cNvPr id="31" name="Text 1"/>
          <p:cNvSpPr/>
          <p:nvPr/>
        </p:nvSpPr>
        <p:spPr>
          <a:xfrm>
            <a:off x="494272"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1. 문제 정의</a:t>
            </a:r>
            <a:endParaRPr lang="en-US" sz="1024" dirty="0"/>
          </a:p>
        </p:txBody>
      </p:sp>
      <p:sp>
        <p:nvSpPr>
          <p:cNvPr id="32" name="Text 2"/>
          <p:cNvSpPr/>
          <p:nvPr/>
        </p:nvSpPr>
        <p:spPr>
          <a:xfrm>
            <a:off x="557213" y="2747963"/>
            <a:ext cx="1258807" cy="461665"/>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예측 대상을 명확히 정의하고, 결과에 따라 적절한 분류/회귀/클러스터링 모델 유형 선택</a:t>
            </a:r>
            <a:endParaRPr lang="en-US" sz="796" dirty="0"/>
          </a:p>
        </p:txBody>
      </p:sp>
      <p:sp>
        <p:nvSpPr>
          <p:cNvPr id="33" name="Text 3"/>
          <p:cNvSpPr/>
          <p:nvPr/>
        </p:nvSpPr>
        <p:spPr>
          <a:xfrm>
            <a:off x="2377404"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2. 데이터 수집</a:t>
            </a:r>
            <a:endParaRPr lang="en-US" sz="1024" dirty="0"/>
          </a:p>
        </p:txBody>
      </p:sp>
      <p:sp>
        <p:nvSpPr>
          <p:cNvPr id="34" name="Text 4"/>
          <p:cNvSpPr/>
          <p:nvPr/>
        </p:nvSpPr>
        <p:spPr>
          <a:xfrm>
            <a:off x="2440344" y="2747963"/>
            <a:ext cx="1258807" cy="615553"/>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문제와 관련된 데이터 수집, 특성 이해, 이상값 및 결측값 확인, 구조화/비구조화 데이터 고려</a:t>
            </a:r>
            <a:endParaRPr lang="en-US" sz="796" dirty="0"/>
          </a:p>
        </p:txBody>
      </p:sp>
      <p:sp>
        <p:nvSpPr>
          <p:cNvPr id="35" name="Text 5"/>
          <p:cNvSpPr/>
          <p:nvPr/>
        </p:nvSpPr>
        <p:spPr>
          <a:xfrm>
            <a:off x="4260536"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3. 특성 공학</a:t>
            </a:r>
            <a:endParaRPr lang="en-US" sz="1024" dirty="0"/>
          </a:p>
        </p:txBody>
      </p:sp>
      <p:sp>
        <p:nvSpPr>
          <p:cNvPr id="36" name="Text 6"/>
          <p:cNvSpPr/>
          <p:nvPr/>
        </p:nvSpPr>
        <p:spPr>
          <a:xfrm>
            <a:off x="4323476" y="2747963"/>
            <a:ext cx="1258807" cy="615553"/>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원시 데이터를 모델이 이해할 수 있는 형태로 변환, 분류 데이터를 원핫 인코딩, 날짜/시간을 연속 값으로 분해</a:t>
            </a:r>
            <a:endParaRPr lang="en-US" sz="796" dirty="0"/>
          </a:p>
        </p:txBody>
      </p:sp>
      <p:sp>
        <p:nvSpPr>
          <p:cNvPr id="37" name="Text 7"/>
          <p:cNvSpPr/>
          <p:nvPr/>
        </p:nvSpPr>
        <p:spPr>
          <a:xfrm>
            <a:off x="6143667"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4. 알고리즘 선택</a:t>
            </a:r>
            <a:endParaRPr lang="en-US" sz="1024" dirty="0"/>
          </a:p>
        </p:txBody>
      </p:sp>
      <p:sp>
        <p:nvSpPr>
          <p:cNvPr id="38" name="Text 8"/>
          <p:cNvSpPr/>
          <p:nvPr/>
        </p:nvSpPr>
        <p:spPr>
          <a:xfrm>
            <a:off x="6206608" y="2747963"/>
            <a:ext cx="1258807" cy="615553"/>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데이터 유형과 목적에 따라 적절한 알고리즘 선택: 결정트리, 랜덤 포레스트, CNN, RNN, k-평균 군집 등</a:t>
            </a:r>
            <a:endParaRPr lang="en-US" sz="796" dirty="0"/>
          </a:p>
        </p:txBody>
      </p:sp>
      <p:sp>
        <p:nvSpPr>
          <p:cNvPr id="39" name="Text 9"/>
          <p:cNvSpPr/>
          <p:nvPr/>
        </p:nvSpPr>
        <p:spPr>
          <a:xfrm>
            <a:off x="8026799" y="2469356"/>
            <a:ext cx="1384688" cy="218008"/>
          </a:xfrm>
          <a:prstGeom prst="rect">
            <a:avLst/>
          </a:prstGeom>
          <a:noFill/>
          <a:ln/>
        </p:spPr>
        <p:txBody>
          <a:bodyPr wrap="square" lIns="0" tIns="0" rIns="0" bIns="0" rtlCol="0" anchor="t">
            <a:spAutoFit/>
          </a:bodyPr>
          <a:lstStyle/>
          <a:p>
            <a:pPr algn="ctr">
              <a:lnSpc>
                <a:spcPts val="1706"/>
              </a:lnSpc>
            </a:pPr>
            <a:r>
              <a:rPr lang="en-US" sz="1024" b="1" dirty="0">
                <a:solidFill>
                  <a:srgbClr val="000000"/>
                </a:solidFill>
                <a:latin typeface="Noto Sans KR" pitchFamily="34" charset="0"/>
                <a:ea typeface="Noto Sans KR" pitchFamily="34" charset="-122"/>
                <a:cs typeface="Noto Sans KR" pitchFamily="34" charset="-120"/>
              </a:rPr>
              <a:t>5. 평가 검증</a:t>
            </a:r>
            <a:endParaRPr lang="en-US" sz="1024" dirty="0"/>
          </a:p>
        </p:txBody>
      </p:sp>
      <p:sp>
        <p:nvSpPr>
          <p:cNvPr id="40" name="Text 10"/>
          <p:cNvSpPr/>
          <p:nvPr/>
        </p:nvSpPr>
        <p:spPr>
          <a:xfrm>
            <a:off x="8089740" y="2747963"/>
            <a:ext cx="1258807" cy="615553"/>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데이터를 학습/검증/테스트 세트로 나누고, 정확도, 정밀도, 재현율 등의 지표로 평가, 교차 검증을 통해 과적합 방지</a:t>
            </a:r>
            <a:endParaRPr lang="en-US" sz="796" dirty="0"/>
          </a:p>
        </p:txBody>
      </p:sp>
      <p:sp>
        <p:nvSpPr>
          <p:cNvPr id="41" name="Text 11"/>
          <p:cNvSpPr/>
          <p:nvPr/>
        </p:nvSpPr>
        <p:spPr>
          <a:xfrm>
            <a:off x="433387" y="4017169"/>
            <a:ext cx="9943148" cy="218008"/>
          </a:xfrm>
          <a:prstGeom prst="rect">
            <a:avLst/>
          </a:prstGeom>
          <a:noFill/>
          <a:ln/>
        </p:spPr>
        <p:txBody>
          <a:bodyPr wrap="square" lIns="0" tIns="0" rIns="0" bIns="0" rtlCol="0" anchor="t">
            <a:spAutoFit/>
          </a:bodyPr>
          <a:lstStyle/>
          <a:p>
            <a:pPr>
              <a:lnSpc>
                <a:spcPts val="1706"/>
              </a:lnSpc>
            </a:pPr>
            <a:r>
              <a:rPr lang="en-US" sz="1121" b="1" dirty="0">
                <a:solidFill>
                  <a:srgbClr val="000000"/>
                </a:solidFill>
                <a:latin typeface="Noto Sans KR" pitchFamily="34" charset="0"/>
                <a:ea typeface="Noto Sans KR" pitchFamily="34" charset="-122"/>
                <a:cs typeface="Noto Sans KR" pitchFamily="34" charset="-120"/>
              </a:rPr>
              <a:t>모델 설계 주의사항</a:t>
            </a:r>
            <a:endParaRPr lang="en-US" sz="1121" dirty="0"/>
          </a:p>
        </p:txBody>
      </p:sp>
      <p:sp>
        <p:nvSpPr>
          <p:cNvPr id="42" name="Text 12"/>
          <p:cNvSpPr/>
          <p:nvPr/>
        </p:nvSpPr>
        <p:spPr>
          <a:xfrm>
            <a:off x="619125" y="4295775"/>
            <a:ext cx="2272962"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데이터의 특성에 따라 알고리즘 선택이 달라짐</a:t>
            </a:r>
            <a:endParaRPr lang="en-US" sz="796" dirty="0"/>
          </a:p>
        </p:txBody>
      </p:sp>
      <p:sp>
        <p:nvSpPr>
          <p:cNvPr id="43" name="Text 13"/>
          <p:cNvSpPr/>
          <p:nvPr/>
        </p:nvSpPr>
        <p:spPr>
          <a:xfrm>
            <a:off x="619125" y="4512469"/>
            <a:ext cx="3413701"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비구조화 데이터의 경우 CNN, RNN 등 딥러닝 모델로 특성 자동 학습</a:t>
            </a:r>
            <a:endParaRPr lang="en-US" sz="796" dirty="0"/>
          </a:p>
        </p:txBody>
      </p:sp>
      <p:sp>
        <p:nvSpPr>
          <p:cNvPr id="44" name="Text 14"/>
          <p:cNvSpPr/>
          <p:nvPr/>
        </p:nvSpPr>
        <p:spPr>
          <a:xfrm>
            <a:off x="5138738" y="4295775"/>
            <a:ext cx="2775228"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시간 시퀀스 데이터의 경우 RNN, LSTM/GRU 모델 적용</a:t>
            </a:r>
            <a:endParaRPr lang="en-US" sz="796" dirty="0"/>
          </a:p>
        </p:txBody>
      </p:sp>
      <p:sp>
        <p:nvSpPr>
          <p:cNvPr id="45" name="Text 15"/>
          <p:cNvSpPr/>
          <p:nvPr/>
        </p:nvSpPr>
        <p:spPr>
          <a:xfrm>
            <a:off x="5138738" y="4512469"/>
            <a:ext cx="3115747" cy="153888"/>
          </a:xfrm>
          <a:prstGeom prst="rect">
            <a:avLst/>
          </a:prstGeom>
          <a:noFill/>
          <a:ln/>
        </p:spPr>
        <p:txBody>
          <a:bodyPr wrap="square" lIns="0" tIns="0" rIns="0" bIns="0" rtlCol="0" anchor="t">
            <a:spAutoFit/>
          </a:bodyPr>
          <a:lstStyle/>
          <a:p>
            <a:pPr>
              <a:lnSpc>
                <a:spcPts val="1219"/>
              </a:lnSpc>
            </a:pPr>
            <a:r>
              <a:rPr lang="en-US" sz="796" dirty="0">
                <a:solidFill>
                  <a:srgbClr val="374151"/>
                </a:solidFill>
                <a:latin typeface="Noto Sans KR" pitchFamily="34" charset="0"/>
                <a:ea typeface="Noto Sans KR" pitchFamily="34" charset="-122"/>
                <a:cs typeface="Noto Sans KR" pitchFamily="34" charset="-120"/>
              </a:rPr>
              <a:t>모델 성능을 향상시키기 위해 적절한 하이퍼파라미터 조정 필요</a:t>
            </a:r>
            <a:endParaRPr lang="en-US" sz="796" dirty="0"/>
          </a:p>
        </p:txBody>
      </p:sp>
      <p:sp>
        <p:nvSpPr>
          <p:cNvPr id="46" name="Text 16"/>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31 / 36</a:t>
            </a:r>
            <a:endParaRPr lang="en-US" sz="91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12469"/>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3" y="1540669"/>
            <a:ext cx="2992357" cy="4055269"/>
          </a:xfrm>
          <a:prstGeom prst="rect">
            <a:avLst/>
          </a:prstGeom>
        </p:spPr>
      </p:pic>
      <p:pic>
        <p:nvPicPr>
          <p:cNvPr id="7" name="Image 5" descr="preencoded.png"/>
          <p:cNvPicPr>
            <a:picLocks noChangeAspect="1"/>
          </p:cNvPicPr>
          <p:nvPr/>
        </p:nvPicPr>
        <p:blipFill>
          <a:blip r:embed="rId8"/>
          <a:stretch>
            <a:fillRect/>
          </a:stretch>
        </p:blipFill>
        <p:spPr>
          <a:xfrm>
            <a:off x="464344" y="1695450"/>
            <a:ext cx="371475" cy="371475"/>
          </a:xfrm>
          <a:prstGeom prst="rect">
            <a:avLst/>
          </a:prstGeom>
        </p:spPr>
      </p:pic>
      <p:pic>
        <p:nvPicPr>
          <p:cNvPr id="8" name="Image 6" descr="preencoded.png"/>
          <p:cNvPicPr>
            <a:picLocks noChangeAspect="1"/>
          </p:cNvPicPr>
          <p:nvPr/>
        </p:nvPicPr>
        <p:blipFill>
          <a:blip r:embed="rId9"/>
          <a:stretch>
            <a:fillRect/>
          </a:stretch>
        </p:blipFill>
        <p:spPr>
          <a:xfrm>
            <a:off x="572691" y="1772841"/>
            <a:ext cx="154781" cy="216694"/>
          </a:xfrm>
          <a:prstGeom prst="rect">
            <a:avLst/>
          </a:prstGeom>
        </p:spPr>
      </p:pic>
      <p:pic>
        <p:nvPicPr>
          <p:cNvPr id="9" name="Image 7" descr="preencoded.png"/>
          <p:cNvPicPr>
            <a:picLocks noChangeAspect="1"/>
          </p:cNvPicPr>
          <p:nvPr/>
        </p:nvPicPr>
        <p:blipFill>
          <a:blip r:embed="rId10"/>
          <a:stretch>
            <a:fillRect/>
          </a:stretch>
        </p:blipFill>
        <p:spPr>
          <a:xfrm>
            <a:off x="464344" y="2717006"/>
            <a:ext cx="2682795" cy="681038"/>
          </a:xfrm>
          <a:prstGeom prst="rect">
            <a:avLst/>
          </a:prstGeom>
        </p:spPr>
      </p:pic>
      <p:pic>
        <p:nvPicPr>
          <p:cNvPr id="10" name="Image 8" descr="preencoded.png"/>
          <p:cNvPicPr>
            <a:picLocks noChangeAspect="1"/>
          </p:cNvPicPr>
          <p:nvPr/>
        </p:nvPicPr>
        <p:blipFill>
          <a:blip r:embed="rId11"/>
          <a:stretch>
            <a:fillRect/>
          </a:stretch>
        </p:blipFill>
        <p:spPr>
          <a:xfrm>
            <a:off x="464344" y="3490912"/>
            <a:ext cx="2682795" cy="681038"/>
          </a:xfrm>
          <a:prstGeom prst="rect">
            <a:avLst/>
          </a:prstGeom>
        </p:spPr>
      </p:pic>
      <p:pic>
        <p:nvPicPr>
          <p:cNvPr id="11" name="Image 9" descr="preencoded.png"/>
          <p:cNvPicPr>
            <a:picLocks noChangeAspect="1"/>
          </p:cNvPicPr>
          <p:nvPr/>
        </p:nvPicPr>
        <p:blipFill>
          <a:blip r:embed="rId12"/>
          <a:stretch>
            <a:fillRect/>
          </a:stretch>
        </p:blipFill>
        <p:spPr>
          <a:xfrm>
            <a:off x="464344" y="4264819"/>
            <a:ext cx="2682795" cy="681038"/>
          </a:xfrm>
          <a:prstGeom prst="rect">
            <a:avLst/>
          </a:prstGeom>
        </p:spPr>
      </p:pic>
      <p:pic>
        <p:nvPicPr>
          <p:cNvPr id="12" name="Image 10" descr="preencoded.png"/>
          <p:cNvPicPr>
            <a:picLocks noChangeAspect="1"/>
          </p:cNvPicPr>
          <p:nvPr/>
        </p:nvPicPr>
        <p:blipFill>
          <a:blip r:embed="rId13"/>
          <a:stretch>
            <a:fillRect/>
          </a:stretch>
        </p:blipFill>
        <p:spPr>
          <a:xfrm>
            <a:off x="3456701" y="1540669"/>
            <a:ext cx="2992478" cy="4055269"/>
          </a:xfrm>
          <a:prstGeom prst="rect">
            <a:avLst/>
          </a:prstGeom>
        </p:spPr>
      </p:pic>
      <p:pic>
        <p:nvPicPr>
          <p:cNvPr id="13" name="Image 11" descr="preencoded.png"/>
          <p:cNvPicPr>
            <a:picLocks noChangeAspect="1"/>
          </p:cNvPicPr>
          <p:nvPr/>
        </p:nvPicPr>
        <p:blipFill>
          <a:blip r:embed="rId14"/>
          <a:stretch>
            <a:fillRect/>
          </a:stretch>
        </p:blipFill>
        <p:spPr>
          <a:xfrm>
            <a:off x="3611482" y="1695450"/>
            <a:ext cx="371475" cy="371475"/>
          </a:xfrm>
          <a:prstGeom prst="rect">
            <a:avLst/>
          </a:prstGeom>
        </p:spPr>
      </p:pic>
      <p:pic>
        <p:nvPicPr>
          <p:cNvPr id="14" name="Image 12" descr="preencoded.png"/>
          <p:cNvPicPr>
            <a:picLocks noChangeAspect="1"/>
          </p:cNvPicPr>
          <p:nvPr/>
        </p:nvPicPr>
        <p:blipFill>
          <a:blip r:embed="rId15"/>
          <a:stretch>
            <a:fillRect/>
          </a:stretch>
        </p:blipFill>
        <p:spPr>
          <a:xfrm>
            <a:off x="3719829" y="1772841"/>
            <a:ext cx="154781" cy="216694"/>
          </a:xfrm>
          <a:prstGeom prst="rect">
            <a:avLst/>
          </a:prstGeom>
        </p:spPr>
      </p:pic>
      <p:pic>
        <p:nvPicPr>
          <p:cNvPr id="15" name="Image 13" descr="preencoded.png"/>
          <p:cNvPicPr>
            <a:picLocks noChangeAspect="1"/>
          </p:cNvPicPr>
          <p:nvPr/>
        </p:nvPicPr>
        <p:blipFill>
          <a:blip r:embed="rId16"/>
          <a:stretch>
            <a:fillRect/>
          </a:stretch>
        </p:blipFill>
        <p:spPr>
          <a:xfrm>
            <a:off x="3611482" y="2717006"/>
            <a:ext cx="2682916" cy="681038"/>
          </a:xfrm>
          <a:prstGeom prst="rect">
            <a:avLst/>
          </a:prstGeom>
        </p:spPr>
      </p:pic>
      <p:pic>
        <p:nvPicPr>
          <p:cNvPr id="16" name="Image 14" descr="preencoded.png"/>
          <p:cNvPicPr>
            <a:picLocks noChangeAspect="1"/>
          </p:cNvPicPr>
          <p:nvPr/>
        </p:nvPicPr>
        <p:blipFill>
          <a:blip r:embed="rId17"/>
          <a:stretch>
            <a:fillRect/>
          </a:stretch>
        </p:blipFill>
        <p:spPr>
          <a:xfrm>
            <a:off x="3611482" y="3490912"/>
            <a:ext cx="2682916" cy="681038"/>
          </a:xfrm>
          <a:prstGeom prst="rect">
            <a:avLst/>
          </a:prstGeom>
        </p:spPr>
      </p:pic>
      <p:pic>
        <p:nvPicPr>
          <p:cNvPr id="17" name="Image 15" descr="preencoded.png"/>
          <p:cNvPicPr>
            <a:picLocks noChangeAspect="1"/>
          </p:cNvPicPr>
          <p:nvPr/>
        </p:nvPicPr>
        <p:blipFill>
          <a:blip r:embed="rId18"/>
          <a:stretch>
            <a:fillRect/>
          </a:stretch>
        </p:blipFill>
        <p:spPr>
          <a:xfrm>
            <a:off x="3611482" y="4264819"/>
            <a:ext cx="2682916" cy="681038"/>
          </a:xfrm>
          <a:prstGeom prst="rect">
            <a:avLst/>
          </a:prstGeom>
        </p:spPr>
      </p:pic>
      <p:pic>
        <p:nvPicPr>
          <p:cNvPr id="18" name="Image 16" descr="preencoded.png"/>
          <p:cNvPicPr>
            <a:picLocks noChangeAspect="1"/>
          </p:cNvPicPr>
          <p:nvPr/>
        </p:nvPicPr>
        <p:blipFill>
          <a:blip r:embed="rId19"/>
          <a:stretch>
            <a:fillRect/>
          </a:stretch>
        </p:blipFill>
        <p:spPr>
          <a:xfrm>
            <a:off x="6603960" y="1540669"/>
            <a:ext cx="2992357" cy="4055269"/>
          </a:xfrm>
          <a:prstGeom prst="rect">
            <a:avLst/>
          </a:prstGeom>
        </p:spPr>
      </p:pic>
      <p:pic>
        <p:nvPicPr>
          <p:cNvPr id="19" name="Image 17" descr="preencoded.png"/>
          <p:cNvPicPr>
            <a:picLocks noChangeAspect="1"/>
          </p:cNvPicPr>
          <p:nvPr/>
        </p:nvPicPr>
        <p:blipFill>
          <a:blip r:embed="rId20"/>
          <a:stretch>
            <a:fillRect/>
          </a:stretch>
        </p:blipFill>
        <p:spPr>
          <a:xfrm>
            <a:off x="6758741" y="1695450"/>
            <a:ext cx="371475" cy="371475"/>
          </a:xfrm>
          <a:prstGeom prst="rect">
            <a:avLst/>
          </a:prstGeom>
        </p:spPr>
      </p:pic>
      <p:pic>
        <p:nvPicPr>
          <p:cNvPr id="20" name="Image 18" descr="preencoded.png"/>
          <p:cNvPicPr>
            <a:picLocks noChangeAspect="1"/>
          </p:cNvPicPr>
          <p:nvPr/>
        </p:nvPicPr>
        <p:blipFill>
          <a:blip r:embed="rId21"/>
          <a:stretch>
            <a:fillRect/>
          </a:stretch>
        </p:blipFill>
        <p:spPr>
          <a:xfrm>
            <a:off x="6855480" y="1772841"/>
            <a:ext cx="177998" cy="216694"/>
          </a:xfrm>
          <a:prstGeom prst="rect">
            <a:avLst/>
          </a:prstGeom>
        </p:spPr>
      </p:pic>
      <p:pic>
        <p:nvPicPr>
          <p:cNvPr id="21" name="Image 19" descr="preencoded.png"/>
          <p:cNvPicPr>
            <a:picLocks noChangeAspect="1"/>
          </p:cNvPicPr>
          <p:nvPr/>
        </p:nvPicPr>
        <p:blipFill>
          <a:blip r:embed="rId22"/>
          <a:stretch>
            <a:fillRect/>
          </a:stretch>
        </p:blipFill>
        <p:spPr>
          <a:xfrm>
            <a:off x="6758741" y="2717006"/>
            <a:ext cx="2682795" cy="681038"/>
          </a:xfrm>
          <a:prstGeom prst="rect">
            <a:avLst/>
          </a:prstGeom>
        </p:spPr>
      </p:pic>
      <p:pic>
        <p:nvPicPr>
          <p:cNvPr id="22" name="Image 20" descr="preencoded.png"/>
          <p:cNvPicPr>
            <a:picLocks noChangeAspect="1"/>
          </p:cNvPicPr>
          <p:nvPr/>
        </p:nvPicPr>
        <p:blipFill>
          <a:blip r:embed="rId23"/>
          <a:stretch>
            <a:fillRect/>
          </a:stretch>
        </p:blipFill>
        <p:spPr>
          <a:xfrm>
            <a:off x="6758741" y="3490912"/>
            <a:ext cx="2682795" cy="681038"/>
          </a:xfrm>
          <a:prstGeom prst="rect">
            <a:avLst/>
          </a:prstGeom>
        </p:spPr>
      </p:pic>
      <p:pic>
        <p:nvPicPr>
          <p:cNvPr id="23" name="Image 21" descr="preencoded.png"/>
          <p:cNvPicPr>
            <a:picLocks noChangeAspect="1"/>
          </p:cNvPicPr>
          <p:nvPr/>
        </p:nvPicPr>
        <p:blipFill>
          <a:blip r:embed="rId24"/>
          <a:stretch>
            <a:fillRect/>
          </a:stretch>
        </p:blipFill>
        <p:spPr>
          <a:xfrm>
            <a:off x="6758741" y="4264819"/>
            <a:ext cx="2682795" cy="681038"/>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데이터 유형과 알고리즘 이해</a:t>
            </a:r>
            <a:endParaRPr lang="en-US" sz="1971" dirty="0"/>
          </a:p>
        </p:txBody>
      </p:sp>
      <p:sp>
        <p:nvSpPr>
          <p:cNvPr id="25" name="Text 1"/>
          <p:cNvSpPr/>
          <p:nvPr/>
        </p:nvSpPr>
        <p:spPr>
          <a:xfrm>
            <a:off x="928687" y="1772840"/>
            <a:ext cx="1123712"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구조화된 데이터</a:t>
            </a:r>
            <a:endParaRPr lang="en-US" sz="1121" dirty="0"/>
          </a:p>
        </p:txBody>
      </p:sp>
      <p:sp>
        <p:nvSpPr>
          <p:cNvPr id="26" name="Text 2"/>
          <p:cNvSpPr/>
          <p:nvPr/>
        </p:nvSpPr>
        <p:spPr>
          <a:xfrm>
            <a:off x="464344" y="2190750"/>
            <a:ext cx="268279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행과 열의 테이블 형식, 주로 숫자 또는 분류값으로 구성</a:t>
            </a:r>
            <a:endParaRPr lang="en-US" sz="910" dirty="0"/>
          </a:p>
        </p:txBody>
      </p:sp>
      <p:sp>
        <p:nvSpPr>
          <p:cNvPr id="27" name="Text 3"/>
          <p:cNvSpPr/>
          <p:nvPr/>
        </p:nvSpPr>
        <p:spPr>
          <a:xfrm>
            <a:off x="557213" y="2809875"/>
            <a:ext cx="2746763" cy="192360"/>
          </a:xfrm>
          <a:prstGeom prst="rect">
            <a:avLst/>
          </a:prstGeom>
          <a:noFill/>
          <a:ln/>
        </p:spPr>
        <p:txBody>
          <a:bodyPr wrap="square" lIns="0" tIns="0" rIns="0" bIns="0" rtlCol="0" anchor="t">
            <a:spAutoFit/>
          </a:bodyPr>
          <a:lstStyle/>
          <a:p>
            <a:pPr>
              <a:lnSpc>
                <a:spcPts val="1463"/>
              </a:lnSpc>
            </a:pPr>
            <a:r>
              <a:rPr lang="en-US" sz="910" dirty="0">
                <a:solidFill>
                  <a:srgbClr val="1D4ED8"/>
                </a:solidFill>
                <a:latin typeface="Noto Sans KR" pitchFamily="34" charset="0"/>
                <a:ea typeface="Noto Sans KR" pitchFamily="34" charset="-122"/>
                <a:cs typeface="Noto Sans KR" pitchFamily="34" charset="-120"/>
              </a:rPr>
              <a:t>로지스틱 회귀 &amp; 선형 회귀</a:t>
            </a:r>
            <a:endParaRPr lang="en-US" sz="910" dirty="0"/>
          </a:p>
        </p:txBody>
      </p:sp>
      <p:sp>
        <p:nvSpPr>
          <p:cNvPr id="28" name="Text 4"/>
          <p:cNvSpPr/>
          <p:nvPr/>
        </p:nvSpPr>
        <p:spPr>
          <a:xfrm>
            <a:off x="557213" y="2995613"/>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입력 변수와 출력 사이의 선형 관계를 가정, 이진 또는 다중 클래스 분류에 적합</a:t>
            </a:r>
            <a:endParaRPr lang="en-US" sz="796" dirty="0"/>
          </a:p>
        </p:txBody>
      </p:sp>
      <p:sp>
        <p:nvSpPr>
          <p:cNvPr id="29" name="Text 5"/>
          <p:cNvSpPr/>
          <p:nvPr/>
        </p:nvSpPr>
        <p:spPr>
          <a:xfrm>
            <a:off x="557213" y="3583781"/>
            <a:ext cx="2746763" cy="192360"/>
          </a:xfrm>
          <a:prstGeom prst="rect">
            <a:avLst/>
          </a:prstGeom>
          <a:noFill/>
          <a:ln/>
        </p:spPr>
        <p:txBody>
          <a:bodyPr wrap="square" lIns="0" tIns="0" rIns="0" bIns="0" rtlCol="0" anchor="t">
            <a:spAutoFit/>
          </a:bodyPr>
          <a:lstStyle/>
          <a:p>
            <a:pPr>
              <a:lnSpc>
                <a:spcPts val="1463"/>
              </a:lnSpc>
            </a:pPr>
            <a:r>
              <a:rPr lang="en-US" sz="910" dirty="0">
                <a:solidFill>
                  <a:srgbClr val="15803D"/>
                </a:solidFill>
                <a:latin typeface="Noto Sans KR" pitchFamily="34" charset="0"/>
                <a:ea typeface="Noto Sans KR" pitchFamily="34" charset="-122"/>
                <a:cs typeface="Noto Sans KR" pitchFamily="34" charset="-120"/>
              </a:rPr>
              <a:t>의사 결정 나무 &amp; 랜덤 포레스트</a:t>
            </a:r>
            <a:endParaRPr lang="en-US" sz="910" dirty="0"/>
          </a:p>
        </p:txBody>
      </p:sp>
      <p:sp>
        <p:nvSpPr>
          <p:cNvPr id="30" name="Text 6"/>
          <p:cNvSpPr/>
          <p:nvPr/>
        </p:nvSpPr>
        <p:spPr>
          <a:xfrm>
            <a:off x="557213" y="3769519"/>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여러 기준에 따라 데이터를 분할하는 트리 구조 모델, 랜덤 포레스트는 여러 결정 나무의 앙상블</a:t>
            </a:r>
            <a:endParaRPr lang="en-US" sz="796" dirty="0"/>
          </a:p>
        </p:txBody>
      </p:sp>
      <p:sp>
        <p:nvSpPr>
          <p:cNvPr id="31" name="Text 7"/>
          <p:cNvSpPr/>
          <p:nvPr/>
        </p:nvSpPr>
        <p:spPr>
          <a:xfrm>
            <a:off x="557213" y="4357687"/>
            <a:ext cx="2746763" cy="192360"/>
          </a:xfrm>
          <a:prstGeom prst="rect">
            <a:avLst/>
          </a:prstGeom>
          <a:noFill/>
          <a:ln/>
        </p:spPr>
        <p:txBody>
          <a:bodyPr wrap="square" lIns="0" tIns="0" rIns="0" bIns="0" rtlCol="0" anchor="t">
            <a:spAutoFit/>
          </a:bodyPr>
          <a:lstStyle/>
          <a:p>
            <a:pPr>
              <a:lnSpc>
                <a:spcPts val="1463"/>
              </a:lnSpc>
            </a:pPr>
            <a:r>
              <a:rPr lang="en-US" sz="910" dirty="0">
                <a:solidFill>
                  <a:srgbClr val="A16207"/>
                </a:solidFill>
                <a:latin typeface="Noto Sans KR" pitchFamily="34" charset="0"/>
                <a:ea typeface="Noto Sans KR" pitchFamily="34" charset="-122"/>
                <a:cs typeface="Noto Sans KR" pitchFamily="34" charset="-120"/>
              </a:rPr>
              <a:t>그래디언트 부스팅</a:t>
            </a:r>
            <a:endParaRPr lang="en-US" sz="910" dirty="0"/>
          </a:p>
        </p:txBody>
      </p:sp>
      <p:sp>
        <p:nvSpPr>
          <p:cNvPr id="32" name="Text 8"/>
          <p:cNvSpPr/>
          <p:nvPr/>
        </p:nvSpPr>
        <p:spPr>
          <a:xfrm>
            <a:off x="557213" y="4543425"/>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연속적인 약한 학습기(얕은 나무) 훈련으로 오류를 보완, 학습 속도는 느리지만 정확도는 높음</a:t>
            </a:r>
            <a:endParaRPr lang="en-US" sz="796" dirty="0"/>
          </a:p>
        </p:txBody>
      </p:sp>
      <p:sp>
        <p:nvSpPr>
          <p:cNvPr id="33" name="Text 9"/>
          <p:cNvSpPr/>
          <p:nvPr/>
        </p:nvSpPr>
        <p:spPr>
          <a:xfrm>
            <a:off x="464344" y="5286375"/>
            <a:ext cx="2951074"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예: 교통사고 예측, 인구통계 분석</a:t>
            </a:r>
            <a:endParaRPr lang="en-US" sz="796" dirty="0"/>
          </a:p>
        </p:txBody>
      </p:sp>
      <p:sp>
        <p:nvSpPr>
          <p:cNvPr id="34" name="Text 10"/>
          <p:cNvSpPr/>
          <p:nvPr/>
        </p:nvSpPr>
        <p:spPr>
          <a:xfrm>
            <a:off x="4075826" y="1772840"/>
            <a:ext cx="1276945"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비구조화된 데이터</a:t>
            </a:r>
            <a:endParaRPr lang="en-US" sz="1121" dirty="0"/>
          </a:p>
        </p:txBody>
      </p:sp>
      <p:sp>
        <p:nvSpPr>
          <p:cNvPr id="35" name="Text 11"/>
          <p:cNvSpPr/>
          <p:nvPr/>
        </p:nvSpPr>
        <p:spPr>
          <a:xfrm>
            <a:off x="3611482" y="2190750"/>
            <a:ext cx="2682916"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이미지, 음성, 자연어 등으로, 주로 깊은 학습 모델에 의해 처리</a:t>
            </a:r>
            <a:endParaRPr lang="en-US" sz="910" dirty="0"/>
          </a:p>
        </p:txBody>
      </p:sp>
      <p:sp>
        <p:nvSpPr>
          <p:cNvPr id="36" name="Text 12"/>
          <p:cNvSpPr/>
          <p:nvPr/>
        </p:nvSpPr>
        <p:spPr>
          <a:xfrm>
            <a:off x="3704351" y="2809875"/>
            <a:ext cx="2746896" cy="192360"/>
          </a:xfrm>
          <a:prstGeom prst="rect">
            <a:avLst/>
          </a:prstGeom>
          <a:noFill/>
          <a:ln/>
        </p:spPr>
        <p:txBody>
          <a:bodyPr wrap="square" lIns="0" tIns="0" rIns="0" bIns="0" rtlCol="0" anchor="t">
            <a:spAutoFit/>
          </a:bodyPr>
          <a:lstStyle/>
          <a:p>
            <a:pPr>
              <a:lnSpc>
                <a:spcPts val="1463"/>
              </a:lnSpc>
            </a:pPr>
            <a:r>
              <a:rPr lang="en-US" sz="910" dirty="0">
                <a:solidFill>
                  <a:srgbClr val="B91C1C"/>
                </a:solidFill>
                <a:latin typeface="Noto Sans KR" pitchFamily="34" charset="0"/>
                <a:ea typeface="Noto Sans KR" pitchFamily="34" charset="-122"/>
                <a:cs typeface="Noto Sans KR" pitchFamily="34" charset="-120"/>
              </a:rPr>
              <a:t>합성곱 신경망(CNN)</a:t>
            </a:r>
            <a:endParaRPr lang="en-US" sz="910" dirty="0"/>
          </a:p>
        </p:txBody>
      </p:sp>
      <p:sp>
        <p:nvSpPr>
          <p:cNvPr id="37" name="Text 13"/>
          <p:cNvSpPr/>
          <p:nvPr/>
        </p:nvSpPr>
        <p:spPr>
          <a:xfrm>
            <a:off x="3704351" y="2995613"/>
            <a:ext cx="2497178"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시각적 데이터 처리에 특화된 신경망, 필터로 입력 이미지의 공간 패턴을 추출</a:t>
            </a:r>
            <a:endParaRPr lang="en-US" sz="796" dirty="0"/>
          </a:p>
        </p:txBody>
      </p:sp>
      <p:sp>
        <p:nvSpPr>
          <p:cNvPr id="38" name="Text 14"/>
          <p:cNvSpPr/>
          <p:nvPr/>
        </p:nvSpPr>
        <p:spPr>
          <a:xfrm>
            <a:off x="3704351" y="3583781"/>
            <a:ext cx="2746896" cy="192360"/>
          </a:xfrm>
          <a:prstGeom prst="rect">
            <a:avLst/>
          </a:prstGeom>
          <a:noFill/>
          <a:ln/>
        </p:spPr>
        <p:txBody>
          <a:bodyPr wrap="square" lIns="0" tIns="0" rIns="0" bIns="0" rtlCol="0" anchor="t">
            <a:spAutoFit/>
          </a:bodyPr>
          <a:lstStyle/>
          <a:p>
            <a:pPr>
              <a:lnSpc>
                <a:spcPts val="1463"/>
              </a:lnSpc>
            </a:pPr>
            <a:r>
              <a:rPr lang="en-US" sz="910" dirty="0">
                <a:solidFill>
                  <a:srgbClr val="4338CA"/>
                </a:solidFill>
                <a:latin typeface="Noto Sans KR" pitchFamily="34" charset="0"/>
                <a:ea typeface="Noto Sans KR" pitchFamily="34" charset="-122"/>
                <a:cs typeface="Noto Sans KR" pitchFamily="34" charset="-120"/>
              </a:rPr>
              <a:t>순환 신경망(RNN) &amp; LSTM/GRU</a:t>
            </a:r>
            <a:endParaRPr lang="en-US" sz="910" dirty="0"/>
          </a:p>
        </p:txBody>
      </p:sp>
      <p:sp>
        <p:nvSpPr>
          <p:cNvPr id="39" name="Text 15"/>
          <p:cNvSpPr/>
          <p:nvPr/>
        </p:nvSpPr>
        <p:spPr>
          <a:xfrm>
            <a:off x="3704351" y="3769519"/>
            <a:ext cx="2497178"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시퀀스 데이터 처리, 시간 의존성을 반영, 음성 인식 및 텍스트 생성에 적합</a:t>
            </a:r>
            <a:endParaRPr lang="en-US" sz="796" dirty="0"/>
          </a:p>
        </p:txBody>
      </p:sp>
      <p:sp>
        <p:nvSpPr>
          <p:cNvPr id="40" name="Text 16"/>
          <p:cNvSpPr/>
          <p:nvPr/>
        </p:nvSpPr>
        <p:spPr>
          <a:xfrm>
            <a:off x="3704351" y="4357687"/>
            <a:ext cx="2746896" cy="192360"/>
          </a:xfrm>
          <a:prstGeom prst="rect">
            <a:avLst/>
          </a:prstGeom>
          <a:noFill/>
          <a:ln/>
        </p:spPr>
        <p:txBody>
          <a:bodyPr wrap="square" lIns="0" tIns="0" rIns="0" bIns="0" rtlCol="0" anchor="t">
            <a:spAutoFit/>
          </a:bodyPr>
          <a:lstStyle/>
          <a:p>
            <a:pPr>
              <a:lnSpc>
                <a:spcPts val="1463"/>
              </a:lnSpc>
            </a:pPr>
            <a:r>
              <a:rPr lang="en-US" sz="910" dirty="0">
                <a:solidFill>
                  <a:srgbClr val="0F766E"/>
                </a:solidFill>
                <a:latin typeface="Noto Sans KR" pitchFamily="34" charset="0"/>
                <a:ea typeface="Noto Sans KR" pitchFamily="34" charset="-122"/>
                <a:cs typeface="Noto Sans KR" pitchFamily="34" charset="-120"/>
              </a:rPr>
              <a:t>자연어 처리 모델</a:t>
            </a:r>
            <a:endParaRPr lang="en-US" sz="910" dirty="0"/>
          </a:p>
        </p:txBody>
      </p:sp>
      <p:sp>
        <p:nvSpPr>
          <p:cNvPr id="41" name="Text 17"/>
          <p:cNvSpPr/>
          <p:nvPr/>
        </p:nvSpPr>
        <p:spPr>
          <a:xfrm>
            <a:off x="3704351" y="4543425"/>
            <a:ext cx="2497178"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BERT, GPT 등 트랜스포머 기반 언어 모델, 대규모 데이터로 사전 훈련 후 특정 작업으로 미세 조정</a:t>
            </a:r>
            <a:endParaRPr lang="en-US" sz="796" dirty="0"/>
          </a:p>
        </p:txBody>
      </p:sp>
      <p:sp>
        <p:nvSpPr>
          <p:cNvPr id="42" name="Text 18"/>
          <p:cNvSpPr/>
          <p:nvPr/>
        </p:nvSpPr>
        <p:spPr>
          <a:xfrm>
            <a:off x="3611483" y="5286375"/>
            <a:ext cx="2951207"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예: CCTV 비디오의 목적물 인식, 트래픽 흐름 분석</a:t>
            </a:r>
            <a:endParaRPr lang="en-US" sz="796" dirty="0"/>
          </a:p>
        </p:txBody>
      </p:sp>
      <p:sp>
        <p:nvSpPr>
          <p:cNvPr id="43" name="Text 19"/>
          <p:cNvSpPr/>
          <p:nvPr/>
        </p:nvSpPr>
        <p:spPr>
          <a:xfrm>
            <a:off x="7223084" y="1772840"/>
            <a:ext cx="817245"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비지도 학습</a:t>
            </a:r>
            <a:endParaRPr lang="en-US" sz="1121" dirty="0"/>
          </a:p>
        </p:txBody>
      </p:sp>
      <p:sp>
        <p:nvSpPr>
          <p:cNvPr id="44" name="Text 20"/>
          <p:cNvSpPr/>
          <p:nvPr/>
        </p:nvSpPr>
        <p:spPr>
          <a:xfrm>
            <a:off x="6758741" y="2190750"/>
            <a:ext cx="2682795" cy="384721"/>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라벨이 없는 데이터에서 패턴을 발견하는 방법, 데이터의 구조를 스스로 찾음</a:t>
            </a:r>
            <a:endParaRPr lang="en-US" sz="910" dirty="0"/>
          </a:p>
        </p:txBody>
      </p:sp>
      <p:sp>
        <p:nvSpPr>
          <p:cNvPr id="45" name="Text 21"/>
          <p:cNvSpPr/>
          <p:nvPr/>
        </p:nvSpPr>
        <p:spPr>
          <a:xfrm>
            <a:off x="6851610" y="2809875"/>
            <a:ext cx="2746763" cy="192360"/>
          </a:xfrm>
          <a:prstGeom prst="rect">
            <a:avLst/>
          </a:prstGeom>
          <a:noFill/>
          <a:ln/>
        </p:spPr>
        <p:txBody>
          <a:bodyPr wrap="square" lIns="0" tIns="0" rIns="0" bIns="0" rtlCol="0" anchor="t">
            <a:spAutoFit/>
          </a:bodyPr>
          <a:lstStyle/>
          <a:p>
            <a:pPr>
              <a:lnSpc>
                <a:spcPts val="1463"/>
              </a:lnSpc>
            </a:pPr>
            <a:r>
              <a:rPr lang="en-US" sz="910" dirty="0">
                <a:solidFill>
                  <a:srgbClr val="1D4ED8"/>
                </a:solidFill>
                <a:latin typeface="Noto Sans KR" pitchFamily="34" charset="0"/>
                <a:ea typeface="Noto Sans KR" pitchFamily="34" charset="-122"/>
                <a:cs typeface="Noto Sans KR" pitchFamily="34" charset="-120"/>
              </a:rPr>
              <a:t>K-평균 군집</a:t>
            </a:r>
            <a:endParaRPr lang="en-US" sz="910" dirty="0"/>
          </a:p>
        </p:txBody>
      </p:sp>
      <p:sp>
        <p:nvSpPr>
          <p:cNvPr id="46" name="Text 22"/>
          <p:cNvSpPr/>
          <p:nvPr/>
        </p:nvSpPr>
        <p:spPr>
          <a:xfrm>
            <a:off x="6851610" y="2995613"/>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비슷한 특성을 가진 데이터 포인트를 군집화, 클러스터링 문제에 일반적으로 사용</a:t>
            </a:r>
            <a:endParaRPr lang="en-US" sz="796" dirty="0"/>
          </a:p>
        </p:txBody>
      </p:sp>
      <p:sp>
        <p:nvSpPr>
          <p:cNvPr id="47" name="Text 23"/>
          <p:cNvSpPr/>
          <p:nvPr/>
        </p:nvSpPr>
        <p:spPr>
          <a:xfrm>
            <a:off x="6851610" y="3583781"/>
            <a:ext cx="2746763" cy="192360"/>
          </a:xfrm>
          <a:prstGeom prst="rect">
            <a:avLst/>
          </a:prstGeom>
          <a:noFill/>
          <a:ln/>
        </p:spPr>
        <p:txBody>
          <a:bodyPr wrap="square" lIns="0" tIns="0" rIns="0" bIns="0" rtlCol="0" anchor="t">
            <a:spAutoFit/>
          </a:bodyPr>
          <a:lstStyle/>
          <a:p>
            <a:pPr>
              <a:lnSpc>
                <a:spcPts val="1463"/>
              </a:lnSpc>
            </a:pPr>
            <a:r>
              <a:rPr lang="en-US" sz="910" dirty="0">
                <a:solidFill>
                  <a:srgbClr val="C2410C"/>
                </a:solidFill>
                <a:latin typeface="Noto Sans KR" pitchFamily="34" charset="0"/>
                <a:ea typeface="Noto Sans KR" pitchFamily="34" charset="-122"/>
                <a:cs typeface="Noto Sans KR" pitchFamily="34" charset="-120"/>
              </a:rPr>
              <a:t>주성분 분석(PCA)</a:t>
            </a:r>
            <a:endParaRPr lang="en-US" sz="910" dirty="0"/>
          </a:p>
        </p:txBody>
      </p:sp>
      <p:sp>
        <p:nvSpPr>
          <p:cNvPr id="48" name="Text 24"/>
          <p:cNvSpPr/>
          <p:nvPr/>
        </p:nvSpPr>
        <p:spPr>
          <a:xfrm>
            <a:off x="6851610" y="3769519"/>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고차원 데이터를 더 낮은 차원으로 투영하는 기법, 정보 손실을 최소화</a:t>
            </a:r>
            <a:endParaRPr lang="en-US" sz="796" dirty="0"/>
          </a:p>
        </p:txBody>
      </p:sp>
      <p:sp>
        <p:nvSpPr>
          <p:cNvPr id="49" name="Text 25"/>
          <p:cNvSpPr/>
          <p:nvPr/>
        </p:nvSpPr>
        <p:spPr>
          <a:xfrm>
            <a:off x="6851610" y="4357687"/>
            <a:ext cx="2746763"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자동 인코더</a:t>
            </a:r>
            <a:endParaRPr lang="en-US" sz="910" dirty="0"/>
          </a:p>
        </p:txBody>
      </p:sp>
      <p:sp>
        <p:nvSpPr>
          <p:cNvPr id="50" name="Text 26"/>
          <p:cNvSpPr/>
          <p:nvPr/>
        </p:nvSpPr>
        <p:spPr>
          <a:xfrm>
            <a:off x="6851610" y="4543425"/>
            <a:ext cx="2497057"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비지도 학습의 대표적인 신경망 모델, 입력을 압축한 후 다시 복원하는 방식으로 특성 학습</a:t>
            </a:r>
            <a:endParaRPr lang="en-US" sz="796" dirty="0"/>
          </a:p>
        </p:txBody>
      </p:sp>
      <p:sp>
        <p:nvSpPr>
          <p:cNvPr id="51" name="Text 27"/>
          <p:cNvSpPr/>
          <p:nvPr/>
        </p:nvSpPr>
        <p:spPr>
          <a:xfrm>
            <a:off x="6758741" y="5131594"/>
            <a:ext cx="2682795" cy="153888"/>
          </a:xfrm>
          <a:prstGeom prst="rect">
            <a:avLst/>
          </a:prstGeom>
          <a:noFill/>
          <a:ln/>
        </p:spPr>
        <p:txBody>
          <a:bodyPr wrap="square" lIns="0" tIns="0" rIns="0" bIns="0" rtlCol="0" anchor="t">
            <a:spAutoFit/>
          </a:bodyPr>
          <a:lstStyle/>
          <a:p>
            <a:pPr>
              <a:lnSpc>
                <a:spcPts val="1219"/>
              </a:lnSpc>
            </a:pPr>
            <a:r>
              <a:rPr lang="en-US" sz="796" i="1" dirty="0">
                <a:solidFill>
                  <a:srgbClr val="6B7280"/>
                </a:solidFill>
                <a:latin typeface="Noto Sans KR" pitchFamily="34" charset="0"/>
                <a:ea typeface="Noto Sans KR" pitchFamily="34" charset="-122"/>
                <a:cs typeface="Noto Sans KR" pitchFamily="34" charset="-120"/>
              </a:rPr>
              <a:t>예: 탐색적 데이터 분석, 시각화, 이후 지도 학습 모델의 입력</a:t>
            </a:r>
            <a:endParaRPr lang="en-US" sz="796" dirty="0"/>
          </a:p>
        </p:txBody>
      </p:sp>
      <p:sp>
        <p:nvSpPr>
          <p:cNvPr id="52" name="Text 28"/>
          <p:cNvSpPr/>
          <p:nvPr/>
        </p:nvSpPr>
        <p:spPr>
          <a:xfrm>
            <a:off x="309562" y="5719762"/>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32 / 36</a:t>
            </a:r>
            <a:endParaRPr lang="en-US" sz="91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9287"/>
            <a:ext cx="9906000" cy="5788819"/>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729163"/>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2043113"/>
          </a:xfrm>
          <a:prstGeom prst="rect">
            <a:avLst/>
          </a:prstGeom>
        </p:spPr>
      </p:pic>
      <p:pic>
        <p:nvPicPr>
          <p:cNvPr id="7" name="Image 5" descr="preencoded.png"/>
          <p:cNvPicPr>
            <a:picLocks noChangeAspect="1"/>
          </p:cNvPicPr>
          <p:nvPr/>
        </p:nvPicPr>
        <p:blipFill>
          <a:blip r:embed="rId8"/>
          <a:stretch>
            <a:fillRect/>
          </a:stretch>
        </p:blipFill>
        <p:spPr>
          <a:xfrm>
            <a:off x="464344" y="1726406"/>
            <a:ext cx="185738" cy="185738"/>
          </a:xfrm>
          <a:prstGeom prst="rect">
            <a:avLst/>
          </a:prstGeom>
        </p:spPr>
      </p:pic>
      <p:pic>
        <p:nvPicPr>
          <p:cNvPr id="8" name="Image 6" descr="preencoded.png"/>
          <p:cNvPicPr>
            <a:picLocks noChangeAspect="1"/>
          </p:cNvPicPr>
          <p:nvPr/>
        </p:nvPicPr>
        <p:blipFill>
          <a:blip r:embed="rId9"/>
          <a:stretch>
            <a:fillRect/>
          </a:stretch>
        </p:blipFill>
        <p:spPr>
          <a:xfrm>
            <a:off x="464344" y="2035969"/>
            <a:ext cx="2058591" cy="711994"/>
          </a:xfrm>
          <a:prstGeom prst="rect">
            <a:avLst/>
          </a:prstGeom>
        </p:spPr>
      </p:pic>
      <p:pic>
        <p:nvPicPr>
          <p:cNvPr id="9" name="Image 7" descr="preencoded.png"/>
          <p:cNvPicPr>
            <a:picLocks noChangeAspect="1"/>
          </p:cNvPicPr>
          <p:nvPr/>
        </p:nvPicPr>
        <p:blipFill>
          <a:blip r:embed="rId10"/>
          <a:stretch>
            <a:fillRect/>
          </a:stretch>
        </p:blipFill>
        <p:spPr>
          <a:xfrm>
            <a:off x="2646759" y="2035969"/>
            <a:ext cx="2058591" cy="711994"/>
          </a:xfrm>
          <a:prstGeom prst="rect">
            <a:avLst/>
          </a:prstGeom>
        </p:spPr>
      </p:pic>
      <p:pic>
        <p:nvPicPr>
          <p:cNvPr id="10" name="Image 8" descr="preencoded.png"/>
          <p:cNvPicPr>
            <a:picLocks noChangeAspect="1"/>
          </p:cNvPicPr>
          <p:nvPr/>
        </p:nvPicPr>
        <p:blipFill>
          <a:blip r:embed="rId11"/>
          <a:stretch>
            <a:fillRect/>
          </a:stretch>
        </p:blipFill>
        <p:spPr>
          <a:xfrm>
            <a:off x="464344" y="2871787"/>
            <a:ext cx="2058591" cy="557213"/>
          </a:xfrm>
          <a:prstGeom prst="rect">
            <a:avLst/>
          </a:prstGeom>
        </p:spPr>
      </p:pic>
      <p:pic>
        <p:nvPicPr>
          <p:cNvPr id="11" name="Image 9" descr="preencoded.png"/>
          <p:cNvPicPr>
            <a:picLocks noChangeAspect="1"/>
          </p:cNvPicPr>
          <p:nvPr/>
        </p:nvPicPr>
        <p:blipFill>
          <a:blip r:embed="rId12"/>
          <a:stretch>
            <a:fillRect/>
          </a:stretch>
        </p:blipFill>
        <p:spPr>
          <a:xfrm>
            <a:off x="2646759" y="2871787"/>
            <a:ext cx="2058591" cy="557213"/>
          </a:xfrm>
          <a:prstGeom prst="rect">
            <a:avLst/>
          </a:prstGeom>
        </p:spPr>
      </p:pic>
      <p:pic>
        <p:nvPicPr>
          <p:cNvPr id="12" name="Image 10" descr="preencoded.png"/>
          <p:cNvPicPr>
            <a:picLocks noChangeAspect="1"/>
          </p:cNvPicPr>
          <p:nvPr/>
        </p:nvPicPr>
        <p:blipFill>
          <a:blip r:embed="rId13"/>
          <a:stretch>
            <a:fillRect/>
          </a:stretch>
        </p:blipFill>
        <p:spPr>
          <a:xfrm>
            <a:off x="309562" y="3707606"/>
            <a:ext cx="4550569" cy="2105025"/>
          </a:xfrm>
          <a:prstGeom prst="rect">
            <a:avLst/>
          </a:prstGeom>
        </p:spPr>
      </p:pic>
      <p:pic>
        <p:nvPicPr>
          <p:cNvPr id="13" name="Image 11" descr="preencoded.png"/>
          <p:cNvPicPr>
            <a:picLocks noChangeAspect="1"/>
          </p:cNvPicPr>
          <p:nvPr/>
        </p:nvPicPr>
        <p:blipFill>
          <a:blip r:embed="rId14"/>
          <a:stretch>
            <a:fillRect/>
          </a:stretch>
        </p:blipFill>
        <p:spPr>
          <a:xfrm>
            <a:off x="464344" y="4171950"/>
            <a:ext cx="4241006" cy="1485900"/>
          </a:xfrm>
          <a:prstGeom prst="rect">
            <a:avLst/>
          </a:prstGeom>
        </p:spPr>
      </p:pic>
      <p:pic>
        <p:nvPicPr>
          <p:cNvPr id="14" name="Image 12" descr="preencoded.png"/>
          <p:cNvPicPr>
            <a:picLocks noChangeAspect="1"/>
          </p:cNvPicPr>
          <p:nvPr/>
        </p:nvPicPr>
        <p:blipFill>
          <a:blip r:embed="rId15"/>
          <a:stretch>
            <a:fillRect/>
          </a:stretch>
        </p:blipFill>
        <p:spPr>
          <a:xfrm>
            <a:off x="5045869" y="1540669"/>
            <a:ext cx="4550569" cy="2569369"/>
          </a:xfrm>
          <a:prstGeom prst="rect">
            <a:avLst/>
          </a:prstGeom>
        </p:spPr>
      </p:pic>
      <p:pic>
        <p:nvPicPr>
          <p:cNvPr id="15" name="Image 13" descr="preencoded.png"/>
          <p:cNvPicPr>
            <a:picLocks noChangeAspect="1"/>
          </p:cNvPicPr>
          <p:nvPr/>
        </p:nvPicPr>
        <p:blipFill>
          <a:blip r:embed="rId16"/>
          <a:stretch>
            <a:fillRect/>
          </a:stretch>
        </p:blipFill>
        <p:spPr>
          <a:xfrm>
            <a:off x="5200650" y="1726406"/>
            <a:ext cx="139303" cy="185738"/>
          </a:xfrm>
          <a:prstGeom prst="rect">
            <a:avLst/>
          </a:prstGeom>
        </p:spPr>
      </p:pic>
      <p:pic>
        <p:nvPicPr>
          <p:cNvPr id="16" name="Image 14" descr="preencoded.png"/>
          <p:cNvPicPr>
            <a:picLocks noChangeAspect="1"/>
          </p:cNvPicPr>
          <p:nvPr/>
        </p:nvPicPr>
        <p:blipFill>
          <a:blip r:embed="rId17"/>
          <a:stretch>
            <a:fillRect/>
          </a:stretch>
        </p:blipFill>
        <p:spPr>
          <a:xfrm>
            <a:off x="5200650" y="2035969"/>
            <a:ext cx="4241006" cy="557213"/>
          </a:xfrm>
          <a:prstGeom prst="rect">
            <a:avLst/>
          </a:prstGeom>
        </p:spPr>
      </p:pic>
      <p:pic>
        <p:nvPicPr>
          <p:cNvPr id="17" name="Image 15" descr="preencoded.png"/>
          <p:cNvPicPr>
            <a:picLocks noChangeAspect="1"/>
          </p:cNvPicPr>
          <p:nvPr/>
        </p:nvPicPr>
        <p:blipFill>
          <a:blip r:embed="rId18"/>
          <a:stretch>
            <a:fillRect/>
          </a:stretch>
        </p:blipFill>
        <p:spPr>
          <a:xfrm>
            <a:off x="5200650" y="2717006"/>
            <a:ext cx="4241006" cy="557213"/>
          </a:xfrm>
          <a:prstGeom prst="rect">
            <a:avLst/>
          </a:prstGeom>
        </p:spPr>
      </p:pic>
      <p:pic>
        <p:nvPicPr>
          <p:cNvPr id="18" name="Image 16" descr="preencoded.png"/>
          <p:cNvPicPr>
            <a:picLocks noChangeAspect="1"/>
          </p:cNvPicPr>
          <p:nvPr/>
        </p:nvPicPr>
        <p:blipFill>
          <a:blip r:embed="rId19"/>
          <a:stretch>
            <a:fillRect/>
          </a:stretch>
        </p:blipFill>
        <p:spPr>
          <a:xfrm>
            <a:off x="5200650" y="3398044"/>
            <a:ext cx="4241006" cy="557213"/>
          </a:xfrm>
          <a:prstGeom prst="rect">
            <a:avLst/>
          </a:prstGeom>
        </p:spPr>
      </p:pic>
      <p:pic>
        <p:nvPicPr>
          <p:cNvPr id="19" name="Image 17" descr="preencoded.png"/>
          <p:cNvPicPr>
            <a:picLocks noChangeAspect="1"/>
          </p:cNvPicPr>
          <p:nvPr/>
        </p:nvPicPr>
        <p:blipFill>
          <a:blip r:embed="rId20"/>
          <a:stretch>
            <a:fillRect/>
          </a:stretch>
        </p:blipFill>
        <p:spPr>
          <a:xfrm>
            <a:off x="5045869" y="4233862"/>
            <a:ext cx="4550569" cy="1547813"/>
          </a:xfrm>
          <a:prstGeom prst="rect">
            <a:avLst/>
          </a:prstGeom>
        </p:spPr>
      </p:pic>
      <p:pic>
        <p:nvPicPr>
          <p:cNvPr id="20" name="Image 18" descr="preencoded.png"/>
          <p:cNvPicPr>
            <a:picLocks noChangeAspect="1"/>
          </p:cNvPicPr>
          <p:nvPr/>
        </p:nvPicPr>
        <p:blipFill>
          <a:blip r:embed="rId21"/>
          <a:stretch>
            <a:fillRect/>
          </a:stretch>
        </p:blipFill>
        <p:spPr>
          <a:xfrm>
            <a:off x="5200650" y="4729163"/>
            <a:ext cx="123825" cy="123825"/>
          </a:xfrm>
          <a:prstGeom prst="rect">
            <a:avLst/>
          </a:prstGeom>
        </p:spPr>
      </p:pic>
      <p:pic>
        <p:nvPicPr>
          <p:cNvPr id="21" name="Image 19" descr="preencoded.png"/>
          <p:cNvPicPr>
            <a:picLocks noChangeAspect="1"/>
          </p:cNvPicPr>
          <p:nvPr/>
        </p:nvPicPr>
        <p:blipFill>
          <a:blip r:embed="rId21"/>
          <a:stretch>
            <a:fillRect/>
          </a:stretch>
        </p:blipFill>
        <p:spPr>
          <a:xfrm>
            <a:off x="5200650" y="4976813"/>
            <a:ext cx="123825" cy="123825"/>
          </a:xfrm>
          <a:prstGeom prst="rect">
            <a:avLst/>
          </a:prstGeom>
        </p:spPr>
      </p:pic>
      <p:pic>
        <p:nvPicPr>
          <p:cNvPr id="22" name="Image 20" descr="preencoded.png"/>
          <p:cNvPicPr>
            <a:picLocks noChangeAspect="1"/>
          </p:cNvPicPr>
          <p:nvPr/>
        </p:nvPicPr>
        <p:blipFill>
          <a:blip r:embed="rId21"/>
          <a:stretch>
            <a:fillRect/>
          </a:stretch>
        </p:blipFill>
        <p:spPr>
          <a:xfrm>
            <a:off x="5200650" y="5224463"/>
            <a:ext cx="123825" cy="123825"/>
          </a:xfrm>
          <a:prstGeom prst="rect">
            <a:avLst/>
          </a:prstGeom>
        </p:spPr>
      </p:pic>
      <p:pic>
        <p:nvPicPr>
          <p:cNvPr id="23" name="Image 21" descr="preencoded.png"/>
          <p:cNvPicPr>
            <a:picLocks noChangeAspect="1"/>
          </p:cNvPicPr>
          <p:nvPr/>
        </p:nvPicPr>
        <p:blipFill>
          <a:blip r:embed="rId21"/>
          <a:stretch>
            <a:fillRect/>
          </a:stretch>
        </p:blipFill>
        <p:spPr>
          <a:xfrm>
            <a:off x="5200650" y="5472113"/>
            <a:ext cx="123825" cy="123825"/>
          </a:xfrm>
          <a:prstGeom prst="rect">
            <a:avLst/>
          </a:prstGeom>
        </p:spPr>
      </p:pic>
      <p:sp>
        <p:nvSpPr>
          <p:cNvPr id="24"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모델 평가 지표</a:t>
            </a:r>
            <a:endParaRPr lang="en-US" sz="1971" dirty="0"/>
          </a:p>
        </p:txBody>
      </p:sp>
      <p:sp>
        <p:nvSpPr>
          <p:cNvPr id="25" name="Text 1"/>
          <p:cNvSpPr/>
          <p:nvPr/>
        </p:nvSpPr>
        <p:spPr>
          <a:xfrm>
            <a:off x="711994" y="1695450"/>
            <a:ext cx="4665107"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분류 모델 지표</a:t>
            </a:r>
            <a:endParaRPr lang="en-US" sz="1337" dirty="0"/>
          </a:p>
        </p:txBody>
      </p:sp>
      <p:sp>
        <p:nvSpPr>
          <p:cNvPr id="26" name="Text 2"/>
          <p:cNvSpPr/>
          <p:nvPr/>
        </p:nvSpPr>
        <p:spPr>
          <a:xfrm>
            <a:off x="557213" y="2128837"/>
            <a:ext cx="2060138"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정확도 (Accuracy)</a:t>
            </a:r>
            <a:endParaRPr lang="en-US" sz="1024" dirty="0"/>
          </a:p>
        </p:txBody>
      </p:sp>
      <p:sp>
        <p:nvSpPr>
          <p:cNvPr id="27" name="Text 3"/>
          <p:cNvSpPr/>
          <p:nvPr/>
        </p:nvSpPr>
        <p:spPr>
          <a:xfrm>
            <a:off x="557213" y="2345531"/>
            <a:ext cx="2060138"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분류된 항목 중 실제 관련 항목의 비율</a:t>
            </a:r>
            <a:endParaRPr lang="en-US" sz="796" dirty="0"/>
          </a:p>
        </p:txBody>
      </p:sp>
      <p:sp>
        <p:nvSpPr>
          <p:cNvPr id="28" name="Text 4"/>
          <p:cNvSpPr/>
          <p:nvPr/>
        </p:nvSpPr>
        <p:spPr>
          <a:xfrm>
            <a:off x="2739629" y="2128837"/>
            <a:ext cx="2060138"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정밀도 (Precision)</a:t>
            </a:r>
            <a:endParaRPr lang="en-US" sz="1024" dirty="0"/>
          </a:p>
        </p:txBody>
      </p:sp>
      <p:sp>
        <p:nvSpPr>
          <p:cNvPr id="29" name="Text 5"/>
          <p:cNvSpPr/>
          <p:nvPr/>
        </p:nvSpPr>
        <p:spPr>
          <a:xfrm>
            <a:off x="2739628" y="2345531"/>
            <a:ext cx="1872853"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검색된 항목 중 실제로 관련된 항목의 비율</a:t>
            </a:r>
            <a:endParaRPr lang="en-US" sz="796" dirty="0"/>
          </a:p>
        </p:txBody>
      </p:sp>
      <p:sp>
        <p:nvSpPr>
          <p:cNvPr id="30" name="Text 6"/>
          <p:cNvSpPr/>
          <p:nvPr/>
        </p:nvSpPr>
        <p:spPr>
          <a:xfrm>
            <a:off x="557213" y="2964656"/>
            <a:ext cx="2060138"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재현율 (Recall)</a:t>
            </a:r>
            <a:endParaRPr lang="en-US" sz="1024" dirty="0"/>
          </a:p>
        </p:txBody>
      </p:sp>
      <p:sp>
        <p:nvSpPr>
          <p:cNvPr id="31" name="Text 7"/>
          <p:cNvSpPr/>
          <p:nvPr/>
        </p:nvSpPr>
        <p:spPr>
          <a:xfrm>
            <a:off x="557213" y="3181350"/>
            <a:ext cx="2060138"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모든 관련 항목 중 검색된 항목의 비율</a:t>
            </a:r>
            <a:endParaRPr lang="en-US" sz="796" dirty="0"/>
          </a:p>
        </p:txBody>
      </p:sp>
      <p:sp>
        <p:nvSpPr>
          <p:cNvPr id="32" name="Text 8"/>
          <p:cNvSpPr/>
          <p:nvPr/>
        </p:nvSpPr>
        <p:spPr>
          <a:xfrm>
            <a:off x="2739629" y="2964656"/>
            <a:ext cx="2060138"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F1 점수</a:t>
            </a:r>
            <a:endParaRPr lang="en-US" sz="1024" dirty="0"/>
          </a:p>
        </p:txBody>
      </p:sp>
      <p:sp>
        <p:nvSpPr>
          <p:cNvPr id="33" name="Text 9"/>
          <p:cNvSpPr/>
          <p:nvPr/>
        </p:nvSpPr>
        <p:spPr>
          <a:xfrm>
            <a:off x="2739629" y="3181350"/>
            <a:ext cx="2060138"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정밀도와 재현율의 조화평균</a:t>
            </a:r>
            <a:endParaRPr lang="en-US" sz="796" dirty="0"/>
          </a:p>
        </p:txBody>
      </p:sp>
      <p:sp>
        <p:nvSpPr>
          <p:cNvPr id="34" name="Text 10"/>
          <p:cNvSpPr/>
          <p:nvPr/>
        </p:nvSpPr>
        <p:spPr>
          <a:xfrm>
            <a:off x="464344" y="3862387"/>
            <a:ext cx="4665107"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F1 점수의 의미</a:t>
            </a:r>
            <a:endParaRPr lang="en-US" sz="1121" dirty="0"/>
          </a:p>
        </p:txBody>
      </p:sp>
      <p:sp>
        <p:nvSpPr>
          <p:cNvPr id="35" name="Text 11"/>
          <p:cNvSpPr/>
          <p:nvPr/>
        </p:nvSpPr>
        <p:spPr>
          <a:xfrm>
            <a:off x="5401866" y="1695450"/>
            <a:ext cx="4665107"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회귀 모델 지표</a:t>
            </a:r>
            <a:endParaRPr lang="en-US" sz="1337" dirty="0"/>
          </a:p>
        </p:txBody>
      </p:sp>
      <p:sp>
        <p:nvSpPr>
          <p:cNvPr id="36" name="Text 12"/>
          <p:cNvSpPr/>
          <p:nvPr/>
        </p:nvSpPr>
        <p:spPr>
          <a:xfrm>
            <a:off x="5293519" y="2128837"/>
            <a:ext cx="4460796"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균방오차 (MSE)</a:t>
            </a:r>
            <a:endParaRPr lang="en-US" sz="1024" dirty="0"/>
          </a:p>
        </p:txBody>
      </p:sp>
      <p:sp>
        <p:nvSpPr>
          <p:cNvPr id="37" name="Text 13"/>
          <p:cNvSpPr/>
          <p:nvPr/>
        </p:nvSpPr>
        <p:spPr>
          <a:xfrm>
            <a:off x="5293519" y="2345531"/>
            <a:ext cx="446079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예측값과 실제값의 제곱 차이의 평균</a:t>
            </a:r>
            <a:endParaRPr lang="en-US" sz="796" dirty="0"/>
          </a:p>
        </p:txBody>
      </p:sp>
      <p:sp>
        <p:nvSpPr>
          <p:cNvPr id="38" name="Text 14"/>
          <p:cNvSpPr/>
          <p:nvPr/>
        </p:nvSpPr>
        <p:spPr>
          <a:xfrm>
            <a:off x="5293519" y="2809875"/>
            <a:ext cx="4460796"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평균절대오차 (MAE)</a:t>
            </a:r>
            <a:endParaRPr lang="en-US" sz="1024" dirty="0"/>
          </a:p>
        </p:txBody>
      </p:sp>
      <p:sp>
        <p:nvSpPr>
          <p:cNvPr id="39" name="Text 15"/>
          <p:cNvSpPr/>
          <p:nvPr/>
        </p:nvSpPr>
        <p:spPr>
          <a:xfrm>
            <a:off x="5293519" y="3026569"/>
            <a:ext cx="446079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예측값과 실제값의 절대 차이의 평균</a:t>
            </a:r>
            <a:endParaRPr lang="en-US" sz="796" dirty="0"/>
          </a:p>
        </p:txBody>
      </p:sp>
      <p:sp>
        <p:nvSpPr>
          <p:cNvPr id="40" name="Text 16"/>
          <p:cNvSpPr/>
          <p:nvPr/>
        </p:nvSpPr>
        <p:spPr>
          <a:xfrm>
            <a:off x="5293519" y="3490912"/>
            <a:ext cx="4460796" cy="218008"/>
          </a:xfrm>
          <a:prstGeom prst="rect">
            <a:avLst/>
          </a:prstGeom>
          <a:noFill/>
          <a:ln/>
        </p:spPr>
        <p:txBody>
          <a:bodyPr wrap="square" lIns="0" tIns="0" rIns="0" bIns="0" rtlCol="0" anchor="t">
            <a:spAutoFit/>
          </a:bodyPr>
          <a:lstStyle/>
          <a:p>
            <a:pPr>
              <a:lnSpc>
                <a:spcPts val="1706"/>
              </a:lnSpc>
            </a:pPr>
            <a:r>
              <a:rPr lang="en-US" sz="1024" b="1" dirty="0">
                <a:solidFill>
                  <a:srgbClr val="1F2937"/>
                </a:solidFill>
                <a:latin typeface="Noto Sans KR" pitchFamily="34" charset="0"/>
                <a:ea typeface="Noto Sans KR" pitchFamily="34" charset="-122"/>
                <a:cs typeface="Noto Sans KR" pitchFamily="34" charset="-120"/>
              </a:rPr>
              <a:t>결정계수 (R²)</a:t>
            </a:r>
            <a:endParaRPr lang="en-US" sz="1024" dirty="0"/>
          </a:p>
        </p:txBody>
      </p:sp>
      <p:sp>
        <p:nvSpPr>
          <p:cNvPr id="41" name="Text 17"/>
          <p:cNvSpPr/>
          <p:nvPr/>
        </p:nvSpPr>
        <p:spPr>
          <a:xfrm>
            <a:off x="5293519" y="3707606"/>
            <a:ext cx="4460796"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회귀 모델의 설명력을 나타내는 지표</a:t>
            </a:r>
            <a:endParaRPr lang="en-US" sz="796" dirty="0"/>
          </a:p>
        </p:txBody>
      </p:sp>
      <p:sp>
        <p:nvSpPr>
          <p:cNvPr id="42" name="Text 18"/>
          <p:cNvSpPr/>
          <p:nvPr/>
        </p:nvSpPr>
        <p:spPr>
          <a:xfrm>
            <a:off x="5200650" y="4388644"/>
            <a:ext cx="4665107" cy="218008"/>
          </a:xfrm>
          <a:prstGeom prst="rect">
            <a:avLst/>
          </a:prstGeom>
          <a:noFill/>
          <a:ln/>
        </p:spPr>
        <p:txBody>
          <a:bodyPr wrap="square" lIns="0" tIns="0" rIns="0" bIns="0" rtlCol="0" anchor="t">
            <a:spAutoFit/>
          </a:bodyPr>
          <a:lstStyle/>
          <a:p>
            <a:pPr>
              <a:lnSpc>
                <a:spcPts val="1706"/>
              </a:lnSpc>
            </a:pPr>
            <a:r>
              <a:rPr lang="en-US" sz="1121" b="1" dirty="0">
                <a:solidFill>
                  <a:srgbClr val="374151"/>
                </a:solidFill>
                <a:latin typeface="Noto Sans KR" pitchFamily="34" charset="0"/>
                <a:ea typeface="Noto Sans KR" pitchFamily="34" charset="-122"/>
                <a:cs typeface="Noto Sans KR" pitchFamily="34" charset="-120"/>
              </a:rPr>
              <a:t>지표 활용</a:t>
            </a:r>
            <a:endParaRPr lang="en-US" sz="1121" dirty="0"/>
          </a:p>
        </p:txBody>
      </p:sp>
      <p:sp>
        <p:nvSpPr>
          <p:cNvPr id="43" name="Text 19"/>
          <p:cNvSpPr/>
          <p:nvPr/>
        </p:nvSpPr>
        <p:spPr>
          <a:xfrm>
            <a:off x="5386388" y="4698206"/>
            <a:ext cx="1957983"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이진 분류: 정밀도, 재현율, F1 점수</a:t>
            </a:r>
            <a:endParaRPr lang="en-US" sz="910" dirty="0"/>
          </a:p>
        </p:txBody>
      </p:sp>
      <p:sp>
        <p:nvSpPr>
          <p:cNvPr id="44" name="Text 20"/>
          <p:cNvSpPr/>
          <p:nvPr/>
        </p:nvSpPr>
        <p:spPr>
          <a:xfrm>
            <a:off x="5386388" y="4945856"/>
            <a:ext cx="150679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다중 분류: 정확도, F1 점수</a:t>
            </a:r>
            <a:endParaRPr lang="en-US" sz="910" dirty="0"/>
          </a:p>
        </p:txBody>
      </p:sp>
      <p:sp>
        <p:nvSpPr>
          <p:cNvPr id="45" name="Text 21"/>
          <p:cNvSpPr/>
          <p:nvPr/>
        </p:nvSpPr>
        <p:spPr>
          <a:xfrm>
            <a:off x="5386388" y="5193506"/>
            <a:ext cx="143869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회귀 문제: MSE, MAE, R²</a:t>
            </a:r>
            <a:endParaRPr lang="en-US" sz="910" dirty="0"/>
          </a:p>
        </p:txBody>
      </p:sp>
      <p:sp>
        <p:nvSpPr>
          <p:cNvPr id="46" name="Text 22"/>
          <p:cNvSpPr/>
          <p:nvPr/>
        </p:nvSpPr>
        <p:spPr>
          <a:xfrm>
            <a:off x="5386388" y="5441156"/>
            <a:ext cx="188987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불균형 데이터: F1 점수가 더 유용</a:t>
            </a:r>
            <a:endParaRPr lang="en-US" sz="910" dirty="0"/>
          </a:p>
        </p:txBody>
      </p:sp>
      <p:sp>
        <p:nvSpPr>
          <p:cNvPr id="47" name="Text 23"/>
          <p:cNvSpPr/>
          <p:nvPr/>
        </p:nvSpPr>
        <p:spPr>
          <a:xfrm>
            <a:off x="309562" y="5936456"/>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33 / 36</a:t>
            </a:r>
            <a:endParaRPr lang="en-US" sz="91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222206"/>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162550"/>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309562" y="1540669"/>
            <a:ext cx="4550569" cy="4643438"/>
          </a:xfrm>
          <a:prstGeom prst="rect">
            <a:avLst/>
          </a:prstGeom>
        </p:spPr>
      </p:pic>
      <p:pic>
        <p:nvPicPr>
          <p:cNvPr id="7" name="Image 5" descr="preencoded.png"/>
          <p:cNvPicPr>
            <a:picLocks noChangeAspect="1"/>
          </p:cNvPicPr>
          <p:nvPr/>
        </p:nvPicPr>
        <p:blipFill>
          <a:blip r:embed="rId8"/>
          <a:stretch>
            <a:fillRect/>
          </a:stretch>
        </p:blipFill>
        <p:spPr>
          <a:xfrm>
            <a:off x="495300" y="2840831"/>
            <a:ext cx="4179094" cy="1485900"/>
          </a:xfrm>
          <a:prstGeom prst="rect">
            <a:avLst/>
          </a:prstGeom>
        </p:spPr>
      </p:pic>
      <p:pic>
        <p:nvPicPr>
          <p:cNvPr id="8" name="Image 6" descr="preencoded.png"/>
          <p:cNvPicPr>
            <a:picLocks noChangeAspect="1"/>
          </p:cNvPicPr>
          <p:nvPr/>
        </p:nvPicPr>
        <p:blipFill>
          <a:blip r:embed="rId9"/>
          <a:stretch>
            <a:fillRect/>
          </a:stretch>
        </p:blipFill>
        <p:spPr>
          <a:xfrm>
            <a:off x="495300" y="4729163"/>
            <a:ext cx="154781" cy="123825"/>
          </a:xfrm>
          <a:prstGeom prst="rect">
            <a:avLst/>
          </a:prstGeom>
        </p:spPr>
      </p:pic>
      <p:pic>
        <p:nvPicPr>
          <p:cNvPr id="9" name="Image 7" descr="preencoded.png"/>
          <p:cNvPicPr>
            <a:picLocks noChangeAspect="1"/>
          </p:cNvPicPr>
          <p:nvPr/>
        </p:nvPicPr>
        <p:blipFill>
          <a:blip r:embed="rId10"/>
          <a:stretch>
            <a:fillRect/>
          </a:stretch>
        </p:blipFill>
        <p:spPr>
          <a:xfrm>
            <a:off x="495300" y="4976813"/>
            <a:ext cx="154781" cy="123825"/>
          </a:xfrm>
          <a:prstGeom prst="rect">
            <a:avLst/>
          </a:prstGeom>
        </p:spPr>
      </p:pic>
      <p:pic>
        <p:nvPicPr>
          <p:cNvPr id="10" name="Image 8" descr="preencoded.png"/>
          <p:cNvPicPr>
            <a:picLocks noChangeAspect="1"/>
          </p:cNvPicPr>
          <p:nvPr/>
        </p:nvPicPr>
        <p:blipFill>
          <a:blip r:embed="rId11"/>
          <a:stretch>
            <a:fillRect/>
          </a:stretch>
        </p:blipFill>
        <p:spPr>
          <a:xfrm>
            <a:off x="495300" y="5410200"/>
            <a:ext cx="154781" cy="123825"/>
          </a:xfrm>
          <a:prstGeom prst="rect">
            <a:avLst/>
          </a:prstGeom>
        </p:spPr>
      </p:pic>
      <p:pic>
        <p:nvPicPr>
          <p:cNvPr id="11" name="Image 9" descr="preencoded.png"/>
          <p:cNvPicPr>
            <a:picLocks noChangeAspect="1"/>
          </p:cNvPicPr>
          <p:nvPr/>
        </p:nvPicPr>
        <p:blipFill>
          <a:blip r:embed="rId12"/>
          <a:stretch>
            <a:fillRect/>
          </a:stretch>
        </p:blipFill>
        <p:spPr>
          <a:xfrm>
            <a:off x="495300" y="5657850"/>
            <a:ext cx="123825" cy="123825"/>
          </a:xfrm>
          <a:prstGeom prst="rect">
            <a:avLst/>
          </a:prstGeom>
        </p:spPr>
      </p:pic>
      <p:pic>
        <p:nvPicPr>
          <p:cNvPr id="12" name="Image 10" descr="preencoded.png"/>
          <p:cNvPicPr>
            <a:picLocks noChangeAspect="1"/>
          </p:cNvPicPr>
          <p:nvPr/>
        </p:nvPicPr>
        <p:blipFill>
          <a:blip r:embed="rId7"/>
          <a:stretch>
            <a:fillRect/>
          </a:stretch>
        </p:blipFill>
        <p:spPr>
          <a:xfrm>
            <a:off x="5045869" y="1540669"/>
            <a:ext cx="4550569" cy="4643438"/>
          </a:xfrm>
          <a:prstGeom prst="rect">
            <a:avLst/>
          </a:prstGeom>
        </p:spPr>
      </p:pic>
      <p:pic>
        <p:nvPicPr>
          <p:cNvPr id="13" name="Image 11" descr="preencoded.png"/>
          <p:cNvPicPr>
            <a:picLocks noChangeAspect="1"/>
          </p:cNvPicPr>
          <p:nvPr/>
        </p:nvPicPr>
        <p:blipFill>
          <a:blip r:embed="rId13"/>
          <a:stretch>
            <a:fillRect/>
          </a:stretch>
        </p:blipFill>
        <p:spPr>
          <a:xfrm>
            <a:off x="5231606" y="2593181"/>
            <a:ext cx="4179094" cy="557213"/>
          </a:xfrm>
          <a:prstGeom prst="rect">
            <a:avLst/>
          </a:prstGeom>
        </p:spPr>
      </p:pic>
      <p:pic>
        <p:nvPicPr>
          <p:cNvPr id="14" name="Image 12" descr="preencoded.png"/>
          <p:cNvPicPr>
            <a:picLocks noChangeAspect="1"/>
          </p:cNvPicPr>
          <p:nvPr/>
        </p:nvPicPr>
        <p:blipFill>
          <a:blip r:embed="rId14"/>
          <a:stretch>
            <a:fillRect/>
          </a:stretch>
        </p:blipFill>
        <p:spPr>
          <a:xfrm>
            <a:off x="5324475" y="2717006"/>
            <a:ext cx="92869" cy="123825"/>
          </a:xfrm>
          <a:prstGeom prst="rect">
            <a:avLst/>
          </a:prstGeom>
        </p:spPr>
      </p:pic>
      <p:pic>
        <p:nvPicPr>
          <p:cNvPr id="15" name="Image 13" descr="preencoded.png"/>
          <p:cNvPicPr>
            <a:picLocks noChangeAspect="1"/>
          </p:cNvPicPr>
          <p:nvPr/>
        </p:nvPicPr>
        <p:blipFill>
          <a:blip r:embed="rId15"/>
          <a:stretch>
            <a:fillRect/>
          </a:stretch>
        </p:blipFill>
        <p:spPr>
          <a:xfrm>
            <a:off x="5231606" y="3274219"/>
            <a:ext cx="4179094" cy="557213"/>
          </a:xfrm>
          <a:prstGeom prst="rect">
            <a:avLst/>
          </a:prstGeom>
        </p:spPr>
      </p:pic>
      <p:pic>
        <p:nvPicPr>
          <p:cNvPr id="16" name="Image 14" descr="preencoded.png"/>
          <p:cNvPicPr>
            <a:picLocks noChangeAspect="1"/>
          </p:cNvPicPr>
          <p:nvPr/>
        </p:nvPicPr>
        <p:blipFill>
          <a:blip r:embed="rId16"/>
          <a:stretch>
            <a:fillRect/>
          </a:stretch>
        </p:blipFill>
        <p:spPr>
          <a:xfrm>
            <a:off x="5324475" y="3398044"/>
            <a:ext cx="123825" cy="123825"/>
          </a:xfrm>
          <a:prstGeom prst="rect">
            <a:avLst/>
          </a:prstGeom>
        </p:spPr>
      </p:pic>
      <p:pic>
        <p:nvPicPr>
          <p:cNvPr id="17" name="Image 15" descr="preencoded.png"/>
          <p:cNvPicPr>
            <a:picLocks noChangeAspect="1"/>
          </p:cNvPicPr>
          <p:nvPr/>
        </p:nvPicPr>
        <p:blipFill>
          <a:blip r:embed="rId17"/>
          <a:stretch>
            <a:fillRect/>
          </a:stretch>
        </p:blipFill>
        <p:spPr>
          <a:xfrm>
            <a:off x="5231606" y="3955256"/>
            <a:ext cx="4179094" cy="711994"/>
          </a:xfrm>
          <a:prstGeom prst="rect">
            <a:avLst/>
          </a:prstGeom>
        </p:spPr>
      </p:pic>
      <p:pic>
        <p:nvPicPr>
          <p:cNvPr id="18" name="Image 16" descr="preencoded.png"/>
          <p:cNvPicPr>
            <a:picLocks noChangeAspect="1"/>
          </p:cNvPicPr>
          <p:nvPr/>
        </p:nvPicPr>
        <p:blipFill>
          <a:blip r:embed="rId18"/>
          <a:stretch>
            <a:fillRect/>
          </a:stretch>
        </p:blipFill>
        <p:spPr>
          <a:xfrm>
            <a:off x="5324475" y="4079081"/>
            <a:ext cx="154781" cy="123825"/>
          </a:xfrm>
          <a:prstGeom prst="rect">
            <a:avLst/>
          </a:prstGeom>
        </p:spPr>
      </p:pic>
      <p:pic>
        <p:nvPicPr>
          <p:cNvPr id="19" name="Image 17" descr="preencoded.png"/>
          <p:cNvPicPr>
            <a:picLocks noChangeAspect="1"/>
          </p:cNvPicPr>
          <p:nvPr/>
        </p:nvPicPr>
        <p:blipFill>
          <a:blip r:embed="rId19"/>
          <a:stretch>
            <a:fillRect/>
          </a:stretch>
        </p:blipFill>
        <p:spPr>
          <a:xfrm>
            <a:off x="5231606" y="4791075"/>
            <a:ext cx="4179094" cy="711994"/>
          </a:xfrm>
          <a:prstGeom prst="rect">
            <a:avLst/>
          </a:prstGeom>
        </p:spPr>
      </p:pic>
      <p:pic>
        <p:nvPicPr>
          <p:cNvPr id="20" name="Image 18" descr="preencoded.png"/>
          <p:cNvPicPr>
            <a:picLocks noChangeAspect="1"/>
          </p:cNvPicPr>
          <p:nvPr/>
        </p:nvPicPr>
        <p:blipFill>
          <a:blip r:embed="rId20"/>
          <a:stretch>
            <a:fillRect/>
          </a:stretch>
        </p:blipFill>
        <p:spPr>
          <a:xfrm>
            <a:off x="5324475" y="4914900"/>
            <a:ext cx="123825" cy="123825"/>
          </a:xfrm>
          <a:prstGeom prst="rect">
            <a:avLst/>
          </a:prstGeom>
        </p:spPr>
      </p:pic>
      <p:sp>
        <p:nvSpPr>
          <p:cNvPr id="2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데이터 전처리와 후처리</a:t>
            </a:r>
            <a:endParaRPr lang="en-US" sz="1971" dirty="0"/>
          </a:p>
        </p:txBody>
      </p:sp>
      <p:sp>
        <p:nvSpPr>
          <p:cNvPr id="22" name="Text 1"/>
          <p:cNvSpPr/>
          <p:nvPr/>
        </p:nvSpPr>
        <p:spPr>
          <a:xfrm>
            <a:off x="495300"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데이터 전처리</a:t>
            </a:r>
            <a:endParaRPr lang="en-US" sz="1337" dirty="0"/>
          </a:p>
        </p:txBody>
      </p:sp>
      <p:sp>
        <p:nvSpPr>
          <p:cNvPr id="23" name="Text 2"/>
          <p:cNvSpPr/>
          <p:nvPr/>
        </p:nvSpPr>
        <p:spPr>
          <a:xfrm>
            <a:off x="495300" y="2097881"/>
            <a:ext cx="4597003" cy="185738"/>
          </a:xfrm>
          <a:prstGeom prst="rect">
            <a:avLst/>
          </a:prstGeom>
          <a:noFill/>
          <a:ln/>
        </p:spPr>
        <p:txBody>
          <a:bodyPr wrap="square" lIns="0" tIns="0" rIns="0" bIns="0" rtlCol="0" anchor="t"/>
          <a:lstStyle/>
          <a:p>
            <a:pPr>
              <a:lnSpc>
                <a:spcPts val="1463"/>
              </a:lnSpc>
            </a:pPr>
            <a:r>
              <a:rPr lang="en-US" sz="910" dirty="0">
                <a:solidFill>
                  <a:srgbClr val="16A34A"/>
                </a:solidFill>
                <a:latin typeface="Noto Sans KR" pitchFamily="34" charset="0"/>
                <a:ea typeface="Noto Sans KR" pitchFamily="34" charset="-122"/>
                <a:cs typeface="Noto Sans KR" pitchFamily="34" charset="-120"/>
              </a:rPr>
              <a:t>정의:</a:t>
            </a:r>
            <a:r>
              <a:rPr lang="en-US" sz="910" dirty="0">
                <a:solidFill>
                  <a:srgbClr val="4B5563"/>
                </a:solidFill>
                <a:latin typeface="Noto Sans KR" pitchFamily="34" charset="0"/>
                <a:ea typeface="Noto Sans KR" pitchFamily="34" charset="-122"/>
                <a:cs typeface="Noto Sans KR" pitchFamily="34" charset="-120"/>
              </a:rPr>
              <a:t>"데이터 분석 전에 </a:t>
            </a:r>
            <a:r>
              <a:rPr lang="en-US" sz="910">
                <a:solidFill>
                  <a:srgbClr val="4B5563"/>
                </a:solidFill>
                <a:latin typeface="Noto Sans KR" pitchFamily="34" charset="0"/>
                <a:ea typeface="Noto Sans KR" pitchFamily="34" charset="-122"/>
                <a:cs typeface="Noto Sans KR" pitchFamily="34" charset="-120"/>
              </a:rPr>
              <a:t>데이터를 처리, 필터링하고 </a:t>
            </a:r>
            <a:r>
              <a:rPr lang="en-US" sz="910" dirty="0">
                <a:solidFill>
                  <a:srgbClr val="4B5563"/>
                </a:solidFill>
                <a:latin typeface="Noto Sans KR" pitchFamily="34" charset="0"/>
                <a:ea typeface="Noto Sans KR" pitchFamily="34" charset="-122"/>
                <a:cs typeface="Noto Sans KR" pitchFamily="34" charset="-120"/>
              </a:rPr>
              <a:t>향상시키는 과정"</a:t>
            </a:r>
            <a:endParaRPr lang="en-US" sz="910" dirty="0"/>
          </a:p>
        </p:txBody>
      </p:sp>
      <p:sp>
        <p:nvSpPr>
          <p:cNvPr id="24" name="Text 3"/>
          <p:cNvSpPr/>
          <p:nvPr/>
        </p:nvSpPr>
        <p:spPr>
          <a:xfrm>
            <a:off x="495300" y="2345531"/>
            <a:ext cx="4179094" cy="371475"/>
          </a:xfrm>
          <a:prstGeom prst="rect">
            <a:avLst/>
          </a:prstGeom>
          <a:noFill/>
          <a:ln/>
        </p:spPr>
        <p:txBody>
          <a:bodyPr wrap="square" lIns="0" tIns="0" rIns="0" bIns="0" rtlCol="0" anchor="t"/>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목적:모델이 쉽게 이해할 수 있는 형태로 데이터를 변환하고, 노이즈를 줄여 데이터 품질을 개선</a:t>
            </a:r>
            <a:endParaRPr lang="en-US" sz="910" dirty="0"/>
          </a:p>
        </p:txBody>
      </p:sp>
      <p:sp>
        <p:nvSpPr>
          <p:cNvPr id="25" name="Text 4"/>
          <p:cNvSpPr/>
          <p:nvPr/>
        </p:nvSpPr>
        <p:spPr>
          <a:xfrm>
            <a:off x="495300" y="4450556"/>
            <a:ext cx="4597003" cy="192360"/>
          </a:xfrm>
          <a:prstGeom prst="rect">
            <a:avLst/>
          </a:prstGeom>
          <a:noFill/>
          <a:ln/>
        </p:spPr>
        <p:txBody>
          <a:bodyPr wrap="square" lIns="0" tIns="0" rIns="0" bIns="0" rtlCol="0" anchor="t">
            <a:spAutoFit/>
          </a:bodyPr>
          <a:lstStyle/>
          <a:p>
            <a:pPr>
              <a:lnSpc>
                <a:spcPts val="1463"/>
              </a:lnSpc>
            </a:pPr>
            <a:r>
              <a:rPr lang="en-US" sz="910" dirty="0">
                <a:solidFill>
                  <a:srgbClr val="374151"/>
                </a:solidFill>
                <a:latin typeface="Noto Sans KR" pitchFamily="34" charset="0"/>
                <a:ea typeface="Noto Sans KR" pitchFamily="34" charset="-122"/>
                <a:cs typeface="Noto Sans KR" pitchFamily="34" charset="-120"/>
              </a:rPr>
              <a:t>주요 단계:</a:t>
            </a:r>
            <a:endParaRPr lang="en-US" sz="910" dirty="0"/>
          </a:p>
        </p:txBody>
      </p:sp>
      <p:sp>
        <p:nvSpPr>
          <p:cNvPr id="26" name="Text 5"/>
          <p:cNvSpPr/>
          <p:nvPr/>
        </p:nvSpPr>
        <p:spPr>
          <a:xfrm>
            <a:off x="711994" y="4698206"/>
            <a:ext cx="842784"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데이터 클리닝:</a:t>
            </a:r>
            <a:endParaRPr lang="en-US" sz="910" dirty="0"/>
          </a:p>
        </p:txBody>
      </p:sp>
      <p:sp>
        <p:nvSpPr>
          <p:cNvPr id="27" name="Text 6"/>
          <p:cNvSpPr/>
          <p:nvPr/>
        </p:nvSpPr>
        <p:spPr>
          <a:xfrm>
            <a:off x="1509117" y="4698206"/>
            <a:ext cx="234957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중복 항목 삭제, 누락 값 처리, 이상치 검출</a:t>
            </a:r>
            <a:endParaRPr lang="en-US" sz="910" dirty="0"/>
          </a:p>
        </p:txBody>
      </p:sp>
      <p:sp>
        <p:nvSpPr>
          <p:cNvPr id="28" name="Text 7"/>
          <p:cNvSpPr/>
          <p:nvPr/>
        </p:nvSpPr>
        <p:spPr>
          <a:xfrm>
            <a:off x="711994" y="4945856"/>
            <a:ext cx="859810"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정규화/표준화:</a:t>
            </a:r>
            <a:endParaRPr lang="en-US" sz="910" dirty="0"/>
          </a:p>
        </p:txBody>
      </p:sp>
      <p:sp>
        <p:nvSpPr>
          <p:cNvPr id="29" name="Text 8"/>
          <p:cNvSpPr/>
          <p:nvPr/>
        </p:nvSpPr>
        <p:spPr>
          <a:xfrm>
            <a:off x="1524596" y="4945856"/>
            <a:ext cx="388500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값을 공통된 스케일로 변환 (0-1 사이로, 또는 평균 0, 표준편차 1로)</a:t>
            </a:r>
            <a:endParaRPr lang="en-US" sz="910" dirty="0"/>
          </a:p>
        </p:txBody>
      </p:sp>
      <p:sp>
        <p:nvSpPr>
          <p:cNvPr id="30" name="Text 9"/>
          <p:cNvSpPr/>
          <p:nvPr/>
        </p:nvSpPr>
        <p:spPr>
          <a:xfrm>
            <a:off x="711994" y="5379244"/>
            <a:ext cx="876836"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인코딩 및 변환:</a:t>
            </a:r>
            <a:endParaRPr lang="en-US" sz="910" dirty="0"/>
          </a:p>
        </p:txBody>
      </p:sp>
      <p:sp>
        <p:nvSpPr>
          <p:cNvPr id="31" name="Text 10"/>
          <p:cNvSpPr/>
          <p:nvPr/>
        </p:nvSpPr>
        <p:spPr>
          <a:xfrm>
            <a:off x="1540073" y="5379244"/>
            <a:ext cx="333708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범주형 데이터를 숫자로, 시간 데이터를 파생 특성으로 분해</a:t>
            </a:r>
            <a:endParaRPr lang="en-US" sz="910" dirty="0"/>
          </a:p>
        </p:txBody>
      </p:sp>
      <p:sp>
        <p:nvSpPr>
          <p:cNvPr id="32" name="Text 11"/>
          <p:cNvSpPr/>
          <p:nvPr/>
        </p:nvSpPr>
        <p:spPr>
          <a:xfrm>
            <a:off x="681038" y="5626894"/>
            <a:ext cx="1328023"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피처 선택 및 차원 축소:</a:t>
            </a:r>
            <a:endParaRPr lang="en-US" sz="910" dirty="0"/>
          </a:p>
        </p:txBody>
      </p:sp>
      <p:sp>
        <p:nvSpPr>
          <p:cNvPr id="33" name="Text 12"/>
          <p:cNvSpPr/>
          <p:nvPr/>
        </p:nvSpPr>
        <p:spPr>
          <a:xfrm>
            <a:off x="1919288" y="5626894"/>
            <a:ext cx="392370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불필요한 변수 제거, PCA 등을 통해 고차원 데이터를 더 작은 차원으로 투영</a:t>
            </a:r>
            <a:endParaRPr lang="en-US" sz="910" dirty="0"/>
          </a:p>
        </p:txBody>
      </p:sp>
      <p:sp>
        <p:nvSpPr>
          <p:cNvPr id="34" name="Text 13"/>
          <p:cNvSpPr/>
          <p:nvPr/>
        </p:nvSpPr>
        <p:spPr>
          <a:xfrm>
            <a:off x="5231606" y="1726406"/>
            <a:ext cx="4597003" cy="256480"/>
          </a:xfrm>
          <a:prstGeom prst="rect">
            <a:avLst/>
          </a:prstGeom>
          <a:noFill/>
          <a:ln/>
        </p:spPr>
        <p:txBody>
          <a:bodyPr wrap="square" lIns="0" tIns="0" rIns="0" bIns="0" rtlCol="0" anchor="t">
            <a:spAutoFit/>
          </a:bodyPr>
          <a:lstStyle/>
          <a:p>
            <a:pPr>
              <a:lnSpc>
                <a:spcPts val="1950"/>
              </a:lnSpc>
            </a:pPr>
            <a:r>
              <a:rPr lang="en-US" sz="1337" b="1" dirty="0">
                <a:solidFill>
                  <a:srgbClr val="374151"/>
                </a:solidFill>
                <a:latin typeface="Noto Sans KR" pitchFamily="34" charset="0"/>
                <a:ea typeface="Noto Sans KR" pitchFamily="34" charset="-122"/>
                <a:cs typeface="Noto Sans KR" pitchFamily="34" charset="-120"/>
              </a:rPr>
              <a:t>후처리 및 모델 개선</a:t>
            </a:r>
            <a:endParaRPr lang="en-US" sz="1337" dirty="0"/>
          </a:p>
        </p:txBody>
      </p:sp>
      <p:sp>
        <p:nvSpPr>
          <p:cNvPr id="35" name="Text 14"/>
          <p:cNvSpPr/>
          <p:nvPr/>
        </p:nvSpPr>
        <p:spPr>
          <a:xfrm>
            <a:off x="5231606" y="2097881"/>
            <a:ext cx="4179094" cy="371475"/>
          </a:xfrm>
          <a:prstGeom prst="rect">
            <a:avLst/>
          </a:prstGeom>
          <a:noFill/>
          <a:ln/>
        </p:spPr>
        <p:txBody>
          <a:bodyPr wrap="square" lIns="0" tIns="0" rIns="0" bIns="0" rtlCol="0" anchor="t"/>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모델이 결과를 생성한 후, 이를 조정하고 해석하는 과정이 필요합니다. 이는</a:t>
            </a:r>
            <a:r>
              <a:rPr lang="en-US" sz="910" dirty="0">
                <a:solidFill>
                  <a:srgbClr val="16A34A"/>
                </a:solidFill>
                <a:latin typeface="Noto Sans KR" pitchFamily="34" charset="0"/>
                <a:ea typeface="Noto Sans KR" pitchFamily="34" charset="-122"/>
                <a:cs typeface="Noto Sans KR" pitchFamily="34" charset="-120"/>
              </a:rPr>
              <a:t>후처리</a:t>
            </a:r>
            <a:r>
              <a:rPr lang="en-US" sz="910" dirty="0">
                <a:solidFill>
                  <a:srgbClr val="4B5563"/>
                </a:solidFill>
                <a:latin typeface="Noto Sans KR" pitchFamily="34" charset="0"/>
                <a:ea typeface="Noto Sans KR" pitchFamily="34" charset="-122"/>
                <a:cs typeface="Noto Sans KR" pitchFamily="34" charset="-120"/>
              </a:rPr>
              <a:t>라고 합니다.</a:t>
            </a:r>
            <a:endParaRPr lang="en-US" sz="910" dirty="0"/>
          </a:p>
        </p:txBody>
      </p:sp>
      <p:sp>
        <p:nvSpPr>
          <p:cNvPr id="36" name="Text 15"/>
          <p:cNvSpPr/>
          <p:nvPr/>
        </p:nvSpPr>
        <p:spPr>
          <a:xfrm>
            <a:off x="5479256" y="2686050"/>
            <a:ext cx="587395" cy="192360"/>
          </a:xfrm>
          <a:prstGeom prst="rect">
            <a:avLst/>
          </a:prstGeom>
          <a:noFill/>
          <a:ln/>
        </p:spPr>
        <p:txBody>
          <a:bodyPr wrap="square" lIns="0" tIns="0" rIns="0" bIns="0" rtlCol="0" anchor="t">
            <a:spAutoFit/>
          </a:bodyPr>
          <a:lstStyle/>
          <a:p>
            <a:pPr>
              <a:lnSpc>
                <a:spcPts val="1463"/>
              </a:lnSpc>
            </a:pPr>
            <a:r>
              <a:rPr lang="en-US" sz="910" dirty="0">
                <a:solidFill>
                  <a:srgbClr val="1D4ED8"/>
                </a:solidFill>
                <a:latin typeface="Noto Sans KR" pitchFamily="34" charset="0"/>
                <a:ea typeface="Noto Sans KR" pitchFamily="34" charset="-122"/>
                <a:cs typeface="Noto Sans KR" pitchFamily="34" charset="-120"/>
              </a:rPr>
              <a:t>확률 교정:</a:t>
            </a:r>
            <a:endParaRPr lang="en-US" sz="910" dirty="0"/>
          </a:p>
        </p:txBody>
      </p:sp>
      <p:sp>
        <p:nvSpPr>
          <p:cNvPr id="37" name="Text 16"/>
          <p:cNvSpPr/>
          <p:nvPr/>
        </p:nvSpPr>
        <p:spPr>
          <a:xfrm>
            <a:off x="5324475" y="2902744"/>
            <a:ext cx="4392692"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분류 모델의 확률 출력을 다시 조정하여 실제 사건 발생 확률과 일치시키기</a:t>
            </a:r>
            <a:endParaRPr lang="en-US" sz="796" dirty="0"/>
          </a:p>
        </p:txBody>
      </p:sp>
      <p:sp>
        <p:nvSpPr>
          <p:cNvPr id="38" name="Text 17"/>
          <p:cNvSpPr/>
          <p:nvPr/>
        </p:nvSpPr>
        <p:spPr>
          <a:xfrm>
            <a:off x="5510213" y="3367087"/>
            <a:ext cx="595908" cy="192360"/>
          </a:xfrm>
          <a:prstGeom prst="rect">
            <a:avLst/>
          </a:prstGeom>
          <a:noFill/>
          <a:ln/>
        </p:spPr>
        <p:txBody>
          <a:bodyPr wrap="square" lIns="0" tIns="0" rIns="0" bIns="0" rtlCol="0" anchor="t">
            <a:spAutoFit/>
          </a:bodyPr>
          <a:lstStyle/>
          <a:p>
            <a:pPr>
              <a:lnSpc>
                <a:spcPts val="1463"/>
              </a:lnSpc>
            </a:pPr>
            <a:r>
              <a:rPr lang="ko-KR" altLang="en-US" sz="910">
                <a:solidFill>
                  <a:srgbClr val="C2410C"/>
                </a:solidFill>
                <a:latin typeface="Noto Sans KR" pitchFamily="34" charset="0"/>
                <a:ea typeface="Noto Sans KR" pitchFamily="34" charset="-122"/>
                <a:cs typeface="Noto Sans KR" pitchFamily="34" charset="-120"/>
              </a:rPr>
              <a:t>임계</a:t>
            </a:r>
            <a:r>
              <a:rPr lang="en-US" sz="910">
                <a:solidFill>
                  <a:srgbClr val="C2410C"/>
                </a:solidFill>
                <a:latin typeface="Noto Sans KR" pitchFamily="34" charset="0"/>
                <a:ea typeface="Noto Sans KR" pitchFamily="34" charset="-122"/>
                <a:cs typeface="Noto Sans KR" pitchFamily="34" charset="-120"/>
              </a:rPr>
              <a:t>값 </a:t>
            </a:r>
            <a:r>
              <a:rPr lang="en-US" sz="910" dirty="0">
                <a:solidFill>
                  <a:srgbClr val="C2410C"/>
                </a:solidFill>
                <a:latin typeface="Noto Sans KR" pitchFamily="34" charset="0"/>
                <a:ea typeface="Noto Sans KR" pitchFamily="34" charset="-122"/>
                <a:cs typeface="Noto Sans KR" pitchFamily="34" charset="-120"/>
              </a:rPr>
              <a:t>조정:</a:t>
            </a:r>
            <a:endParaRPr lang="en-US" sz="910" dirty="0"/>
          </a:p>
        </p:txBody>
      </p:sp>
      <p:sp>
        <p:nvSpPr>
          <p:cNvPr id="39" name="Text 18"/>
          <p:cNvSpPr/>
          <p:nvPr/>
        </p:nvSpPr>
        <p:spPr>
          <a:xfrm>
            <a:off x="5324475" y="3583781"/>
            <a:ext cx="4392692" cy="153888"/>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데이터 불균형 문제에서 정밀도와 재현율을 균형 있게 맞추기 위해 적절한 임계값 설정</a:t>
            </a:r>
            <a:endParaRPr lang="en-US" sz="796" dirty="0"/>
          </a:p>
        </p:txBody>
      </p:sp>
      <p:sp>
        <p:nvSpPr>
          <p:cNvPr id="40" name="Text 19"/>
          <p:cNvSpPr/>
          <p:nvPr/>
        </p:nvSpPr>
        <p:spPr>
          <a:xfrm>
            <a:off x="5541169" y="4048125"/>
            <a:ext cx="1004530" cy="192360"/>
          </a:xfrm>
          <a:prstGeom prst="rect">
            <a:avLst/>
          </a:prstGeom>
          <a:noFill/>
          <a:ln/>
        </p:spPr>
        <p:txBody>
          <a:bodyPr wrap="square" lIns="0" tIns="0" rIns="0" bIns="0" rtlCol="0" anchor="t">
            <a:spAutoFit/>
          </a:bodyPr>
          <a:lstStyle/>
          <a:p>
            <a:pPr>
              <a:lnSpc>
                <a:spcPts val="1463"/>
              </a:lnSpc>
            </a:pPr>
            <a:r>
              <a:rPr lang="en-US" sz="910" dirty="0">
                <a:solidFill>
                  <a:srgbClr val="15803D"/>
                </a:solidFill>
                <a:latin typeface="Noto Sans KR" pitchFamily="34" charset="0"/>
                <a:ea typeface="Noto Sans KR" pitchFamily="34" charset="-122"/>
                <a:cs typeface="Noto Sans KR" pitchFamily="34" charset="-120"/>
              </a:rPr>
              <a:t>스무딩 및 필터링:</a:t>
            </a:r>
            <a:endParaRPr lang="en-US" sz="910" dirty="0"/>
          </a:p>
        </p:txBody>
      </p:sp>
      <p:sp>
        <p:nvSpPr>
          <p:cNvPr id="41" name="Text 20"/>
          <p:cNvSpPr/>
          <p:nvPr/>
        </p:nvSpPr>
        <p:spPr>
          <a:xfrm>
            <a:off x="5324475" y="4264819"/>
            <a:ext cx="3993356"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시간 시리즈 예측에서 이동 평균 또는 지수 스무딩과 같은 기법을 적용하여 결과의 불규칙성을 줄이기</a:t>
            </a:r>
            <a:endParaRPr lang="en-US" sz="796" dirty="0"/>
          </a:p>
        </p:txBody>
      </p:sp>
      <p:sp>
        <p:nvSpPr>
          <p:cNvPr id="42" name="Text 21"/>
          <p:cNvSpPr/>
          <p:nvPr/>
        </p:nvSpPr>
        <p:spPr>
          <a:xfrm>
            <a:off x="5510213" y="4883944"/>
            <a:ext cx="1166276" cy="192360"/>
          </a:xfrm>
          <a:prstGeom prst="rect">
            <a:avLst/>
          </a:prstGeom>
          <a:noFill/>
          <a:ln/>
        </p:spPr>
        <p:txBody>
          <a:bodyPr wrap="square" lIns="0" tIns="0" rIns="0" bIns="0" rtlCol="0" anchor="t">
            <a:spAutoFit/>
          </a:bodyPr>
          <a:lstStyle/>
          <a:p>
            <a:pPr>
              <a:lnSpc>
                <a:spcPts val="1463"/>
              </a:lnSpc>
            </a:pPr>
            <a:r>
              <a:rPr lang="en-US" sz="910" dirty="0">
                <a:solidFill>
                  <a:srgbClr val="7E22CE"/>
                </a:solidFill>
                <a:latin typeface="Noto Sans KR" pitchFamily="34" charset="0"/>
                <a:ea typeface="Noto Sans KR" pitchFamily="34" charset="-122"/>
                <a:cs typeface="Noto Sans KR" pitchFamily="34" charset="-120"/>
              </a:rPr>
              <a:t>결과 시각화 및 해석:</a:t>
            </a:r>
            <a:endParaRPr lang="en-US" sz="910" dirty="0"/>
          </a:p>
        </p:txBody>
      </p:sp>
      <p:sp>
        <p:nvSpPr>
          <p:cNvPr id="43" name="Text 22"/>
          <p:cNvSpPr/>
          <p:nvPr/>
        </p:nvSpPr>
        <p:spPr>
          <a:xfrm>
            <a:off x="5324475" y="5100638"/>
            <a:ext cx="3993356" cy="307777"/>
          </a:xfrm>
          <a:prstGeom prst="rect">
            <a:avLst/>
          </a:prstGeom>
          <a:noFill/>
          <a:ln/>
        </p:spPr>
        <p:txBody>
          <a:bodyPr wrap="square" lIns="0" tIns="0" rIns="0" bIns="0" rtlCol="0" anchor="t">
            <a:spAutoFit/>
          </a:bodyPr>
          <a:lstStyle/>
          <a:p>
            <a:pPr>
              <a:lnSpc>
                <a:spcPts val="1219"/>
              </a:lnSpc>
            </a:pPr>
            <a:r>
              <a:rPr lang="en-US" sz="796" dirty="0">
                <a:solidFill>
                  <a:srgbClr val="4B5563"/>
                </a:solidFill>
                <a:latin typeface="Noto Sans KR" pitchFamily="34" charset="0"/>
                <a:ea typeface="Noto Sans KR" pitchFamily="34" charset="-122"/>
                <a:cs typeface="Noto Sans KR" pitchFamily="34" charset="-120"/>
              </a:rPr>
              <a:t>모델 예측 결과를 차트, 지도, 대시보드 등을 통해 시각화하여 현장 직원이 쉽게 결과를 해석하고 결정을 내릴 수 있도록 도와주기</a:t>
            </a:r>
            <a:endParaRPr lang="en-US" sz="796" dirty="0"/>
          </a:p>
        </p:txBody>
      </p:sp>
      <p:sp>
        <p:nvSpPr>
          <p:cNvPr id="44" name="Text 23"/>
          <p:cNvSpPr/>
          <p:nvPr/>
        </p:nvSpPr>
        <p:spPr>
          <a:xfrm>
            <a:off x="309562" y="7012781"/>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34 / 36</a:t>
            </a:r>
            <a:endParaRPr lang="en-US" sz="91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4543425"/>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1009948" y="1540669"/>
            <a:ext cx="804863" cy="309563"/>
          </a:xfrm>
          <a:prstGeom prst="rect">
            <a:avLst/>
          </a:prstGeom>
        </p:spPr>
      </p:pic>
      <p:pic>
        <p:nvPicPr>
          <p:cNvPr id="7" name="Image 5" descr="preencoded.png"/>
          <p:cNvPicPr>
            <a:picLocks noChangeAspect="1"/>
          </p:cNvPicPr>
          <p:nvPr/>
        </p:nvPicPr>
        <p:blipFill>
          <a:blip r:embed="rId8"/>
          <a:stretch>
            <a:fillRect/>
          </a:stretch>
        </p:blipFill>
        <p:spPr>
          <a:xfrm>
            <a:off x="1892201" y="1687711"/>
            <a:ext cx="495300" cy="15478"/>
          </a:xfrm>
          <a:prstGeom prst="rect">
            <a:avLst/>
          </a:prstGeom>
        </p:spPr>
      </p:pic>
      <p:pic>
        <p:nvPicPr>
          <p:cNvPr id="8" name="Image 6" descr="preencoded.png"/>
          <p:cNvPicPr>
            <a:picLocks noChangeAspect="1"/>
          </p:cNvPicPr>
          <p:nvPr/>
        </p:nvPicPr>
        <p:blipFill>
          <a:blip r:embed="rId9"/>
          <a:stretch>
            <a:fillRect/>
          </a:stretch>
        </p:blipFill>
        <p:spPr>
          <a:xfrm>
            <a:off x="2464892" y="1540669"/>
            <a:ext cx="1067991" cy="309563"/>
          </a:xfrm>
          <a:prstGeom prst="rect">
            <a:avLst/>
          </a:prstGeom>
        </p:spPr>
      </p:pic>
      <p:pic>
        <p:nvPicPr>
          <p:cNvPr id="9" name="Image 7" descr="preencoded.png"/>
          <p:cNvPicPr>
            <a:picLocks noChangeAspect="1"/>
          </p:cNvPicPr>
          <p:nvPr/>
        </p:nvPicPr>
        <p:blipFill>
          <a:blip r:embed="rId8"/>
          <a:stretch>
            <a:fillRect/>
          </a:stretch>
        </p:blipFill>
        <p:spPr>
          <a:xfrm>
            <a:off x="3610273" y="1687711"/>
            <a:ext cx="495300" cy="15478"/>
          </a:xfrm>
          <a:prstGeom prst="rect">
            <a:avLst/>
          </a:prstGeom>
        </p:spPr>
      </p:pic>
      <p:pic>
        <p:nvPicPr>
          <p:cNvPr id="10" name="Image 8" descr="preencoded.png"/>
          <p:cNvPicPr>
            <a:picLocks noChangeAspect="1"/>
          </p:cNvPicPr>
          <p:nvPr/>
        </p:nvPicPr>
        <p:blipFill>
          <a:blip r:embed="rId10"/>
          <a:stretch>
            <a:fillRect/>
          </a:stretch>
        </p:blipFill>
        <p:spPr>
          <a:xfrm>
            <a:off x="4182964" y="1540669"/>
            <a:ext cx="1106686" cy="309563"/>
          </a:xfrm>
          <a:prstGeom prst="rect">
            <a:avLst/>
          </a:prstGeom>
        </p:spPr>
      </p:pic>
      <p:pic>
        <p:nvPicPr>
          <p:cNvPr id="11" name="Image 9" descr="preencoded.png"/>
          <p:cNvPicPr>
            <a:picLocks noChangeAspect="1"/>
          </p:cNvPicPr>
          <p:nvPr/>
        </p:nvPicPr>
        <p:blipFill>
          <a:blip r:embed="rId8"/>
          <a:stretch>
            <a:fillRect/>
          </a:stretch>
        </p:blipFill>
        <p:spPr>
          <a:xfrm>
            <a:off x="5367040" y="1687711"/>
            <a:ext cx="495300" cy="15478"/>
          </a:xfrm>
          <a:prstGeom prst="rect">
            <a:avLst/>
          </a:prstGeom>
        </p:spPr>
      </p:pic>
      <p:pic>
        <p:nvPicPr>
          <p:cNvPr id="12" name="Image 10" descr="preencoded.png"/>
          <p:cNvPicPr>
            <a:picLocks noChangeAspect="1"/>
          </p:cNvPicPr>
          <p:nvPr/>
        </p:nvPicPr>
        <p:blipFill>
          <a:blip r:embed="rId11"/>
          <a:stretch>
            <a:fillRect/>
          </a:stretch>
        </p:blipFill>
        <p:spPr>
          <a:xfrm>
            <a:off x="5939732" y="1540669"/>
            <a:ext cx="1292423" cy="309563"/>
          </a:xfrm>
          <a:prstGeom prst="rect">
            <a:avLst/>
          </a:prstGeom>
        </p:spPr>
      </p:pic>
      <p:pic>
        <p:nvPicPr>
          <p:cNvPr id="13" name="Image 11" descr="preencoded.png"/>
          <p:cNvPicPr>
            <a:picLocks noChangeAspect="1"/>
          </p:cNvPicPr>
          <p:nvPr/>
        </p:nvPicPr>
        <p:blipFill>
          <a:blip r:embed="rId8"/>
          <a:stretch>
            <a:fillRect/>
          </a:stretch>
        </p:blipFill>
        <p:spPr>
          <a:xfrm>
            <a:off x="7309545" y="1687711"/>
            <a:ext cx="495300" cy="15478"/>
          </a:xfrm>
          <a:prstGeom prst="rect">
            <a:avLst/>
          </a:prstGeom>
        </p:spPr>
      </p:pic>
      <p:pic>
        <p:nvPicPr>
          <p:cNvPr id="14" name="Image 12" descr="preencoded.png"/>
          <p:cNvPicPr>
            <a:picLocks noChangeAspect="1"/>
          </p:cNvPicPr>
          <p:nvPr/>
        </p:nvPicPr>
        <p:blipFill>
          <a:blip r:embed="rId12"/>
          <a:stretch>
            <a:fillRect/>
          </a:stretch>
        </p:blipFill>
        <p:spPr>
          <a:xfrm>
            <a:off x="7882236" y="1540669"/>
            <a:ext cx="1013817" cy="309563"/>
          </a:xfrm>
          <a:prstGeom prst="rect">
            <a:avLst/>
          </a:prstGeom>
        </p:spPr>
      </p:pic>
      <p:pic>
        <p:nvPicPr>
          <p:cNvPr id="15" name="Image 13" descr="preencoded.png"/>
          <p:cNvPicPr>
            <a:picLocks noChangeAspect="1"/>
          </p:cNvPicPr>
          <p:nvPr/>
        </p:nvPicPr>
        <p:blipFill>
          <a:blip r:embed="rId13"/>
          <a:stretch>
            <a:fillRect/>
          </a:stretch>
        </p:blipFill>
        <p:spPr>
          <a:xfrm>
            <a:off x="309562" y="2097881"/>
            <a:ext cx="4550569" cy="1640681"/>
          </a:xfrm>
          <a:prstGeom prst="rect">
            <a:avLst/>
          </a:prstGeom>
        </p:spPr>
      </p:pic>
      <p:pic>
        <p:nvPicPr>
          <p:cNvPr id="16" name="Image 14" descr="preencoded.png"/>
          <p:cNvPicPr>
            <a:picLocks noChangeAspect="1"/>
          </p:cNvPicPr>
          <p:nvPr/>
        </p:nvPicPr>
        <p:blipFill>
          <a:blip r:embed="rId14"/>
          <a:stretch>
            <a:fillRect/>
          </a:stretch>
        </p:blipFill>
        <p:spPr>
          <a:xfrm>
            <a:off x="464344" y="2252662"/>
            <a:ext cx="309563" cy="309563"/>
          </a:xfrm>
          <a:prstGeom prst="rect">
            <a:avLst/>
          </a:prstGeom>
        </p:spPr>
      </p:pic>
      <p:pic>
        <p:nvPicPr>
          <p:cNvPr id="17" name="Image 15" descr="preencoded.png"/>
          <p:cNvPicPr>
            <a:picLocks noChangeAspect="1"/>
          </p:cNvPicPr>
          <p:nvPr/>
        </p:nvPicPr>
        <p:blipFill>
          <a:blip r:embed="rId15"/>
          <a:stretch>
            <a:fillRect/>
          </a:stretch>
        </p:blipFill>
        <p:spPr>
          <a:xfrm>
            <a:off x="530127" y="2299097"/>
            <a:ext cx="177998" cy="216694"/>
          </a:xfrm>
          <a:prstGeom prst="rect">
            <a:avLst/>
          </a:prstGeom>
        </p:spPr>
      </p:pic>
      <p:pic>
        <p:nvPicPr>
          <p:cNvPr id="18" name="Image 16" descr="preencoded.png"/>
          <p:cNvPicPr>
            <a:picLocks noChangeAspect="1"/>
          </p:cNvPicPr>
          <p:nvPr/>
        </p:nvPicPr>
        <p:blipFill>
          <a:blip r:embed="rId16"/>
          <a:stretch>
            <a:fillRect/>
          </a:stretch>
        </p:blipFill>
        <p:spPr>
          <a:xfrm>
            <a:off x="464344" y="2686050"/>
            <a:ext cx="123825" cy="123825"/>
          </a:xfrm>
          <a:prstGeom prst="rect">
            <a:avLst/>
          </a:prstGeom>
        </p:spPr>
      </p:pic>
      <p:pic>
        <p:nvPicPr>
          <p:cNvPr id="19" name="Image 17" descr="preencoded.png"/>
          <p:cNvPicPr>
            <a:picLocks noChangeAspect="1"/>
          </p:cNvPicPr>
          <p:nvPr/>
        </p:nvPicPr>
        <p:blipFill>
          <a:blip r:embed="rId16"/>
          <a:stretch>
            <a:fillRect/>
          </a:stretch>
        </p:blipFill>
        <p:spPr>
          <a:xfrm>
            <a:off x="464344" y="2933700"/>
            <a:ext cx="123825" cy="123825"/>
          </a:xfrm>
          <a:prstGeom prst="rect">
            <a:avLst/>
          </a:prstGeom>
        </p:spPr>
      </p:pic>
      <p:pic>
        <p:nvPicPr>
          <p:cNvPr id="20" name="Image 18" descr="preencoded.png"/>
          <p:cNvPicPr>
            <a:picLocks noChangeAspect="1"/>
          </p:cNvPicPr>
          <p:nvPr/>
        </p:nvPicPr>
        <p:blipFill>
          <a:blip r:embed="rId16"/>
          <a:stretch>
            <a:fillRect/>
          </a:stretch>
        </p:blipFill>
        <p:spPr>
          <a:xfrm>
            <a:off x="464344" y="3181350"/>
            <a:ext cx="123825" cy="123825"/>
          </a:xfrm>
          <a:prstGeom prst="rect">
            <a:avLst/>
          </a:prstGeom>
        </p:spPr>
      </p:pic>
      <p:pic>
        <p:nvPicPr>
          <p:cNvPr id="21" name="Image 19" descr="preencoded.png"/>
          <p:cNvPicPr>
            <a:picLocks noChangeAspect="1"/>
          </p:cNvPicPr>
          <p:nvPr/>
        </p:nvPicPr>
        <p:blipFill>
          <a:blip r:embed="rId13"/>
          <a:stretch>
            <a:fillRect/>
          </a:stretch>
        </p:blipFill>
        <p:spPr>
          <a:xfrm>
            <a:off x="5045869" y="2097881"/>
            <a:ext cx="4550569" cy="1640681"/>
          </a:xfrm>
          <a:prstGeom prst="rect">
            <a:avLst/>
          </a:prstGeom>
        </p:spPr>
      </p:pic>
      <p:pic>
        <p:nvPicPr>
          <p:cNvPr id="22" name="Image 20" descr="preencoded.png"/>
          <p:cNvPicPr>
            <a:picLocks noChangeAspect="1"/>
          </p:cNvPicPr>
          <p:nvPr/>
        </p:nvPicPr>
        <p:blipFill>
          <a:blip r:embed="rId17"/>
          <a:stretch>
            <a:fillRect/>
          </a:stretch>
        </p:blipFill>
        <p:spPr>
          <a:xfrm>
            <a:off x="5200650" y="2252662"/>
            <a:ext cx="309563" cy="309563"/>
          </a:xfrm>
          <a:prstGeom prst="rect">
            <a:avLst/>
          </a:prstGeom>
        </p:spPr>
      </p:pic>
      <p:pic>
        <p:nvPicPr>
          <p:cNvPr id="23" name="Image 21" descr="preencoded.png"/>
          <p:cNvPicPr>
            <a:picLocks noChangeAspect="1"/>
          </p:cNvPicPr>
          <p:nvPr/>
        </p:nvPicPr>
        <p:blipFill>
          <a:blip r:embed="rId18"/>
          <a:stretch>
            <a:fillRect/>
          </a:stretch>
        </p:blipFill>
        <p:spPr>
          <a:xfrm>
            <a:off x="5285780" y="2299097"/>
            <a:ext cx="139303" cy="216694"/>
          </a:xfrm>
          <a:prstGeom prst="rect">
            <a:avLst/>
          </a:prstGeom>
        </p:spPr>
      </p:pic>
      <p:pic>
        <p:nvPicPr>
          <p:cNvPr id="24" name="Image 22" descr="preencoded.png"/>
          <p:cNvPicPr>
            <a:picLocks noChangeAspect="1"/>
          </p:cNvPicPr>
          <p:nvPr/>
        </p:nvPicPr>
        <p:blipFill>
          <a:blip r:embed="rId16"/>
          <a:stretch>
            <a:fillRect/>
          </a:stretch>
        </p:blipFill>
        <p:spPr>
          <a:xfrm>
            <a:off x="5200650" y="2686050"/>
            <a:ext cx="123825" cy="123825"/>
          </a:xfrm>
          <a:prstGeom prst="rect">
            <a:avLst/>
          </a:prstGeom>
        </p:spPr>
      </p:pic>
      <p:pic>
        <p:nvPicPr>
          <p:cNvPr id="25" name="Image 23" descr="preencoded.png"/>
          <p:cNvPicPr>
            <a:picLocks noChangeAspect="1"/>
          </p:cNvPicPr>
          <p:nvPr/>
        </p:nvPicPr>
        <p:blipFill>
          <a:blip r:embed="rId16"/>
          <a:stretch>
            <a:fillRect/>
          </a:stretch>
        </p:blipFill>
        <p:spPr>
          <a:xfrm>
            <a:off x="5200650" y="2933700"/>
            <a:ext cx="123825" cy="123825"/>
          </a:xfrm>
          <a:prstGeom prst="rect">
            <a:avLst/>
          </a:prstGeom>
        </p:spPr>
      </p:pic>
      <p:pic>
        <p:nvPicPr>
          <p:cNvPr id="26" name="Image 24" descr="preencoded.png"/>
          <p:cNvPicPr>
            <a:picLocks noChangeAspect="1"/>
          </p:cNvPicPr>
          <p:nvPr/>
        </p:nvPicPr>
        <p:blipFill>
          <a:blip r:embed="rId16"/>
          <a:stretch>
            <a:fillRect/>
          </a:stretch>
        </p:blipFill>
        <p:spPr>
          <a:xfrm>
            <a:off x="5200650" y="3181350"/>
            <a:ext cx="123825" cy="123825"/>
          </a:xfrm>
          <a:prstGeom prst="rect">
            <a:avLst/>
          </a:prstGeom>
        </p:spPr>
      </p:pic>
      <p:pic>
        <p:nvPicPr>
          <p:cNvPr id="27" name="Image 25" descr="preencoded.png"/>
          <p:cNvPicPr>
            <a:picLocks noChangeAspect="1"/>
          </p:cNvPicPr>
          <p:nvPr/>
        </p:nvPicPr>
        <p:blipFill>
          <a:blip r:embed="rId19"/>
          <a:stretch>
            <a:fillRect/>
          </a:stretch>
        </p:blipFill>
        <p:spPr>
          <a:xfrm>
            <a:off x="5200650" y="3429000"/>
            <a:ext cx="92869" cy="123825"/>
          </a:xfrm>
          <a:prstGeom prst="rect">
            <a:avLst/>
          </a:prstGeom>
        </p:spPr>
      </p:pic>
      <p:pic>
        <p:nvPicPr>
          <p:cNvPr id="28" name="Image 26" descr="preencoded.png"/>
          <p:cNvPicPr>
            <a:picLocks noChangeAspect="1"/>
          </p:cNvPicPr>
          <p:nvPr/>
        </p:nvPicPr>
        <p:blipFill>
          <a:blip r:embed="rId13"/>
          <a:stretch>
            <a:fillRect/>
          </a:stretch>
        </p:blipFill>
        <p:spPr>
          <a:xfrm>
            <a:off x="309562" y="3924300"/>
            <a:ext cx="4550569" cy="1640681"/>
          </a:xfrm>
          <a:prstGeom prst="rect">
            <a:avLst/>
          </a:prstGeom>
        </p:spPr>
      </p:pic>
      <p:pic>
        <p:nvPicPr>
          <p:cNvPr id="29" name="Image 27" descr="preencoded.png"/>
          <p:cNvPicPr>
            <a:picLocks noChangeAspect="1"/>
          </p:cNvPicPr>
          <p:nvPr/>
        </p:nvPicPr>
        <p:blipFill>
          <a:blip r:embed="rId20"/>
          <a:stretch>
            <a:fillRect/>
          </a:stretch>
        </p:blipFill>
        <p:spPr>
          <a:xfrm>
            <a:off x="464344" y="4079081"/>
            <a:ext cx="309563" cy="309563"/>
          </a:xfrm>
          <a:prstGeom prst="rect">
            <a:avLst/>
          </a:prstGeom>
        </p:spPr>
      </p:pic>
      <p:pic>
        <p:nvPicPr>
          <p:cNvPr id="30" name="Image 28" descr="preencoded.png"/>
          <p:cNvPicPr>
            <a:picLocks noChangeAspect="1"/>
          </p:cNvPicPr>
          <p:nvPr/>
        </p:nvPicPr>
        <p:blipFill>
          <a:blip r:embed="rId21"/>
          <a:stretch>
            <a:fillRect/>
          </a:stretch>
        </p:blipFill>
        <p:spPr>
          <a:xfrm>
            <a:off x="549474" y="4125516"/>
            <a:ext cx="139303" cy="216694"/>
          </a:xfrm>
          <a:prstGeom prst="rect">
            <a:avLst/>
          </a:prstGeom>
        </p:spPr>
      </p:pic>
      <p:pic>
        <p:nvPicPr>
          <p:cNvPr id="31" name="Image 29" descr="preencoded.png"/>
          <p:cNvPicPr>
            <a:picLocks noChangeAspect="1"/>
          </p:cNvPicPr>
          <p:nvPr/>
        </p:nvPicPr>
        <p:blipFill>
          <a:blip r:embed="rId16"/>
          <a:stretch>
            <a:fillRect/>
          </a:stretch>
        </p:blipFill>
        <p:spPr>
          <a:xfrm>
            <a:off x="464344" y="4512469"/>
            <a:ext cx="123825" cy="123825"/>
          </a:xfrm>
          <a:prstGeom prst="rect">
            <a:avLst/>
          </a:prstGeom>
        </p:spPr>
      </p:pic>
      <p:pic>
        <p:nvPicPr>
          <p:cNvPr id="32" name="Image 30" descr="preencoded.png"/>
          <p:cNvPicPr>
            <a:picLocks noChangeAspect="1"/>
          </p:cNvPicPr>
          <p:nvPr/>
        </p:nvPicPr>
        <p:blipFill>
          <a:blip r:embed="rId16"/>
          <a:stretch>
            <a:fillRect/>
          </a:stretch>
        </p:blipFill>
        <p:spPr>
          <a:xfrm>
            <a:off x="464344" y="4760119"/>
            <a:ext cx="123825" cy="123825"/>
          </a:xfrm>
          <a:prstGeom prst="rect">
            <a:avLst/>
          </a:prstGeom>
        </p:spPr>
      </p:pic>
      <p:pic>
        <p:nvPicPr>
          <p:cNvPr id="33" name="Image 31" descr="preencoded.png"/>
          <p:cNvPicPr>
            <a:picLocks noChangeAspect="1"/>
          </p:cNvPicPr>
          <p:nvPr/>
        </p:nvPicPr>
        <p:blipFill>
          <a:blip r:embed="rId16"/>
          <a:stretch>
            <a:fillRect/>
          </a:stretch>
        </p:blipFill>
        <p:spPr>
          <a:xfrm>
            <a:off x="464344" y="5007769"/>
            <a:ext cx="123825" cy="123825"/>
          </a:xfrm>
          <a:prstGeom prst="rect">
            <a:avLst/>
          </a:prstGeom>
        </p:spPr>
      </p:pic>
      <p:pic>
        <p:nvPicPr>
          <p:cNvPr id="34" name="Image 32" descr="preencoded.png"/>
          <p:cNvPicPr>
            <a:picLocks noChangeAspect="1"/>
          </p:cNvPicPr>
          <p:nvPr/>
        </p:nvPicPr>
        <p:blipFill>
          <a:blip r:embed="rId13"/>
          <a:stretch>
            <a:fillRect/>
          </a:stretch>
        </p:blipFill>
        <p:spPr>
          <a:xfrm>
            <a:off x="5045869" y="3924300"/>
            <a:ext cx="4550569" cy="1640681"/>
          </a:xfrm>
          <a:prstGeom prst="rect">
            <a:avLst/>
          </a:prstGeom>
        </p:spPr>
      </p:pic>
      <p:pic>
        <p:nvPicPr>
          <p:cNvPr id="35" name="Image 33" descr="preencoded.png"/>
          <p:cNvPicPr>
            <a:picLocks noChangeAspect="1"/>
          </p:cNvPicPr>
          <p:nvPr/>
        </p:nvPicPr>
        <p:blipFill>
          <a:blip r:embed="rId22"/>
          <a:stretch>
            <a:fillRect/>
          </a:stretch>
        </p:blipFill>
        <p:spPr>
          <a:xfrm>
            <a:off x="5200650" y="4079081"/>
            <a:ext cx="309563" cy="309563"/>
          </a:xfrm>
          <a:prstGeom prst="rect">
            <a:avLst/>
          </a:prstGeom>
        </p:spPr>
      </p:pic>
      <p:pic>
        <p:nvPicPr>
          <p:cNvPr id="36" name="Image 34" descr="preencoded.png"/>
          <p:cNvPicPr>
            <a:picLocks noChangeAspect="1"/>
          </p:cNvPicPr>
          <p:nvPr/>
        </p:nvPicPr>
        <p:blipFill>
          <a:blip r:embed="rId23"/>
          <a:stretch>
            <a:fillRect/>
          </a:stretch>
        </p:blipFill>
        <p:spPr>
          <a:xfrm>
            <a:off x="5285780" y="4125516"/>
            <a:ext cx="139303" cy="216694"/>
          </a:xfrm>
          <a:prstGeom prst="rect">
            <a:avLst/>
          </a:prstGeom>
        </p:spPr>
      </p:pic>
      <p:pic>
        <p:nvPicPr>
          <p:cNvPr id="37" name="Image 35" descr="preencoded.png"/>
          <p:cNvPicPr>
            <a:picLocks noChangeAspect="1"/>
          </p:cNvPicPr>
          <p:nvPr/>
        </p:nvPicPr>
        <p:blipFill>
          <a:blip r:embed="rId16"/>
          <a:stretch>
            <a:fillRect/>
          </a:stretch>
        </p:blipFill>
        <p:spPr>
          <a:xfrm>
            <a:off x="5200650" y="4512469"/>
            <a:ext cx="123825" cy="123825"/>
          </a:xfrm>
          <a:prstGeom prst="rect">
            <a:avLst/>
          </a:prstGeom>
        </p:spPr>
      </p:pic>
      <p:pic>
        <p:nvPicPr>
          <p:cNvPr id="38" name="Image 36" descr="preencoded.png"/>
          <p:cNvPicPr>
            <a:picLocks noChangeAspect="1"/>
          </p:cNvPicPr>
          <p:nvPr/>
        </p:nvPicPr>
        <p:blipFill>
          <a:blip r:embed="rId16"/>
          <a:stretch>
            <a:fillRect/>
          </a:stretch>
        </p:blipFill>
        <p:spPr>
          <a:xfrm>
            <a:off x="5200650" y="4760119"/>
            <a:ext cx="123825" cy="123825"/>
          </a:xfrm>
          <a:prstGeom prst="rect">
            <a:avLst/>
          </a:prstGeom>
        </p:spPr>
      </p:pic>
      <p:pic>
        <p:nvPicPr>
          <p:cNvPr id="39" name="Image 37" descr="preencoded.png"/>
          <p:cNvPicPr>
            <a:picLocks noChangeAspect="1"/>
          </p:cNvPicPr>
          <p:nvPr/>
        </p:nvPicPr>
        <p:blipFill>
          <a:blip r:embed="rId16"/>
          <a:stretch>
            <a:fillRect/>
          </a:stretch>
        </p:blipFill>
        <p:spPr>
          <a:xfrm>
            <a:off x="5200650" y="5007769"/>
            <a:ext cx="123825" cy="123825"/>
          </a:xfrm>
          <a:prstGeom prst="rect">
            <a:avLst/>
          </a:prstGeom>
        </p:spPr>
      </p:pic>
      <p:pic>
        <p:nvPicPr>
          <p:cNvPr id="40" name="Image 38" descr="preencoded.png"/>
          <p:cNvPicPr>
            <a:picLocks noChangeAspect="1"/>
          </p:cNvPicPr>
          <p:nvPr/>
        </p:nvPicPr>
        <p:blipFill>
          <a:blip r:embed="rId19"/>
          <a:stretch>
            <a:fillRect/>
          </a:stretch>
        </p:blipFill>
        <p:spPr>
          <a:xfrm>
            <a:off x="5200650" y="5255419"/>
            <a:ext cx="92869" cy="123825"/>
          </a:xfrm>
          <a:prstGeom prst="rect">
            <a:avLst/>
          </a:prstGeom>
        </p:spPr>
      </p:pic>
      <p:sp>
        <p:nvSpPr>
          <p:cNvPr id="4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전처리 주요 단계</a:t>
            </a:r>
            <a:endParaRPr lang="en-US" sz="1971" dirty="0"/>
          </a:p>
        </p:txBody>
      </p:sp>
      <p:sp>
        <p:nvSpPr>
          <p:cNvPr id="42" name="Text 1"/>
          <p:cNvSpPr/>
          <p:nvPr/>
        </p:nvSpPr>
        <p:spPr>
          <a:xfrm>
            <a:off x="1133773" y="1540669"/>
            <a:ext cx="885349" cy="192360"/>
          </a:xfrm>
          <a:prstGeom prst="rect">
            <a:avLst/>
          </a:prstGeom>
          <a:noFill/>
          <a:ln/>
        </p:spPr>
        <p:txBody>
          <a:bodyPr wrap="square" lIns="0" tIns="0" rIns="0" bIns="0" rtlCol="0" anchor="t">
            <a:spAutoFit/>
          </a:bodyPr>
          <a:lstStyle/>
          <a:p>
            <a:pPr>
              <a:lnSpc>
                <a:spcPts val="1463"/>
              </a:lnSpc>
            </a:pPr>
            <a:r>
              <a:rPr lang="en-US" sz="910" dirty="0">
                <a:solidFill>
                  <a:srgbClr val="2563EB"/>
                </a:solidFill>
                <a:latin typeface="Noto Sans KR" pitchFamily="34" charset="0"/>
                <a:ea typeface="Noto Sans KR" pitchFamily="34" charset="-122"/>
                <a:cs typeface="Noto Sans KR" pitchFamily="34" charset="-120"/>
              </a:rPr>
              <a:t>Raw Data</a:t>
            </a:r>
            <a:endParaRPr lang="en-US" sz="910" dirty="0"/>
          </a:p>
        </p:txBody>
      </p:sp>
      <p:sp>
        <p:nvSpPr>
          <p:cNvPr id="43" name="Text 2"/>
          <p:cNvSpPr/>
          <p:nvPr/>
        </p:nvSpPr>
        <p:spPr>
          <a:xfrm>
            <a:off x="2588717" y="1540669"/>
            <a:ext cx="1174790" cy="192360"/>
          </a:xfrm>
          <a:prstGeom prst="rect">
            <a:avLst/>
          </a:prstGeom>
          <a:noFill/>
          <a:ln/>
        </p:spPr>
        <p:txBody>
          <a:bodyPr wrap="square" lIns="0" tIns="0" rIns="0" bIns="0" rtlCol="0" anchor="t">
            <a:spAutoFit/>
          </a:bodyPr>
          <a:lstStyle/>
          <a:p>
            <a:pPr>
              <a:lnSpc>
                <a:spcPts val="1463"/>
              </a:lnSpc>
            </a:pPr>
            <a:r>
              <a:rPr lang="en-US" sz="910" dirty="0">
                <a:solidFill>
                  <a:srgbClr val="DC2626"/>
                </a:solidFill>
                <a:latin typeface="Noto Sans KR" pitchFamily="34" charset="0"/>
                <a:ea typeface="Noto Sans KR" pitchFamily="34" charset="-122"/>
                <a:cs typeface="Noto Sans KR" pitchFamily="34" charset="-120"/>
              </a:rPr>
              <a:t>Data Cleaning</a:t>
            </a:r>
            <a:endParaRPr lang="en-US" sz="910" dirty="0"/>
          </a:p>
        </p:txBody>
      </p:sp>
      <p:sp>
        <p:nvSpPr>
          <p:cNvPr id="44" name="Text 3"/>
          <p:cNvSpPr/>
          <p:nvPr/>
        </p:nvSpPr>
        <p:spPr>
          <a:xfrm>
            <a:off x="4306789" y="1540669"/>
            <a:ext cx="1217355" cy="192360"/>
          </a:xfrm>
          <a:prstGeom prst="rect">
            <a:avLst/>
          </a:prstGeom>
          <a:noFill/>
          <a:ln/>
        </p:spPr>
        <p:txBody>
          <a:bodyPr wrap="square" lIns="0" tIns="0" rIns="0" bIns="0" rtlCol="0" anchor="t">
            <a:spAutoFit/>
          </a:bodyPr>
          <a:lstStyle/>
          <a:p>
            <a:pPr>
              <a:lnSpc>
                <a:spcPts val="1463"/>
              </a:lnSpc>
            </a:pPr>
            <a:r>
              <a:rPr lang="en-US" sz="910" dirty="0">
                <a:solidFill>
                  <a:srgbClr val="CA8A04"/>
                </a:solidFill>
                <a:latin typeface="Noto Sans KR" pitchFamily="34" charset="0"/>
                <a:ea typeface="Noto Sans KR" pitchFamily="34" charset="-122"/>
                <a:cs typeface="Noto Sans KR" pitchFamily="34" charset="-120"/>
              </a:rPr>
              <a:t>Normalization</a:t>
            </a:r>
            <a:endParaRPr lang="en-US" sz="910" dirty="0"/>
          </a:p>
        </p:txBody>
      </p:sp>
      <p:sp>
        <p:nvSpPr>
          <p:cNvPr id="45" name="Text 4"/>
          <p:cNvSpPr/>
          <p:nvPr/>
        </p:nvSpPr>
        <p:spPr>
          <a:xfrm>
            <a:off x="6063556" y="1540669"/>
            <a:ext cx="1421665" cy="192360"/>
          </a:xfrm>
          <a:prstGeom prst="rect">
            <a:avLst/>
          </a:prstGeom>
          <a:noFill/>
          <a:ln/>
        </p:spPr>
        <p:txBody>
          <a:bodyPr wrap="square" lIns="0" tIns="0" rIns="0" bIns="0" rtlCol="0" anchor="t">
            <a:spAutoFit/>
          </a:bodyPr>
          <a:lstStyle/>
          <a:p>
            <a:pPr>
              <a:lnSpc>
                <a:spcPts val="1463"/>
              </a:lnSpc>
            </a:pPr>
            <a:r>
              <a:rPr lang="en-US" sz="910" dirty="0">
                <a:solidFill>
                  <a:srgbClr val="16A34A"/>
                </a:solidFill>
                <a:latin typeface="Noto Sans KR" pitchFamily="34" charset="0"/>
                <a:ea typeface="Noto Sans KR" pitchFamily="34" charset="-122"/>
                <a:cs typeface="Noto Sans KR" pitchFamily="34" charset="-120"/>
              </a:rPr>
              <a:t>Feature Selection</a:t>
            </a:r>
            <a:endParaRPr lang="en-US" sz="910" dirty="0"/>
          </a:p>
        </p:txBody>
      </p:sp>
      <p:sp>
        <p:nvSpPr>
          <p:cNvPr id="46" name="Text 5"/>
          <p:cNvSpPr/>
          <p:nvPr/>
        </p:nvSpPr>
        <p:spPr>
          <a:xfrm>
            <a:off x="8006061" y="1540669"/>
            <a:ext cx="1115199" cy="192360"/>
          </a:xfrm>
          <a:prstGeom prst="rect">
            <a:avLst/>
          </a:prstGeom>
          <a:noFill/>
          <a:ln/>
        </p:spPr>
        <p:txBody>
          <a:bodyPr wrap="square" lIns="0" tIns="0" rIns="0" bIns="0" rtlCol="0" anchor="t">
            <a:spAutoFit/>
          </a:bodyPr>
          <a:lstStyle/>
          <a:p>
            <a:pPr>
              <a:lnSpc>
                <a:spcPts val="1463"/>
              </a:lnSpc>
            </a:pPr>
            <a:r>
              <a:rPr lang="en-US" sz="910" dirty="0">
                <a:solidFill>
                  <a:srgbClr val="9333EA"/>
                </a:solidFill>
                <a:latin typeface="Noto Sans KR" pitchFamily="34" charset="0"/>
                <a:ea typeface="Noto Sans KR" pitchFamily="34" charset="-122"/>
                <a:cs typeface="Noto Sans KR" pitchFamily="34" charset="-120"/>
              </a:rPr>
              <a:t>Model Ready</a:t>
            </a:r>
            <a:endParaRPr lang="en-US" sz="910" dirty="0"/>
          </a:p>
        </p:txBody>
      </p:sp>
      <p:sp>
        <p:nvSpPr>
          <p:cNvPr id="47" name="Text 6"/>
          <p:cNvSpPr/>
          <p:nvPr/>
        </p:nvSpPr>
        <p:spPr>
          <a:xfrm>
            <a:off x="866775" y="2299097"/>
            <a:ext cx="817245"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데이터 정제</a:t>
            </a:r>
            <a:endParaRPr lang="en-US" sz="1121" dirty="0"/>
          </a:p>
        </p:txBody>
      </p:sp>
      <p:sp>
        <p:nvSpPr>
          <p:cNvPr id="48" name="Text 7"/>
          <p:cNvSpPr/>
          <p:nvPr/>
        </p:nvSpPr>
        <p:spPr>
          <a:xfrm>
            <a:off x="650082" y="2655094"/>
            <a:ext cx="83427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중복 항목 제거</a:t>
            </a:r>
            <a:endParaRPr lang="en-US" sz="910" dirty="0"/>
          </a:p>
        </p:txBody>
      </p:sp>
      <p:sp>
        <p:nvSpPr>
          <p:cNvPr id="49" name="Text 8"/>
          <p:cNvSpPr/>
          <p:nvPr/>
        </p:nvSpPr>
        <p:spPr>
          <a:xfrm>
            <a:off x="650081" y="2902744"/>
            <a:ext cx="2766715"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누락값 처리 (평균값/중위수로 대체 또는 행 삭제)</a:t>
            </a:r>
            <a:endParaRPr lang="en-US" sz="910" dirty="0"/>
          </a:p>
        </p:txBody>
      </p:sp>
      <p:sp>
        <p:nvSpPr>
          <p:cNvPr id="50" name="Text 9"/>
          <p:cNvSpPr/>
          <p:nvPr/>
        </p:nvSpPr>
        <p:spPr>
          <a:xfrm>
            <a:off x="650081" y="3150394"/>
            <a:ext cx="251983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이상치 처리 (예: 박스플롯 분석, z-점수 검출)</a:t>
            </a:r>
            <a:endParaRPr lang="en-US" sz="910" dirty="0"/>
          </a:p>
        </p:txBody>
      </p:sp>
      <p:sp>
        <p:nvSpPr>
          <p:cNvPr id="51" name="Text 10"/>
          <p:cNvSpPr/>
          <p:nvPr/>
        </p:nvSpPr>
        <p:spPr>
          <a:xfrm>
            <a:off x="5603081" y="2299097"/>
            <a:ext cx="987504"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정규화/표준화</a:t>
            </a:r>
            <a:endParaRPr lang="en-US" sz="1121" dirty="0"/>
          </a:p>
        </p:txBody>
      </p:sp>
      <p:sp>
        <p:nvSpPr>
          <p:cNvPr id="52" name="Text 11"/>
          <p:cNvSpPr/>
          <p:nvPr/>
        </p:nvSpPr>
        <p:spPr>
          <a:xfrm>
            <a:off x="5386388" y="2655094"/>
            <a:ext cx="1379101"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값을 공통 스케일로 변환</a:t>
            </a:r>
            <a:endParaRPr lang="en-US" sz="910" dirty="0"/>
          </a:p>
        </p:txBody>
      </p:sp>
      <p:sp>
        <p:nvSpPr>
          <p:cNvPr id="53" name="Text 12"/>
          <p:cNvSpPr/>
          <p:nvPr/>
        </p:nvSpPr>
        <p:spPr>
          <a:xfrm>
            <a:off x="5386388" y="2902744"/>
            <a:ext cx="147274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정규화: 0에서 1로 값 조정</a:t>
            </a:r>
            <a:endParaRPr lang="en-US" sz="910" dirty="0"/>
          </a:p>
        </p:txBody>
      </p:sp>
      <p:sp>
        <p:nvSpPr>
          <p:cNvPr id="54" name="Text 13"/>
          <p:cNvSpPr/>
          <p:nvPr/>
        </p:nvSpPr>
        <p:spPr>
          <a:xfrm>
            <a:off x="5386387" y="3150394"/>
            <a:ext cx="2426197"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표준화: 평균=0, 표준편차=1로 스케일 조정</a:t>
            </a:r>
            <a:endParaRPr lang="en-US" sz="910" dirty="0"/>
          </a:p>
        </p:txBody>
      </p:sp>
      <p:sp>
        <p:nvSpPr>
          <p:cNvPr id="55" name="Text 14"/>
          <p:cNvSpPr/>
          <p:nvPr/>
        </p:nvSpPr>
        <p:spPr>
          <a:xfrm>
            <a:off x="5355432" y="3398044"/>
            <a:ext cx="383934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그래디언트 기반 알고리즘 (로지스틱 회귀, 신경망) 학습 안정성 개선</a:t>
            </a:r>
            <a:endParaRPr lang="en-US" sz="910" dirty="0"/>
          </a:p>
        </p:txBody>
      </p:sp>
      <p:sp>
        <p:nvSpPr>
          <p:cNvPr id="56" name="Text 15"/>
          <p:cNvSpPr/>
          <p:nvPr/>
        </p:nvSpPr>
        <p:spPr>
          <a:xfrm>
            <a:off x="866775" y="4125515"/>
            <a:ext cx="834271"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인코딩/변환</a:t>
            </a:r>
            <a:endParaRPr lang="en-US" sz="1121" dirty="0"/>
          </a:p>
        </p:txBody>
      </p:sp>
      <p:sp>
        <p:nvSpPr>
          <p:cNvPr id="57" name="Text 16"/>
          <p:cNvSpPr/>
          <p:nvPr/>
        </p:nvSpPr>
        <p:spPr>
          <a:xfrm>
            <a:off x="650081" y="4481512"/>
            <a:ext cx="1634490"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범주형 데이터를 숫자로 변환</a:t>
            </a:r>
            <a:endParaRPr lang="en-US" sz="910" dirty="0"/>
          </a:p>
        </p:txBody>
      </p:sp>
      <p:sp>
        <p:nvSpPr>
          <p:cNvPr id="58" name="Text 17"/>
          <p:cNvSpPr/>
          <p:nvPr/>
        </p:nvSpPr>
        <p:spPr>
          <a:xfrm>
            <a:off x="650081" y="4729162"/>
            <a:ext cx="228147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원핫 인코딩: 각 범주를 이진 벡터로 표현</a:t>
            </a:r>
            <a:endParaRPr lang="en-US" sz="910" dirty="0"/>
          </a:p>
        </p:txBody>
      </p:sp>
      <p:sp>
        <p:nvSpPr>
          <p:cNvPr id="59" name="Text 18"/>
          <p:cNvSpPr/>
          <p:nvPr/>
        </p:nvSpPr>
        <p:spPr>
          <a:xfrm>
            <a:off x="650082" y="4976812"/>
            <a:ext cx="3158312"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시간 데이터 분해: 연도, 월, 일, 시간대 등 파생 특성 생성</a:t>
            </a:r>
            <a:endParaRPr lang="en-US" sz="910" dirty="0"/>
          </a:p>
        </p:txBody>
      </p:sp>
      <p:sp>
        <p:nvSpPr>
          <p:cNvPr id="60" name="Text 19"/>
          <p:cNvSpPr/>
          <p:nvPr/>
        </p:nvSpPr>
        <p:spPr>
          <a:xfrm>
            <a:off x="5603081" y="4125515"/>
            <a:ext cx="1396127" cy="218008"/>
          </a:xfrm>
          <a:prstGeom prst="rect">
            <a:avLst/>
          </a:prstGeom>
          <a:noFill/>
          <a:ln/>
        </p:spPr>
        <p:txBody>
          <a:bodyPr wrap="square" lIns="0" tIns="0" rIns="0" bIns="0" rtlCol="0" anchor="t">
            <a:spAutoFit/>
          </a:bodyPr>
          <a:lstStyle/>
          <a:p>
            <a:pPr>
              <a:lnSpc>
                <a:spcPts val="1706"/>
              </a:lnSpc>
            </a:pPr>
            <a:r>
              <a:rPr lang="en-US" sz="1121" b="1" dirty="0">
                <a:solidFill>
                  <a:srgbClr val="1F2937"/>
                </a:solidFill>
                <a:latin typeface="Noto Sans KR" pitchFamily="34" charset="0"/>
                <a:ea typeface="Noto Sans KR" pitchFamily="34" charset="-122"/>
                <a:cs typeface="Noto Sans KR" pitchFamily="34" charset="-120"/>
              </a:rPr>
              <a:t>특성 선택/차원 축소</a:t>
            </a:r>
            <a:endParaRPr lang="en-US" sz="1121" dirty="0"/>
          </a:p>
        </p:txBody>
      </p:sp>
      <p:sp>
        <p:nvSpPr>
          <p:cNvPr id="61" name="Text 20"/>
          <p:cNvSpPr/>
          <p:nvPr/>
        </p:nvSpPr>
        <p:spPr>
          <a:xfrm>
            <a:off x="5386387" y="4481512"/>
            <a:ext cx="2247424"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과도한 변수는 과적합 및 계산 비용 증가</a:t>
            </a:r>
            <a:endParaRPr lang="en-US" sz="910" dirty="0"/>
          </a:p>
        </p:txBody>
      </p:sp>
      <p:sp>
        <p:nvSpPr>
          <p:cNvPr id="62" name="Text 21"/>
          <p:cNvSpPr/>
          <p:nvPr/>
        </p:nvSpPr>
        <p:spPr>
          <a:xfrm>
            <a:off x="5386388" y="4729162"/>
            <a:ext cx="3209389"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상관성 분석 또는 중요성 평가를 통해 필요한 특성만 유지</a:t>
            </a:r>
            <a:endParaRPr lang="en-US" sz="910" dirty="0"/>
          </a:p>
        </p:txBody>
      </p:sp>
      <p:sp>
        <p:nvSpPr>
          <p:cNvPr id="63" name="Text 22"/>
          <p:cNvSpPr/>
          <p:nvPr/>
        </p:nvSpPr>
        <p:spPr>
          <a:xfrm>
            <a:off x="5386387" y="4976812"/>
            <a:ext cx="3915966"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PCA와 같은 차원 축소 기법은 고차원 데이터를 더 작은 차원으로 투영</a:t>
            </a:r>
            <a:endParaRPr lang="en-US" sz="910" dirty="0"/>
          </a:p>
        </p:txBody>
      </p:sp>
      <p:sp>
        <p:nvSpPr>
          <p:cNvPr id="64" name="Text 23"/>
          <p:cNvSpPr/>
          <p:nvPr/>
        </p:nvSpPr>
        <p:spPr>
          <a:xfrm>
            <a:off x="5355431" y="5224462"/>
            <a:ext cx="2179320" cy="192360"/>
          </a:xfrm>
          <a:prstGeom prst="rect">
            <a:avLst/>
          </a:prstGeom>
          <a:noFill/>
          <a:ln/>
        </p:spPr>
        <p:txBody>
          <a:bodyPr wrap="square" lIns="0" tIns="0" rIns="0" bIns="0" rtlCol="0" anchor="t">
            <a:spAutoFit/>
          </a:bodyPr>
          <a:lstStyle/>
          <a:p>
            <a:pPr>
              <a:lnSpc>
                <a:spcPts val="1463"/>
              </a:lnSpc>
            </a:pPr>
            <a:r>
              <a:rPr lang="en-US" sz="910" dirty="0">
                <a:solidFill>
                  <a:srgbClr val="4B5563"/>
                </a:solidFill>
                <a:latin typeface="Noto Sans KR" pitchFamily="34" charset="0"/>
                <a:ea typeface="Noto Sans KR" pitchFamily="34" charset="-122"/>
                <a:cs typeface="Noto Sans KR" pitchFamily="34" charset="-120"/>
              </a:rPr>
              <a:t>정보 손실을 최소화하면서 차원을 줄임</a:t>
            </a:r>
            <a:endParaRPr lang="en-US" sz="910" dirty="0"/>
          </a:p>
        </p:txBody>
      </p:sp>
      <p:sp>
        <p:nvSpPr>
          <p:cNvPr id="65" name="Text 24"/>
          <p:cNvSpPr/>
          <p:nvPr/>
        </p:nvSpPr>
        <p:spPr>
          <a:xfrm>
            <a:off x="309562" y="5750719"/>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35 / 36</a:t>
            </a:r>
            <a:endParaRPr lang="en-US" sz="91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717506"/>
          </a:xfrm>
          <a:prstGeom prst="rect">
            <a:avLst/>
          </a:prstGeom>
        </p:spPr>
      </p:pic>
      <p:pic>
        <p:nvPicPr>
          <p:cNvPr id="3" name="Image 1" descr="preencoded.png"/>
          <p:cNvPicPr>
            <a:picLocks noChangeAspect="1"/>
          </p:cNvPicPr>
          <p:nvPr/>
        </p:nvPicPr>
        <p:blipFill>
          <a:blip r:embed="rId4"/>
          <a:stretch>
            <a:fillRect/>
          </a:stretch>
        </p:blipFill>
        <p:spPr>
          <a:xfrm>
            <a:off x="7708106" y="642937"/>
            <a:ext cx="2197894" cy="1810941"/>
          </a:xfrm>
          <a:prstGeom prst="rect">
            <a:avLst/>
          </a:prstGeom>
        </p:spPr>
      </p:pic>
      <p:pic>
        <p:nvPicPr>
          <p:cNvPr id="4" name="Image 2" descr="preencoded.png"/>
          <p:cNvPicPr>
            <a:picLocks noChangeAspect="1"/>
          </p:cNvPicPr>
          <p:nvPr/>
        </p:nvPicPr>
        <p:blipFill>
          <a:blip r:embed="rId5"/>
          <a:stretch>
            <a:fillRect/>
          </a:stretch>
        </p:blipFill>
        <p:spPr>
          <a:xfrm>
            <a:off x="0" y="5657850"/>
            <a:ext cx="1315641" cy="2476500"/>
          </a:xfrm>
          <a:prstGeom prst="rect">
            <a:avLst/>
          </a:prstGeom>
        </p:spPr>
      </p:pic>
      <p:pic>
        <p:nvPicPr>
          <p:cNvPr id="5" name="Image 3" descr="preencoded.png"/>
          <p:cNvPicPr>
            <a:picLocks noChangeAspect="1"/>
          </p:cNvPicPr>
          <p:nvPr/>
        </p:nvPicPr>
        <p:blipFill>
          <a:blip r:embed="rId6"/>
          <a:stretch>
            <a:fillRect/>
          </a:stretch>
        </p:blipFill>
        <p:spPr>
          <a:xfrm>
            <a:off x="309563" y="1323975"/>
            <a:ext cx="742950" cy="30956"/>
          </a:xfrm>
          <a:prstGeom prst="rect">
            <a:avLst/>
          </a:prstGeom>
        </p:spPr>
      </p:pic>
      <p:pic>
        <p:nvPicPr>
          <p:cNvPr id="6" name="Image 4" descr="preencoded.png"/>
          <p:cNvPicPr>
            <a:picLocks noChangeAspect="1"/>
          </p:cNvPicPr>
          <p:nvPr/>
        </p:nvPicPr>
        <p:blipFill>
          <a:blip r:embed="rId7"/>
          <a:stretch>
            <a:fillRect/>
          </a:stretch>
        </p:blipFill>
        <p:spPr>
          <a:xfrm>
            <a:off x="2673846" y="1540669"/>
            <a:ext cx="681038" cy="495300"/>
          </a:xfrm>
          <a:prstGeom prst="rect">
            <a:avLst/>
          </a:prstGeom>
        </p:spPr>
      </p:pic>
      <p:pic>
        <p:nvPicPr>
          <p:cNvPr id="7" name="Image 5" descr="preencoded.png"/>
          <p:cNvPicPr>
            <a:picLocks noChangeAspect="1"/>
          </p:cNvPicPr>
          <p:nvPr/>
        </p:nvPicPr>
        <p:blipFill>
          <a:blip r:embed="rId8"/>
          <a:stretch>
            <a:fillRect/>
          </a:stretch>
        </p:blipFill>
        <p:spPr>
          <a:xfrm>
            <a:off x="2936975" y="1602581"/>
            <a:ext cx="154781" cy="216694"/>
          </a:xfrm>
          <a:prstGeom prst="rect">
            <a:avLst/>
          </a:prstGeom>
        </p:spPr>
      </p:pic>
      <p:pic>
        <p:nvPicPr>
          <p:cNvPr id="8" name="Image 6" descr="preencoded.png"/>
          <p:cNvPicPr>
            <a:picLocks noChangeAspect="1"/>
          </p:cNvPicPr>
          <p:nvPr/>
        </p:nvPicPr>
        <p:blipFill>
          <a:blip r:embed="rId9"/>
          <a:stretch>
            <a:fillRect/>
          </a:stretch>
        </p:blipFill>
        <p:spPr>
          <a:xfrm>
            <a:off x="3432275" y="1780580"/>
            <a:ext cx="495300" cy="15478"/>
          </a:xfrm>
          <a:prstGeom prst="rect">
            <a:avLst/>
          </a:prstGeom>
        </p:spPr>
      </p:pic>
      <p:pic>
        <p:nvPicPr>
          <p:cNvPr id="9" name="Image 7" descr="preencoded.png"/>
          <p:cNvPicPr>
            <a:picLocks noChangeAspect="1"/>
          </p:cNvPicPr>
          <p:nvPr/>
        </p:nvPicPr>
        <p:blipFill>
          <a:blip r:embed="rId10"/>
          <a:stretch>
            <a:fillRect/>
          </a:stretch>
        </p:blipFill>
        <p:spPr>
          <a:xfrm>
            <a:off x="4004966" y="1540669"/>
            <a:ext cx="549473" cy="495300"/>
          </a:xfrm>
          <a:prstGeom prst="rect">
            <a:avLst/>
          </a:prstGeom>
        </p:spPr>
      </p:pic>
      <p:pic>
        <p:nvPicPr>
          <p:cNvPr id="10" name="Image 8" descr="preencoded.png"/>
          <p:cNvPicPr>
            <a:picLocks noChangeAspect="1"/>
          </p:cNvPicPr>
          <p:nvPr/>
        </p:nvPicPr>
        <p:blipFill>
          <a:blip r:embed="rId11"/>
          <a:stretch>
            <a:fillRect/>
          </a:stretch>
        </p:blipFill>
        <p:spPr>
          <a:xfrm>
            <a:off x="4182964" y="1602581"/>
            <a:ext cx="193477" cy="216694"/>
          </a:xfrm>
          <a:prstGeom prst="rect">
            <a:avLst/>
          </a:prstGeom>
        </p:spPr>
      </p:pic>
      <p:pic>
        <p:nvPicPr>
          <p:cNvPr id="11" name="Image 9" descr="preencoded.png"/>
          <p:cNvPicPr>
            <a:picLocks noChangeAspect="1"/>
          </p:cNvPicPr>
          <p:nvPr/>
        </p:nvPicPr>
        <p:blipFill>
          <a:blip r:embed="rId9"/>
          <a:stretch>
            <a:fillRect/>
          </a:stretch>
        </p:blipFill>
        <p:spPr>
          <a:xfrm>
            <a:off x="4631829" y="1780580"/>
            <a:ext cx="495300" cy="15478"/>
          </a:xfrm>
          <a:prstGeom prst="rect">
            <a:avLst/>
          </a:prstGeom>
        </p:spPr>
      </p:pic>
      <p:pic>
        <p:nvPicPr>
          <p:cNvPr id="12" name="Image 10" descr="preencoded.png"/>
          <p:cNvPicPr>
            <a:picLocks noChangeAspect="1"/>
          </p:cNvPicPr>
          <p:nvPr/>
        </p:nvPicPr>
        <p:blipFill>
          <a:blip r:embed="rId12"/>
          <a:stretch>
            <a:fillRect/>
          </a:stretch>
        </p:blipFill>
        <p:spPr>
          <a:xfrm>
            <a:off x="5204520" y="1540669"/>
            <a:ext cx="681038" cy="495300"/>
          </a:xfrm>
          <a:prstGeom prst="rect">
            <a:avLst/>
          </a:prstGeom>
        </p:spPr>
      </p:pic>
      <p:pic>
        <p:nvPicPr>
          <p:cNvPr id="13" name="Image 11" descr="preencoded.png"/>
          <p:cNvPicPr>
            <a:picLocks noChangeAspect="1"/>
          </p:cNvPicPr>
          <p:nvPr/>
        </p:nvPicPr>
        <p:blipFill>
          <a:blip r:embed="rId13"/>
          <a:stretch>
            <a:fillRect/>
          </a:stretch>
        </p:blipFill>
        <p:spPr>
          <a:xfrm>
            <a:off x="5467648" y="1602581"/>
            <a:ext cx="154781" cy="216694"/>
          </a:xfrm>
          <a:prstGeom prst="rect">
            <a:avLst/>
          </a:prstGeom>
        </p:spPr>
      </p:pic>
      <p:pic>
        <p:nvPicPr>
          <p:cNvPr id="14" name="Image 12" descr="preencoded.png"/>
          <p:cNvPicPr>
            <a:picLocks noChangeAspect="1"/>
          </p:cNvPicPr>
          <p:nvPr/>
        </p:nvPicPr>
        <p:blipFill>
          <a:blip r:embed="rId9"/>
          <a:stretch>
            <a:fillRect/>
          </a:stretch>
        </p:blipFill>
        <p:spPr>
          <a:xfrm>
            <a:off x="5962947" y="1780580"/>
            <a:ext cx="495300" cy="15478"/>
          </a:xfrm>
          <a:prstGeom prst="rect">
            <a:avLst/>
          </a:prstGeom>
        </p:spPr>
      </p:pic>
      <p:pic>
        <p:nvPicPr>
          <p:cNvPr id="15" name="Image 13" descr="preencoded.png"/>
          <p:cNvPicPr>
            <a:picLocks noChangeAspect="1"/>
          </p:cNvPicPr>
          <p:nvPr/>
        </p:nvPicPr>
        <p:blipFill>
          <a:blip r:embed="rId14"/>
          <a:stretch>
            <a:fillRect/>
          </a:stretch>
        </p:blipFill>
        <p:spPr>
          <a:xfrm>
            <a:off x="6535639" y="1540669"/>
            <a:ext cx="696516" cy="495300"/>
          </a:xfrm>
          <a:prstGeom prst="rect">
            <a:avLst/>
          </a:prstGeom>
        </p:spPr>
      </p:pic>
      <p:pic>
        <p:nvPicPr>
          <p:cNvPr id="16" name="Image 14" descr="preencoded.png"/>
          <p:cNvPicPr>
            <a:picLocks noChangeAspect="1"/>
          </p:cNvPicPr>
          <p:nvPr/>
        </p:nvPicPr>
        <p:blipFill>
          <a:blip r:embed="rId15"/>
          <a:stretch>
            <a:fillRect/>
          </a:stretch>
        </p:blipFill>
        <p:spPr>
          <a:xfrm>
            <a:off x="6825854" y="1602581"/>
            <a:ext cx="116086" cy="216694"/>
          </a:xfrm>
          <a:prstGeom prst="rect">
            <a:avLst/>
          </a:prstGeom>
        </p:spPr>
      </p:pic>
      <p:pic>
        <p:nvPicPr>
          <p:cNvPr id="17" name="Image 15" descr="preencoded.png"/>
          <p:cNvPicPr>
            <a:picLocks noChangeAspect="1"/>
          </p:cNvPicPr>
          <p:nvPr/>
        </p:nvPicPr>
        <p:blipFill>
          <a:blip r:embed="rId16"/>
          <a:stretch>
            <a:fillRect/>
          </a:stretch>
        </p:blipFill>
        <p:spPr>
          <a:xfrm>
            <a:off x="309562" y="2283619"/>
            <a:ext cx="4550569" cy="1857375"/>
          </a:xfrm>
          <a:prstGeom prst="rect">
            <a:avLst/>
          </a:prstGeom>
        </p:spPr>
      </p:pic>
      <p:pic>
        <p:nvPicPr>
          <p:cNvPr id="18" name="Image 16" descr="preencoded.png"/>
          <p:cNvPicPr>
            <a:picLocks noChangeAspect="1"/>
          </p:cNvPicPr>
          <p:nvPr/>
        </p:nvPicPr>
        <p:blipFill>
          <a:blip r:embed="rId17"/>
          <a:stretch>
            <a:fillRect/>
          </a:stretch>
        </p:blipFill>
        <p:spPr>
          <a:xfrm>
            <a:off x="2352675" y="2438400"/>
            <a:ext cx="464344" cy="464344"/>
          </a:xfrm>
          <a:prstGeom prst="rect">
            <a:avLst/>
          </a:prstGeom>
        </p:spPr>
      </p:pic>
      <p:pic>
        <p:nvPicPr>
          <p:cNvPr id="19" name="Image 17" descr="preencoded.png"/>
          <p:cNvPicPr>
            <a:picLocks noChangeAspect="1"/>
          </p:cNvPicPr>
          <p:nvPr/>
        </p:nvPicPr>
        <p:blipFill>
          <a:blip r:embed="rId18"/>
          <a:stretch>
            <a:fillRect/>
          </a:stretch>
        </p:blipFill>
        <p:spPr>
          <a:xfrm>
            <a:off x="2468761" y="2546747"/>
            <a:ext cx="232172" cy="247650"/>
          </a:xfrm>
          <a:prstGeom prst="rect">
            <a:avLst/>
          </a:prstGeom>
        </p:spPr>
      </p:pic>
      <p:pic>
        <p:nvPicPr>
          <p:cNvPr id="20" name="Image 18" descr="preencoded.png"/>
          <p:cNvPicPr>
            <a:picLocks noChangeAspect="1"/>
          </p:cNvPicPr>
          <p:nvPr/>
        </p:nvPicPr>
        <p:blipFill>
          <a:blip r:embed="rId19"/>
          <a:stretch>
            <a:fillRect/>
          </a:stretch>
        </p:blipFill>
        <p:spPr>
          <a:xfrm>
            <a:off x="464344" y="3336131"/>
            <a:ext cx="123825" cy="123825"/>
          </a:xfrm>
          <a:prstGeom prst="rect">
            <a:avLst/>
          </a:prstGeom>
        </p:spPr>
      </p:pic>
      <p:pic>
        <p:nvPicPr>
          <p:cNvPr id="21" name="Image 19" descr="preencoded.png"/>
          <p:cNvPicPr>
            <a:picLocks noChangeAspect="1"/>
          </p:cNvPicPr>
          <p:nvPr/>
        </p:nvPicPr>
        <p:blipFill>
          <a:blip r:embed="rId19"/>
          <a:stretch>
            <a:fillRect/>
          </a:stretch>
        </p:blipFill>
        <p:spPr>
          <a:xfrm>
            <a:off x="464344" y="3583781"/>
            <a:ext cx="123825" cy="123825"/>
          </a:xfrm>
          <a:prstGeom prst="rect">
            <a:avLst/>
          </a:prstGeom>
        </p:spPr>
      </p:pic>
      <p:pic>
        <p:nvPicPr>
          <p:cNvPr id="22" name="Image 20" descr="preencoded.png"/>
          <p:cNvPicPr>
            <a:picLocks noChangeAspect="1"/>
          </p:cNvPicPr>
          <p:nvPr/>
        </p:nvPicPr>
        <p:blipFill>
          <a:blip r:embed="rId19"/>
          <a:stretch>
            <a:fillRect/>
          </a:stretch>
        </p:blipFill>
        <p:spPr>
          <a:xfrm>
            <a:off x="464344" y="3831431"/>
            <a:ext cx="123825" cy="123825"/>
          </a:xfrm>
          <a:prstGeom prst="rect">
            <a:avLst/>
          </a:prstGeom>
        </p:spPr>
      </p:pic>
      <p:pic>
        <p:nvPicPr>
          <p:cNvPr id="23" name="Image 21" descr="preencoded.png"/>
          <p:cNvPicPr>
            <a:picLocks noChangeAspect="1"/>
          </p:cNvPicPr>
          <p:nvPr/>
        </p:nvPicPr>
        <p:blipFill>
          <a:blip r:embed="rId16"/>
          <a:stretch>
            <a:fillRect/>
          </a:stretch>
        </p:blipFill>
        <p:spPr>
          <a:xfrm>
            <a:off x="5045869" y="2283619"/>
            <a:ext cx="4550569" cy="1857375"/>
          </a:xfrm>
          <a:prstGeom prst="rect">
            <a:avLst/>
          </a:prstGeom>
        </p:spPr>
      </p:pic>
      <p:pic>
        <p:nvPicPr>
          <p:cNvPr id="24" name="Image 22" descr="preencoded.png"/>
          <p:cNvPicPr>
            <a:picLocks noChangeAspect="1"/>
          </p:cNvPicPr>
          <p:nvPr/>
        </p:nvPicPr>
        <p:blipFill>
          <a:blip r:embed="rId20"/>
          <a:stretch>
            <a:fillRect/>
          </a:stretch>
        </p:blipFill>
        <p:spPr>
          <a:xfrm>
            <a:off x="7088981" y="2438400"/>
            <a:ext cx="464344" cy="464344"/>
          </a:xfrm>
          <a:prstGeom prst="rect">
            <a:avLst/>
          </a:prstGeom>
        </p:spPr>
      </p:pic>
      <p:pic>
        <p:nvPicPr>
          <p:cNvPr id="25" name="Image 23" descr="preencoded.png"/>
          <p:cNvPicPr>
            <a:picLocks noChangeAspect="1"/>
          </p:cNvPicPr>
          <p:nvPr/>
        </p:nvPicPr>
        <p:blipFill>
          <a:blip r:embed="rId21"/>
          <a:stretch>
            <a:fillRect/>
          </a:stretch>
        </p:blipFill>
        <p:spPr>
          <a:xfrm>
            <a:off x="7228284" y="2546747"/>
            <a:ext cx="185738" cy="247650"/>
          </a:xfrm>
          <a:prstGeom prst="rect">
            <a:avLst/>
          </a:prstGeom>
        </p:spPr>
      </p:pic>
      <p:pic>
        <p:nvPicPr>
          <p:cNvPr id="26" name="Image 24" descr="preencoded.png"/>
          <p:cNvPicPr>
            <a:picLocks noChangeAspect="1"/>
          </p:cNvPicPr>
          <p:nvPr/>
        </p:nvPicPr>
        <p:blipFill>
          <a:blip r:embed="rId19"/>
          <a:stretch>
            <a:fillRect/>
          </a:stretch>
        </p:blipFill>
        <p:spPr>
          <a:xfrm>
            <a:off x="5200650" y="3336131"/>
            <a:ext cx="123825" cy="123825"/>
          </a:xfrm>
          <a:prstGeom prst="rect">
            <a:avLst/>
          </a:prstGeom>
        </p:spPr>
      </p:pic>
      <p:pic>
        <p:nvPicPr>
          <p:cNvPr id="27" name="Image 25" descr="preencoded.png"/>
          <p:cNvPicPr>
            <a:picLocks noChangeAspect="1"/>
          </p:cNvPicPr>
          <p:nvPr/>
        </p:nvPicPr>
        <p:blipFill>
          <a:blip r:embed="rId19"/>
          <a:stretch>
            <a:fillRect/>
          </a:stretch>
        </p:blipFill>
        <p:spPr>
          <a:xfrm>
            <a:off x="5200650" y="3583781"/>
            <a:ext cx="123825" cy="123825"/>
          </a:xfrm>
          <a:prstGeom prst="rect">
            <a:avLst/>
          </a:prstGeom>
        </p:spPr>
      </p:pic>
      <p:pic>
        <p:nvPicPr>
          <p:cNvPr id="28" name="Image 26" descr="preencoded.png"/>
          <p:cNvPicPr>
            <a:picLocks noChangeAspect="1"/>
          </p:cNvPicPr>
          <p:nvPr/>
        </p:nvPicPr>
        <p:blipFill>
          <a:blip r:embed="rId19"/>
          <a:stretch>
            <a:fillRect/>
          </a:stretch>
        </p:blipFill>
        <p:spPr>
          <a:xfrm>
            <a:off x="5200650" y="3831431"/>
            <a:ext cx="123825" cy="123825"/>
          </a:xfrm>
          <a:prstGeom prst="rect">
            <a:avLst/>
          </a:prstGeom>
        </p:spPr>
      </p:pic>
      <p:pic>
        <p:nvPicPr>
          <p:cNvPr id="29" name="Image 27" descr="preencoded.png"/>
          <p:cNvPicPr>
            <a:picLocks noChangeAspect="1"/>
          </p:cNvPicPr>
          <p:nvPr/>
        </p:nvPicPr>
        <p:blipFill>
          <a:blip r:embed="rId22"/>
          <a:stretch>
            <a:fillRect/>
          </a:stretch>
        </p:blipFill>
        <p:spPr>
          <a:xfrm>
            <a:off x="309562" y="4326731"/>
            <a:ext cx="4550569" cy="2043113"/>
          </a:xfrm>
          <a:prstGeom prst="rect">
            <a:avLst/>
          </a:prstGeom>
        </p:spPr>
      </p:pic>
      <p:pic>
        <p:nvPicPr>
          <p:cNvPr id="30" name="Image 28" descr="preencoded.png"/>
          <p:cNvPicPr>
            <a:picLocks noChangeAspect="1"/>
          </p:cNvPicPr>
          <p:nvPr/>
        </p:nvPicPr>
        <p:blipFill>
          <a:blip r:embed="rId23"/>
          <a:stretch>
            <a:fillRect/>
          </a:stretch>
        </p:blipFill>
        <p:spPr>
          <a:xfrm>
            <a:off x="2352675" y="4481512"/>
            <a:ext cx="464344" cy="464344"/>
          </a:xfrm>
          <a:prstGeom prst="rect">
            <a:avLst/>
          </a:prstGeom>
        </p:spPr>
      </p:pic>
      <p:pic>
        <p:nvPicPr>
          <p:cNvPr id="31" name="Image 29" descr="preencoded.png"/>
          <p:cNvPicPr>
            <a:picLocks noChangeAspect="1"/>
          </p:cNvPicPr>
          <p:nvPr/>
        </p:nvPicPr>
        <p:blipFill>
          <a:blip r:embed="rId24"/>
          <a:stretch>
            <a:fillRect/>
          </a:stretch>
        </p:blipFill>
        <p:spPr>
          <a:xfrm>
            <a:off x="2491978" y="4589859"/>
            <a:ext cx="185738" cy="247650"/>
          </a:xfrm>
          <a:prstGeom prst="rect">
            <a:avLst/>
          </a:prstGeom>
        </p:spPr>
      </p:pic>
      <p:pic>
        <p:nvPicPr>
          <p:cNvPr id="32" name="Image 30" descr="preencoded.png"/>
          <p:cNvPicPr>
            <a:picLocks noChangeAspect="1"/>
          </p:cNvPicPr>
          <p:nvPr/>
        </p:nvPicPr>
        <p:blipFill>
          <a:blip r:embed="rId19"/>
          <a:stretch>
            <a:fillRect/>
          </a:stretch>
        </p:blipFill>
        <p:spPr>
          <a:xfrm>
            <a:off x="464344" y="5379244"/>
            <a:ext cx="123825" cy="123825"/>
          </a:xfrm>
          <a:prstGeom prst="rect">
            <a:avLst/>
          </a:prstGeom>
        </p:spPr>
      </p:pic>
      <p:pic>
        <p:nvPicPr>
          <p:cNvPr id="33" name="Image 31" descr="preencoded.png"/>
          <p:cNvPicPr>
            <a:picLocks noChangeAspect="1"/>
          </p:cNvPicPr>
          <p:nvPr/>
        </p:nvPicPr>
        <p:blipFill>
          <a:blip r:embed="rId19"/>
          <a:stretch>
            <a:fillRect/>
          </a:stretch>
        </p:blipFill>
        <p:spPr>
          <a:xfrm>
            <a:off x="464344" y="5812631"/>
            <a:ext cx="123825" cy="123825"/>
          </a:xfrm>
          <a:prstGeom prst="rect">
            <a:avLst/>
          </a:prstGeom>
        </p:spPr>
      </p:pic>
      <p:pic>
        <p:nvPicPr>
          <p:cNvPr id="34" name="Image 32" descr="preencoded.png"/>
          <p:cNvPicPr>
            <a:picLocks noChangeAspect="1"/>
          </p:cNvPicPr>
          <p:nvPr/>
        </p:nvPicPr>
        <p:blipFill>
          <a:blip r:embed="rId19"/>
          <a:stretch>
            <a:fillRect/>
          </a:stretch>
        </p:blipFill>
        <p:spPr>
          <a:xfrm>
            <a:off x="464344" y="6060281"/>
            <a:ext cx="123825" cy="123825"/>
          </a:xfrm>
          <a:prstGeom prst="rect">
            <a:avLst/>
          </a:prstGeom>
        </p:spPr>
      </p:pic>
      <p:pic>
        <p:nvPicPr>
          <p:cNvPr id="35" name="Image 33" descr="preencoded.png"/>
          <p:cNvPicPr>
            <a:picLocks noChangeAspect="1"/>
          </p:cNvPicPr>
          <p:nvPr/>
        </p:nvPicPr>
        <p:blipFill>
          <a:blip r:embed="rId22"/>
          <a:stretch>
            <a:fillRect/>
          </a:stretch>
        </p:blipFill>
        <p:spPr>
          <a:xfrm>
            <a:off x="5045869" y="4326731"/>
            <a:ext cx="4550569" cy="2043113"/>
          </a:xfrm>
          <a:prstGeom prst="rect">
            <a:avLst/>
          </a:prstGeom>
        </p:spPr>
      </p:pic>
      <p:pic>
        <p:nvPicPr>
          <p:cNvPr id="36" name="Image 34" descr="preencoded.png"/>
          <p:cNvPicPr>
            <a:picLocks noChangeAspect="1"/>
          </p:cNvPicPr>
          <p:nvPr/>
        </p:nvPicPr>
        <p:blipFill>
          <a:blip r:embed="rId25"/>
          <a:stretch>
            <a:fillRect/>
          </a:stretch>
        </p:blipFill>
        <p:spPr>
          <a:xfrm>
            <a:off x="7088981" y="4481512"/>
            <a:ext cx="464344" cy="464344"/>
          </a:xfrm>
          <a:prstGeom prst="rect">
            <a:avLst/>
          </a:prstGeom>
        </p:spPr>
      </p:pic>
      <p:pic>
        <p:nvPicPr>
          <p:cNvPr id="37" name="Image 35" descr="preencoded.png"/>
          <p:cNvPicPr>
            <a:picLocks noChangeAspect="1"/>
          </p:cNvPicPr>
          <p:nvPr/>
        </p:nvPicPr>
        <p:blipFill>
          <a:blip r:embed="rId26"/>
          <a:stretch>
            <a:fillRect/>
          </a:stretch>
        </p:blipFill>
        <p:spPr>
          <a:xfrm>
            <a:off x="7216676" y="4589859"/>
            <a:ext cx="208955" cy="247650"/>
          </a:xfrm>
          <a:prstGeom prst="rect">
            <a:avLst/>
          </a:prstGeom>
        </p:spPr>
      </p:pic>
      <p:pic>
        <p:nvPicPr>
          <p:cNvPr id="38" name="Image 36" descr="preencoded.png"/>
          <p:cNvPicPr>
            <a:picLocks noChangeAspect="1"/>
          </p:cNvPicPr>
          <p:nvPr/>
        </p:nvPicPr>
        <p:blipFill>
          <a:blip r:embed="rId19"/>
          <a:stretch>
            <a:fillRect/>
          </a:stretch>
        </p:blipFill>
        <p:spPr>
          <a:xfrm>
            <a:off x="5200650" y="5379244"/>
            <a:ext cx="123825" cy="123825"/>
          </a:xfrm>
          <a:prstGeom prst="rect">
            <a:avLst/>
          </a:prstGeom>
        </p:spPr>
      </p:pic>
      <p:pic>
        <p:nvPicPr>
          <p:cNvPr id="39" name="Image 37" descr="preencoded.png"/>
          <p:cNvPicPr>
            <a:picLocks noChangeAspect="1"/>
          </p:cNvPicPr>
          <p:nvPr/>
        </p:nvPicPr>
        <p:blipFill>
          <a:blip r:embed="rId19"/>
          <a:stretch>
            <a:fillRect/>
          </a:stretch>
        </p:blipFill>
        <p:spPr>
          <a:xfrm>
            <a:off x="5200650" y="5626894"/>
            <a:ext cx="123825" cy="123825"/>
          </a:xfrm>
          <a:prstGeom prst="rect">
            <a:avLst/>
          </a:prstGeom>
        </p:spPr>
      </p:pic>
      <p:pic>
        <p:nvPicPr>
          <p:cNvPr id="40" name="Image 38" descr="preencoded.png"/>
          <p:cNvPicPr>
            <a:picLocks noChangeAspect="1"/>
          </p:cNvPicPr>
          <p:nvPr/>
        </p:nvPicPr>
        <p:blipFill>
          <a:blip r:embed="rId19"/>
          <a:stretch>
            <a:fillRect/>
          </a:stretch>
        </p:blipFill>
        <p:spPr>
          <a:xfrm>
            <a:off x="5200650" y="5874544"/>
            <a:ext cx="123825" cy="123825"/>
          </a:xfrm>
          <a:prstGeom prst="rect">
            <a:avLst/>
          </a:prstGeom>
        </p:spPr>
      </p:pic>
      <p:sp>
        <p:nvSpPr>
          <p:cNvPr id="41" name="Text 0"/>
          <p:cNvSpPr/>
          <p:nvPr/>
        </p:nvSpPr>
        <p:spPr>
          <a:xfrm>
            <a:off x="309562" y="952500"/>
            <a:ext cx="10215563" cy="307777"/>
          </a:xfrm>
          <a:prstGeom prst="rect">
            <a:avLst/>
          </a:prstGeom>
          <a:noFill/>
          <a:ln/>
        </p:spPr>
        <p:txBody>
          <a:bodyPr wrap="square" lIns="0" tIns="0" rIns="0" bIns="0" rtlCol="0" anchor="t">
            <a:spAutoFit/>
          </a:bodyPr>
          <a:lstStyle/>
          <a:p>
            <a:pPr>
              <a:lnSpc>
                <a:spcPts val="2438"/>
              </a:lnSpc>
            </a:pPr>
            <a:r>
              <a:rPr lang="en-US" sz="1971" b="1" dirty="0">
                <a:solidFill>
                  <a:srgbClr val="1F2937"/>
                </a:solidFill>
                <a:latin typeface="Noto Serif KR" pitchFamily="34" charset="0"/>
                <a:ea typeface="Noto Serif KR" pitchFamily="34" charset="-122"/>
                <a:cs typeface="Noto Serif KR" pitchFamily="34" charset="-120"/>
              </a:rPr>
              <a:t>후처리와 모델 개선</a:t>
            </a:r>
            <a:endParaRPr lang="en-US" sz="1971" dirty="0"/>
          </a:p>
        </p:txBody>
      </p:sp>
      <p:sp>
        <p:nvSpPr>
          <p:cNvPr id="42" name="Text 1"/>
          <p:cNvSpPr/>
          <p:nvPr/>
        </p:nvSpPr>
        <p:spPr>
          <a:xfrm>
            <a:off x="2776002" y="1819275"/>
            <a:ext cx="476726" cy="153888"/>
          </a:xfrm>
          <a:prstGeom prst="rect">
            <a:avLst/>
          </a:prstGeom>
          <a:noFill/>
          <a:ln/>
        </p:spPr>
        <p:txBody>
          <a:bodyPr wrap="square" lIns="0" tIns="0" rIns="0" bIns="0" rtlCol="0" anchor="t">
            <a:spAutoFit/>
          </a:bodyPr>
          <a:lstStyle/>
          <a:p>
            <a:pPr algn="ctr">
              <a:lnSpc>
                <a:spcPts val="1219"/>
              </a:lnSpc>
            </a:pPr>
            <a:r>
              <a:rPr lang="en-US" sz="796" dirty="0">
                <a:solidFill>
                  <a:srgbClr val="1E40AF"/>
                </a:solidFill>
                <a:latin typeface="Noto Sans KR" pitchFamily="34" charset="0"/>
                <a:ea typeface="Noto Sans KR" pitchFamily="34" charset="-122"/>
                <a:cs typeface="Noto Sans KR" pitchFamily="34" charset="-120"/>
              </a:rPr>
              <a:t>모델 출력</a:t>
            </a:r>
            <a:endParaRPr lang="en-US" sz="796" dirty="0"/>
          </a:p>
        </p:txBody>
      </p:sp>
      <p:sp>
        <p:nvSpPr>
          <p:cNvPr id="43" name="Text 2"/>
          <p:cNvSpPr/>
          <p:nvPr/>
        </p:nvSpPr>
        <p:spPr>
          <a:xfrm>
            <a:off x="4113699" y="1819275"/>
            <a:ext cx="332005" cy="153888"/>
          </a:xfrm>
          <a:prstGeom prst="rect">
            <a:avLst/>
          </a:prstGeom>
          <a:noFill/>
          <a:ln/>
        </p:spPr>
        <p:txBody>
          <a:bodyPr wrap="square" lIns="0" tIns="0" rIns="0" bIns="0" rtlCol="0" anchor="t">
            <a:spAutoFit/>
          </a:bodyPr>
          <a:lstStyle/>
          <a:p>
            <a:pPr algn="ctr">
              <a:lnSpc>
                <a:spcPts val="1219"/>
              </a:lnSpc>
            </a:pPr>
            <a:r>
              <a:rPr lang="en-US" sz="796" dirty="0">
                <a:solidFill>
                  <a:srgbClr val="854D0E"/>
                </a:solidFill>
                <a:latin typeface="Noto Sans KR" pitchFamily="34" charset="0"/>
                <a:ea typeface="Noto Sans KR" pitchFamily="34" charset="-122"/>
                <a:cs typeface="Noto Sans KR" pitchFamily="34" charset="-120"/>
              </a:rPr>
              <a:t>후처리</a:t>
            </a:r>
            <a:endParaRPr lang="en-US" sz="796" dirty="0"/>
          </a:p>
        </p:txBody>
      </p:sp>
      <p:sp>
        <p:nvSpPr>
          <p:cNvPr id="44" name="Text 3"/>
          <p:cNvSpPr/>
          <p:nvPr/>
        </p:nvSpPr>
        <p:spPr>
          <a:xfrm>
            <a:off x="5306676" y="1819275"/>
            <a:ext cx="476726" cy="153888"/>
          </a:xfrm>
          <a:prstGeom prst="rect">
            <a:avLst/>
          </a:prstGeom>
          <a:noFill/>
          <a:ln/>
        </p:spPr>
        <p:txBody>
          <a:bodyPr wrap="square" lIns="0" tIns="0" rIns="0" bIns="0" rtlCol="0" anchor="t">
            <a:spAutoFit/>
          </a:bodyPr>
          <a:lstStyle/>
          <a:p>
            <a:pPr algn="ctr">
              <a:lnSpc>
                <a:spcPts val="1219"/>
              </a:lnSpc>
            </a:pPr>
            <a:r>
              <a:rPr lang="en-US" sz="796" dirty="0">
                <a:solidFill>
                  <a:srgbClr val="166534"/>
                </a:solidFill>
                <a:latin typeface="Noto Sans KR" pitchFamily="34" charset="0"/>
                <a:ea typeface="Noto Sans KR" pitchFamily="34" charset="-122"/>
                <a:cs typeface="Noto Sans KR" pitchFamily="34" charset="-120"/>
              </a:rPr>
              <a:t>결과 해석</a:t>
            </a:r>
            <a:endParaRPr lang="en-US" sz="796" dirty="0"/>
          </a:p>
        </p:txBody>
      </p:sp>
      <p:sp>
        <p:nvSpPr>
          <p:cNvPr id="45" name="Text 4"/>
          <p:cNvSpPr/>
          <p:nvPr/>
        </p:nvSpPr>
        <p:spPr>
          <a:xfrm>
            <a:off x="6549364" y="1819275"/>
            <a:ext cx="672526" cy="153888"/>
          </a:xfrm>
          <a:prstGeom prst="rect">
            <a:avLst/>
          </a:prstGeom>
          <a:noFill/>
          <a:ln/>
        </p:spPr>
        <p:txBody>
          <a:bodyPr wrap="square" lIns="0" tIns="0" rIns="0" bIns="0" rtlCol="0" anchor="t">
            <a:spAutoFit/>
          </a:bodyPr>
          <a:lstStyle/>
          <a:p>
            <a:pPr algn="ctr">
              <a:lnSpc>
                <a:spcPts val="1219"/>
              </a:lnSpc>
            </a:pPr>
            <a:r>
              <a:rPr lang="ko-KR" altLang="en-US" sz="796">
                <a:solidFill>
                  <a:srgbClr val="6B21A8"/>
                </a:solidFill>
                <a:latin typeface="Noto Sans KR" pitchFamily="34" charset="0"/>
                <a:ea typeface="Noto Sans KR" pitchFamily="34" charset="-122"/>
                <a:cs typeface="Noto Sans KR" pitchFamily="34" charset="-120"/>
              </a:rPr>
              <a:t>의사결정</a:t>
            </a:r>
            <a:r>
              <a:rPr lang="en-US" sz="796">
                <a:solidFill>
                  <a:srgbClr val="6B21A8"/>
                </a:solidFill>
                <a:latin typeface="Noto Sans KR" pitchFamily="34" charset="0"/>
                <a:ea typeface="Noto Sans KR" pitchFamily="34" charset="-122"/>
                <a:cs typeface="Noto Sans KR" pitchFamily="34" charset="-120"/>
              </a:rPr>
              <a:t> </a:t>
            </a:r>
            <a:r>
              <a:rPr lang="en-US" sz="796" dirty="0">
                <a:solidFill>
                  <a:srgbClr val="6B21A8"/>
                </a:solidFill>
                <a:latin typeface="Noto Sans KR" pitchFamily="34" charset="0"/>
                <a:ea typeface="Noto Sans KR" pitchFamily="34" charset="-122"/>
                <a:cs typeface="Noto Sans KR" pitchFamily="34" charset="-120"/>
              </a:rPr>
              <a:t>지원</a:t>
            </a:r>
            <a:endParaRPr lang="en-US" sz="796" dirty="0"/>
          </a:p>
        </p:txBody>
      </p:sp>
      <p:sp>
        <p:nvSpPr>
          <p:cNvPr id="46" name="Text 5"/>
          <p:cNvSpPr/>
          <p:nvPr/>
        </p:nvSpPr>
        <p:spPr>
          <a:xfrm>
            <a:off x="252293" y="2995612"/>
            <a:ext cx="4665107"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확률 보정</a:t>
            </a:r>
            <a:endParaRPr lang="en-US" sz="1121" dirty="0"/>
          </a:p>
        </p:txBody>
      </p:sp>
      <p:sp>
        <p:nvSpPr>
          <p:cNvPr id="47" name="Text 6"/>
          <p:cNvSpPr/>
          <p:nvPr/>
        </p:nvSpPr>
        <p:spPr>
          <a:xfrm>
            <a:off x="650082" y="3305175"/>
            <a:ext cx="3626525"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분류 모델의 확률 출력을 재조정하여 실제 사건 발생 확률과 일치</a:t>
            </a:r>
            <a:endParaRPr lang="en-US" sz="910" dirty="0"/>
          </a:p>
        </p:txBody>
      </p:sp>
      <p:sp>
        <p:nvSpPr>
          <p:cNvPr id="48" name="Text 7"/>
          <p:cNvSpPr/>
          <p:nvPr/>
        </p:nvSpPr>
        <p:spPr>
          <a:xfrm>
            <a:off x="650082" y="3552825"/>
            <a:ext cx="3209389"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로지스틱 회귀 또는 의사결정 트리 기반 모델의 확률 보정</a:t>
            </a:r>
            <a:endParaRPr lang="en-US" sz="910" dirty="0"/>
          </a:p>
        </p:txBody>
      </p:sp>
      <p:sp>
        <p:nvSpPr>
          <p:cNvPr id="49" name="Text 8"/>
          <p:cNvSpPr/>
          <p:nvPr/>
        </p:nvSpPr>
        <p:spPr>
          <a:xfrm>
            <a:off x="650081" y="3800475"/>
            <a:ext cx="3098721"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CalibratedClassifierCV 같은 도구를 이용한 확률 보정</a:t>
            </a:r>
            <a:endParaRPr lang="en-US" sz="910" dirty="0"/>
          </a:p>
        </p:txBody>
      </p:sp>
      <p:sp>
        <p:nvSpPr>
          <p:cNvPr id="50" name="Text 9"/>
          <p:cNvSpPr/>
          <p:nvPr/>
        </p:nvSpPr>
        <p:spPr>
          <a:xfrm>
            <a:off x="4988600" y="2995612"/>
            <a:ext cx="4665107"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임계값 설정</a:t>
            </a:r>
            <a:endParaRPr lang="en-US" sz="1121" dirty="0"/>
          </a:p>
        </p:txBody>
      </p:sp>
      <p:sp>
        <p:nvSpPr>
          <p:cNvPr id="51" name="Text 10"/>
          <p:cNvSpPr/>
          <p:nvPr/>
        </p:nvSpPr>
        <p:spPr>
          <a:xfrm>
            <a:off x="5386387" y="3305175"/>
            <a:ext cx="4264998"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데이터 불균형 문제에서 정밀도와 재현율의 균형을 맞추기 위한 임계값 설정</a:t>
            </a:r>
            <a:endParaRPr lang="en-US" sz="910" dirty="0"/>
          </a:p>
        </p:txBody>
      </p:sp>
      <p:sp>
        <p:nvSpPr>
          <p:cNvPr id="52" name="Text 11"/>
          <p:cNvSpPr/>
          <p:nvPr/>
        </p:nvSpPr>
        <p:spPr>
          <a:xfrm>
            <a:off x="5386387" y="3552825"/>
            <a:ext cx="4188381"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재난 예측에서 미검출(탐지되지 않은)을 최소화하기 위해 낮은 임계값 설정</a:t>
            </a:r>
            <a:endParaRPr lang="en-US" sz="910" dirty="0"/>
          </a:p>
        </p:txBody>
      </p:sp>
      <p:sp>
        <p:nvSpPr>
          <p:cNvPr id="53" name="Text 12"/>
          <p:cNvSpPr/>
          <p:nvPr/>
        </p:nvSpPr>
        <p:spPr>
          <a:xfrm>
            <a:off x="5386388" y="3800475"/>
            <a:ext cx="2724150"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ROC 곡선과 PR 곡선을 통해 임계값의 영향 분석</a:t>
            </a:r>
            <a:endParaRPr lang="en-US" sz="910" dirty="0"/>
          </a:p>
        </p:txBody>
      </p:sp>
      <p:sp>
        <p:nvSpPr>
          <p:cNvPr id="54" name="Text 13"/>
          <p:cNvSpPr/>
          <p:nvPr/>
        </p:nvSpPr>
        <p:spPr>
          <a:xfrm>
            <a:off x="252293" y="5038725"/>
            <a:ext cx="4665107"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평활화 및 필터링</a:t>
            </a:r>
            <a:endParaRPr lang="en-US" sz="1121" dirty="0"/>
          </a:p>
        </p:txBody>
      </p:sp>
      <p:sp>
        <p:nvSpPr>
          <p:cNvPr id="55" name="Text 14"/>
          <p:cNvSpPr/>
          <p:nvPr/>
        </p:nvSpPr>
        <p:spPr>
          <a:xfrm>
            <a:off x="650081" y="5348287"/>
            <a:ext cx="4055269"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시간 시리즈 예측에서 결과의 불규칙성을 줄이기 위한 이동 평균 또는 지수적 평활</a:t>
            </a:r>
            <a:endParaRPr lang="en-US" sz="910" dirty="0"/>
          </a:p>
        </p:txBody>
      </p:sp>
      <p:sp>
        <p:nvSpPr>
          <p:cNvPr id="56" name="Text 15"/>
          <p:cNvSpPr/>
          <p:nvPr/>
        </p:nvSpPr>
        <p:spPr>
          <a:xfrm>
            <a:off x="650082" y="5781675"/>
            <a:ext cx="3081695"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이미지 처리 후의 노이즈 감소 필터 또는 형태학적 연산</a:t>
            </a:r>
            <a:endParaRPr lang="en-US" sz="910" dirty="0"/>
          </a:p>
        </p:txBody>
      </p:sp>
      <p:sp>
        <p:nvSpPr>
          <p:cNvPr id="57" name="Text 16"/>
          <p:cNvSpPr/>
          <p:nvPr/>
        </p:nvSpPr>
        <p:spPr>
          <a:xfrm>
            <a:off x="650082" y="6029325"/>
            <a:ext cx="3592473"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예측 결과의 불필요한 변동을 제거하여 보다 안정적인 출력 제공</a:t>
            </a:r>
            <a:endParaRPr lang="en-US" sz="910" dirty="0"/>
          </a:p>
        </p:txBody>
      </p:sp>
      <p:sp>
        <p:nvSpPr>
          <p:cNvPr id="58" name="Text 17"/>
          <p:cNvSpPr/>
          <p:nvPr/>
        </p:nvSpPr>
        <p:spPr>
          <a:xfrm>
            <a:off x="4988600" y="5038725"/>
            <a:ext cx="4665107" cy="218008"/>
          </a:xfrm>
          <a:prstGeom prst="rect">
            <a:avLst/>
          </a:prstGeom>
          <a:noFill/>
          <a:ln/>
        </p:spPr>
        <p:txBody>
          <a:bodyPr wrap="square" lIns="0" tIns="0" rIns="0" bIns="0" rtlCol="0" anchor="t">
            <a:spAutoFit/>
          </a:bodyPr>
          <a:lstStyle/>
          <a:p>
            <a:pPr algn="ctr">
              <a:lnSpc>
                <a:spcPts val="1706"/>
              </a:lnSpc>
            </a:pPr>
            <a:r>
              <a:rPr lang="en-US" sz="1121" b="1" dirty="0">
                <a:solidFill>
                  <a:srgbClr val="374151"/>
                </a:solidFill>
                <a:latin typeface="Noto Sans KR" pitchFamily="34" charset="0"/>
                <a:ea typeface="Noto Sans KR" pitchFamily="34" charset="-122"/>
                <a:cs typeface="Noto Sans KR" pitchFamily="34" charset="-120"/>
              </a:rPr>
              <a:t>결과 시각화 및 해석</a:t>
            </a:r>
            <a:endParaRPr lang="en-US" sz="1121" dirty="0"/>
          </a:p>
        </p:txBody>
      </p:sp>
      <p:sp>
        <p:nvSpPr>
          <p:cNvPr id="59" name="Text 18"/>
          <p:cNvSpPr/>
          <p:nvPr/>
        </p:nvSpPr>
        <p:spPr>
          <a:xfrm>
            <a:off x="5386388" y="5348287"/>
            <a:ext cx="2988052"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모델 예측 결과를 차트, 지도, 대시보드 등으로 시각화</a:t>
            </a:r>
            <a:endParaRPr lang="en-US" sz="910" dirty="0"/>
          </a:p>
        </p:txBody>
      </p:sp>
      <p:sp>
        <p:nvSpPr>
          <p:cNvPr id="60" name="Text 19"/>
          <p:cNvSpPr/>
          <p:nvPr/>
        </p:nvSpPr>
        <p:spPr>
          <a:xfrm>
            <a:off x="5386388" y="5595937"/>
            <a:ext cx="3498831"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필드 인원이 결과를 쉽게 해석하고 결정을 내릴 수 있도록 도움</a:t>
            </a:r>
            <a:endParaRPr lang="en-US" sz="910" dirty="0"/>
          </a:p>
        </p:txBody>
      </p:sp>
      <p:sp>
        <p:nvSpPr>
          <p:cNvPr id="61" name="Text 20"/>
          <p:cNvSpPr/>
          <p:nvPr/>
        </p:nvSpPr>
        <p:spPr>
          <a:xfrm>
            <a:off x="5386387" y="5843587"/>
            <a:ext cx="2596456" cy="192360"/>
          </a:xfrm>
          <a:prstGeom prst="rect">
            <a:avLst/>
          </a:prstGeom>
          <a:noFill/>
          <a:ln/>
        </p:spPr>
        <p:txBody>
          <a:bodyPr wrap="square" lIns="0" tIns="0" rIns="0" bIns="0" rtlCol="0" anchor="t">
            <a:spAutoFit/>
          </a:bodyPr>
          <a:lstStyle/>
          <a:p>
            <a:pPr>
              <a:lnSpc>
                <a:spcPts val="1463"/>
              </a:lnSpc>
            </a:pPr>
            <a:r>
              <a:rPr lang="en-US" sz="910" dirty="0">
                <a:solidFill>
                  <a:srgbClr val="000000"/>
                </a:solidFill>
                <a:latin typeface="Noto Sans KR" pitchFamily="34" charset="0"/>
                <a:ea typeface="Noto Sans KR" pitchFamily="34" charset="-122"/>
                <a:cs typeface="Noto Sans KR" pitchFamily="34" charset="-120"/>
              </a:rPr>
              <a:t>복잡한 AI 출력을 직관적인 인터페이스로 변환</a:t>
            </a:r>
            <a:endParaRPr lang="en-US" sz="910" dirty="0"/>
          </a:p>
        </p:txBody>
      </p:sp>
      <p:sp>
        <p:nvSpPr>
          <p:cNvPr id="62" name="Text 21"/>
          <p:cNvSpPr/>
          <p:nvPr/>
        </p:nvSpPr>
        <p:spPr>
          <a:xfrm>
            <a:off x="-154782" y="7198519"/>
            <a:ext cx="10215563" cy="192360"/>
          </a:xfrm>
          <a:prstGeom prst="rect">
            <a:avLst/>
          </a:prstGeom>
          <a:noFill/>
          <a:ln/>
        </p:spPr>
        <p:txBody>
          <a:bodyPr wrap="square" lIns="0" tIns="0" rIns="0" bIns="0" rtlCol="0" anchor="t">
            <a:spAutoFit/>
          </a:bodyPr>
          <a:lstStyle/>
          <a:p>
            <a:pPr algn="ctr">
              <a:lnSpc>
                <a:spcPts val="1463"/>
              </a:lnSpc>
            </a:pPr>
            <a:r>
              <a:rPr lang="en-US" sz="910" i="1" dirty="0">
                <a:solidFill>
                  <a:srgbClr val="4B5563"/>
                </a:solidFill>
                <a:latin typeface="Noto Sans KR" pitchFamily="34" charset="0"/>
                <a:ea typeface="Noto Sans KR" pitchFamily="34" charset="-122"/>
                <a:cs typeface="Noto Sans KR" pitchFamily="34" charset="-120"/>
              </a:rPr>
              <a:t>후처리는 모델의 '마무리' 단계로, 최종 결과의 품질과 활용도를 크게 높입니다.</a:t>
            </a:r>
            <a:endParaRPr lang="en-US" sz="910" dirty="0"/>
          </a:p>
        </p:txBody>
      </p:sp>
      <p:sp>
        <p:nvSpPr>
          <p:cNvPr id="63" name="Text 22"/>
          <p:cNvSpPr/>
          <p:nvPr/>
        </p:nvSpPr>
        <p:spPr>
          <a:xfrm>
            <a:off x="309562" y="7508081"/>
            <a:ext cx="10215563" cy="192360"/>
          </a:xfrm>
          <a:prstGeom prst="rect">
            <a:avLst/>
          </a:prstGeom>
          <a:noFill/>
          <a:ln/>
        </p:spPr>
        <p:txBody>
          <a:bodyPr wrap="square" lIns="0" tIns="0" rIns="0" bIns="0" rtlCol="0" anchor="t">
            <a:spAutoFit/>
          </a:bodyPr>
          <a:lstStyle/>
          <a:p>
            <a:pPr algn="r">
              <a:lnSpc>
                <a:spcPts val="1463"/>
              </a:lnSpc>
            </a:pPr>
            <a:r>
              <a:rPr lang="en-US" sz="910" dirty="0">
                <a:solidFill>
                  <a:srgbClr val="6B7280"/>
                </a:solidFill>
                <a:latin typeface="Noto Sans KR" pitchFamily="34" charset="0"/>
                <a:ea typeface="Noto Sans KR" pitchFamily="34" charset="-122"/>
                <a:cs typeface="Noto Sans KR" pitchFamily="34" charset="-120"/>
              </a:rPr>
              <a:t>36 / 36</a:t>
            </a:r>
            <a:endParaRPr lang="en-US" sz="91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r>
              <a:rPr lang="ko-KR" altLang="en-US"/>
              <a:t>㈜바인드소프트</a:t>
            </a:r>
            <a:endParaRPr lang="en-US" dirty="0"/>
          </a:p>
        </p:txBody>
      </p:sp>
      <p:grpSp>
        <p:nvGrpSpPr>
          <p:cNvPr id="3" name="그룹 2">
            <a:extLst>
              <a:ext uri="{FF2B5EF4-FFF2-40B4-BE49-F238E27FC236}">
                <a16:creationId xmlns:a16="http://schemas.microsoft.com/office/drawing/2014/main" id="{44C12939-E727-2F92-1F83-32C32A1DABDC}"/>
              </a:ext>
            </a:extLst>
          </p:cNvPr>
          <p:cNvGrpSpPr/>
          <p:nvPr/>
        </p:nvGrpSpPr>
        <p:grpSpPr>
          <a:xfrm>
            <a:off x="549101" y="1424229"/>
            <a:ext cx="6513359" cy="542340"/>
            <a:chOff x="506862" y="2356697"/>
            <a:chExt cx="6778210" cy="564395"/>
          </a:xfrm>
        </p:grpSpPr>
        <p:sp>
          <p:nvSpPr>
            <p:cNvPr id="4" name="TextBox 3">
              <a:extLst>
                <a:ext uri="{FF2B5EF4-FFF2-40B4-BE49-F238E27FC236}">
                  <a16:creationId xmlns:a16="http://schemas.microsoft.com/office/drawing/2014/main" id="{DA5D4C82-6B5D-4BB9-9131-04B62285C537}"/>
                </a:ext>
              </a:extLst>
            </p:cNvPr>
            <p:cNvSpPr txBox="1"/>
            <p:nvPr/>
          </p:nvSpPr>
          <p:spPr>
            <a:xfrm>
              <a:off x="1124463" y="2426286"/>
              <a:ext cx="6160609" cy="416381"/>
            </a:xfrm>
            <a:prstGeom prst="rect">
              <a:avLst/>
            </a:prstGeom>
            <a:noFill/>
          </p:spPr>
          <p:txBody>
            <a:bodyPr wrap="none" lIns="0" tIns="0" rIns="0" bIns="0" rtlCol="0" anchor="ctr" anchorCtr="0">
              <a:spAutoFit/>
            </a:bodyPr>
            <a:lstStyle/>
            <a:p>
              <a:pPr>
                <a:spcBef>
                  <a:spcPts val="867"/>
                </a:spcBef>
              </a:pPr>
              <a:r>
                <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스마트시티 개요 및 도시 인프라의 역할</a:t>
              </a:r>
            </a:p>
          </p:txBody>
        </p:sp>
        <p:grpSp>
          <p:nvGrpSpPr>
            <p:cNvPr id="5" name="그룹 4">
              <a:extLst>
                <a:ext uri="{FF2B5EF4-FFF2-40B4-BE49-F238E27FC236}">
                  <a16:creationId xmlns:a16="http://schemas.microsoft.com/office/drawing/2014/main" id="{5A72EF22-45AF-E6AE-943B-C61AFFA6CA2E}"/>
                </a:ext>
              </a:extLst>
            </p:cNvPr>
            <p:cNvGrpSpPr/>
            <p:nvPr/>
          </p:nvGrpSpPr>
          <p:grpSpPr>
            <a:xfrm>
              <a:off x="506862" y="2356697"/>
              <a:ext cx="527077" cy="564395"/>
              <a:chOff x="2496339" y="3062826"/>
              <a:chExt cx="527077" cy="564395"/>
            </a:xfrm>
          </p:grpSpPr>
          <p:sp>
            <p:nvSpPr>
              <p:cNvPr id="6" name="사각형: 둥근 위쪽 모서리 5">
                <a:extLst>
                  <a:ext uri="{FF2B5EF4-FFF2-40B4-BE49-F238E27FC236}">
                    <a16:creationId xmlns:a16="http://schemas.microsoft.com/office/drawing/2014/main" id="{90186246-7DA9-C183-008C-CC3D476E212C}"/>
                  </a:ext>
                </a:extLst>
              </p:cNvPr>
              <p:cNvSpPr/>
              <p:nvPr/>
            </p:nvSpPr>
            <p:spPr>
              <a:xfrm>
                <a:off x="2496339" y="3062826"/>
                <a:ext cx="527077" cy="564395"/>
              </a:xfrm>
              <a:prstGeom prst="round2SameRect">
                <a:avLst>
                  <a:gd name="adj1" fmla="val 6547"/>
                  <a:gd name="adj2" fmla="val 0"/>
                </a:avLst>
              </a:prstGeom>
              <a:gradFill>
                <a:gsLst>
                  <a:gs pos="0">
                    <a:srgbClr val="0987B9"/>
                  </a:gs>
                  <a:gs pos="100000">
                    <a:srgbClr val="027F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7" name="사각형: 둥근 위쪽 모서리 6">
                <a:extLst>
                  <a:ext uri="{FF2B5EF4-FFF2-40B4-BE49-F238E27FC236}">
                    <a16:creationId xmlns:a16="http://schemas.microsoft.com/office/drawing/2014/main" id="{5D24C591-96CD-6B2E-A3DE-7F90ADDA7EB2}"/>
                  </a:ext>
                </a:extLst>
              </p:cNvPr>
              <p:cNvSpPr/>
              <p:nvPr/>
            </p:nvSpPr>
            <p:spPr>
              <a:xfrm flipH="1">
                <a:off x="2496339" y="3062826"/>
                <a:ext cx="527076" cy="564395"/>
              </a:xfrm>
              <a:prstGeom prst="round2SameRect">
                <a:avLst>
                  <a:gd name="adj1" fmla="val 6547"/>
                  <a:gd name="adj2" fmla="val 0"/>
                </a:avLst>
              </a:prstGeom>
              <a:gradFill flip="none" rotWithShape="1">
                <a:gsLst>
                  <a:gs pos="56000">
                    <a:schemeClr val="bg1">
                      <a:alpha val="0"/>
                    </a:schemeClr>
                  </a:gs>
                  <a:gs pos="0">
                    <a:schemeClr val="bg1">
                      <a:alpha val="4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8" name="TextBox 7">
                <a:extLst>
                  <a:ext uri="{FF2B5EF4-FFF2-40B4-BE49-F238E27FC236}">
                    <a16:creationId xmlns:a16="http://schemas.microsoft.com/office/drawing/2014/main" id="{030F0BDB-17D6-F5D0-A4E1-CB8B8BA83484}"/>
                  </a:ext>
                </a:extLst>
              </p:cNvPr>
              <p:cNvSpPr txBox="1"/>
              <p:nvPr/>
            </p:nvSpPr>
            <p:spPr>
              <a:xfrm>
                <a:off x="2629759" y="3067404"/>
                <a:ext cx="260236" cy="555241"/>
              </a:xfrm>
              <a:prstGeom prst="rect">
                <a:avLst/>
              </a:prstGeom>
              <a:noFill/>
            </p:spPr>
            <p:txBody>
              <a:bodyPr wrap="none" lIns="0" tIns="0" rIns="0" bIns="0" rtlCol="0" anchor="ctr" anchorCtr="0">
                <a:spAutoFit/>
              </a:bodyPr>
              <a:lstStyle>
                <a:defPPr>
                  <a:defRPr lang="ko-KR"/>
                </a:defPPr>
                <a:lvl1pPr algn="ctr" latinLnBrk="0">
                  <a:spcBef>
                    <a:spcPts val="800"/>
                  </a:spcBef>
                  <a:defRPr sz="3200">
                    <a:solidFill>
                      <a:prstClr val="white"/>
                    </a:solidFill>
                    <a:latin typeface="KoPub바탕체 Bold" pitchFamily="18" charset="-127"/>
                    <a:ea typeface="KoPub바탕체 Bold" pitchFamily="18" charset="-127"/>
                  </a:defRPr>
                </a:lvl1pPr>
              </a:lstStyle>
              <a:p>
                <a:r>
                  <a:rPr lang="en-US" altLang="ko-KR" sz="3467" dirty="0">
                    <a:ln>
                      <a:solidFill>
                        <a:schemeClr val="bg1">
                          <a:alpha val="0"/>
                        </a:schemeClr>
                      </a:solidFill>
                    </a:ln>
                    <a:latin typeface="맑은 고딕" panose="020B0503020000020004" pitchFamily="50" charset="-127"/>
                    <a:ea typeface="맑은 고딕" panose="020B0503020000020004" pitchFamily="50" charset="-127"/>
                  </a:rPr>
                  <a:t>1</a:t>
                </a:r>
                <a:endParaRPr lang="ko-KR" altLang="en-US" sz="3467" dirty="0">
                  <a:ln>
                    <a:solidFill>
                      <a:schemeClr val="bg1">
                        <a:alpha val="0"/>
                      </a:schemeClr>
                    </a:solidFill>
                  </a:ln>
                  <a:latin typeface="맑은 고딕" panose="020B0503020000020004" pitchFamily="50" charset="-127"/>
                  <a:ea typeface="맑은 고딕" panose="020B0503020000020004" pitchFamily="50" charset="-127"/>
                </a:endParaRPr>
              </a:p>
            </p:txBody>
          </p:sp>
        </p:grpSp>
      </p:grpSp>
      <p:sp>
        <p:nvSpPr>
          <p:cNvPr id="42" name="TextBox 41">
            <a:extLst>
              <a:ext uri="{FF2B5EF4-FFF2-40B4-BE49-F238E27FC236}">
                <a16:creationId xmlns:a16="http://schemas.microsoft.com/office/drawing/2014/main" id="{98DEE46B-7E06-F3F6-BDD0-F55A913B1EDA}"/>
              </a:ext>
            </a:extLst>
          </p:cNvPr>
          <p:cNvSpPr txBox="1"/>
          <p:nvPr/>
        </p:nvSpPr>
        <p:spPr>
          <a:xfrm>
            <a:off x="867742" y="2252869"/>
            <a:ext cx="8347221" cy="3046988"/>
          </a:xfrm>
          <a:prstGeom prst="rect">
            <a:avLst/>
          </a:prstGeom>
          <a:noFill/>
        </p:spPr>
        <p:txBody>
          <a:bodyPr wrap="none" rtlCol="0">
            <a:spAutoFit/>
          </a:bodyPr>
          <a:lstStyle/>
          <a:p>
            <a:pPr fontAlgn="base"/>
            <a:r>
              <a:rPr lang="en-US" altLang="ko-KR" sz="2400" dirty="0"/>
              <a:t>[</a:t>
            </a:r>
            <a:r>
              <a:rPr lang="ko-KR" altLang="en-US" sz="2400" dirty="0"/>
              <a:t>이론</a:t>
            </a:r>
            <a:r>
              <a:rPr lang="en-US" altLang="ko-KR" sz="2400" dirty="0"/>
              <a:t>] </a:t>
            </a:r>
            <a:r>
              <a:rPr lang="ko-KR" altLang="en-US" sz="2400" dirty="0"/>
              <a:t>스마트시티 </a:t>
            </a:r>
            <a:r>
              <a:rPr lang="en-US" altLang="ko-KR" sz="2400" dirty="0"/>
              <a:t>&amp; </a:t>
            </a:r>
            <a:r>
              <a:rPr lang="ko-KR" altLang="en-US" sz="2400" dirty="0"/>
              <a:t>도시인프라 관리 개요</a:t>
            </a:r>
          </a:p>
          <a:p>
            <a:pPr fontAlgn="base"/>
            <a:r>
              <a:rPr lang="en-US" altLang="ko-KR" sz="2400" dirty="0"/>
              <a:t>- </a:t>
            </a:r>
            <a:r>
              <a:rPr lang="ko-KR" altLang="en-US" sz="2400" dirty="0"/>
              <a:t>스마트시티와 도시인프라 관리</a:t>
            </a:r>
          </a:p>
          <a:p>
            <a:pPr fontAlgn="base"/>
            <a:r>
              <a:rPr lang="en-US" altLang="ko-KR" sz="2400" dirty="0"/>
              <a:t>- </a:t>
            </a:r>
            <a:r>
              <a:rPr lang="ko-KR" altLang="en-US" sz="2400" dirty="0"/>
              <a:t>스마트시티를 위한 빅데이터와 </a:t>
            </a:r>
            <a:r>
              <a:rPr lang="en-US" altLang="ko-KR" sz="2400" dirty="0"/>
              <a:t>AI </a:t>
            </a:r>
            <a:r>
              <a:rPr lang="ko-KR" altLang="en-US" sz="2400" dirty="0"/>
              <a:t>기술 주요활용 분야</a:t>
            </a:r>
          </a:p>
          <a:p>
            <a:pPr marL="285750" indent="-285750" fontAlgn="base">
              <a:buFontTx/>
              <a:buChar char="-"/>
            </a:pPr>
            <a:r>
              <a:rPr lang="ko-KR" altLang="en-US" sz="2400" dirty="0"/>
              <a:t>스마트시티 도시인프라 유지관리 </a:t>
            </a:r>
            <a:r>
              <a:rPr lang="en-US" altLang="ko-KR" sz="2400" dirty="0"/>
              <a:t>AI </a:t>
            </a:r>
            <a:r>
              <a:rPr lang="ko-KR" altLang="en-US" sz="2400" dirty="0"/>
              <a:t>응용 국내외 사례</a:t>
            </a:r>
            <a:endParaRPr lang="en-US" altLang="ko-KR" sz="2400" dirty="0"/>
          </a:p>
          <a:p>
            <a:pPr marL="285750" indent="-285750" fontAlgn="base">
              <a:buFontTx/>
              <a:buChar char="-"/>
            </a:pPr>
            <a:endParaRPr lang="en-US" altLang="ko-KR" sz="2400" dirty="0"/>
          </a:p>
          <a:p>
            <a:pPr fontAlgn="base"/>
            <a:r>
              <a:rPr lang="en-US" altLang="ko-KR" sz="2400" dirty="0"/>
              <a:t>[</a:t>
            </a:r>
            <a:r>
              <a:rPr lang="ko-KR" altLang="en-US" sz="2400" dirty="0"/>
              <a:t>실습</a:t>
            </a:r>
            <a:r>
              <a:rPr lang="en-US" altLang="ko-KR" sz="2400" dirty="0"/>
              <a:t>] </a:t>
            </a:r>
            <a:r>
              <a:rPr lang="ko-KR" altLang="en-US" sz="2400" dirty="0"/>
              <a:t>도시 인프라 데이터 이해 및 </a:t>
            </a:r>
            <a:r>
              <a:rPr lang="en-US" altLang="ko-KR" sz="2400" dirty="0"/>
              <a:t>Python </a:t>
            </a:r>
            <a:r>
              <a:rPr lang="ko-KR" altLang="en-US" sz="2400" dirty="0"/>
              <a:t>실습기반 사례분석 </a:t>
            </a:r>
          </a:p>
          <a:p>
            <a:pPr fontAlgn="base" latinLnBrk="1"/>
            <a:r>
              <a:rPr lang="en-US" altLang="ko-KR" sz="2400" dirty="0"/>
              <a:t>- Python </a:t>
            </a:r>
            <a:r>
              <a:rPr lang="ko-KR" altLang="en-US" sz="2400" dirty="0"/>
              <a:t>개발 환경 준비</a:t>
            </a:r>
          </a:p>
          <a:p>
            <a:pPr fontAlgn="base" latinLnBrk="1"/>
            <a:r>
              <a:rPr lang="en-US" altLang="ko-KR" sz="2400" dirty="0"/>
              <a:t>- </a:t>
            </a:r>
            <a:r>
              <a:rPr lang="ko-KR" altLang="en-US" sz="2400" dirty="0"/>
              <a:t>도시인프라 관리의 주요 데이터 유형 소개</a:t>
            </a:r>
          </a:p>
        </p:txBody>
      </p:sp>
    </p:spTree>
    <p:extLst>
      <p:ext uri="{BB962C8B-B14F-4D97-AF65-F5344CB8AC3E}">
        <p14:creationId xmlns:p14="http://schemas.microsoft.com/office/powerpoint/2010/main" val="2019638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10" y="2809795"/>
            <a:ext cx="4557421" cy="476678"/>
          </a:xfrm>
          <a:prstGeom prst="rect">
            <a:avLst/>
          </a:prstGeom>
          <a:noFill/>
          <a:ln/>
        </p:spPr>
        <p:txBody>
          <a:bodyPr wrap="none" lIns="0" tIns="0" rIns="0" bIns="0" rtlCol="0" anchor="t"/>
          <a:lstStyle/>
          <a:p>
            <a:pPr>
              <a:lnSpc>
                <a:spcPts val="3724"/>
              </a:lnSpc>
            </a:pP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스마트시티 인프라 핵심기술 </a:t>
            </a:r>
          </a:p>
          <a:p>
            <a:pPr>
              <a:lnSpc>
                <a:spcPts val="3724"/>
              </a:lnSpc>
            </a:pP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도시 빅데이터 활용</a:t>
            </a: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endParaRPr lang="en-US" sz="2979" dirty="0"/>
          </a:p>
        </p:txBody>
      </p:sp>
      <p:sp>
        <p:nvSpPr>
          <p:cNvPr id="4" name="Text 1"/>
          <p:cNvSpPr/>
          <p:nvPr/>
        </p:nvSpPr>
        <p:spPr>
          <a:xfrm>
            <a:off x="531094" y="4282797"/>
            <a:ext cx="5056833" cy="518678"/>
          </a:xfrm>
          <a:prstGeom prst="rect">
            <a:avLst/>
          </a:prstGeom>
          <a:noFill/>
          <a:ln/>
        </p:spPr>
        <p:txBody>
          <a:bodyPr wrap="square" lIns="0" tIns="0" rIns="0" bIns="0" rtlCol="0" anchor="t"/>
          <a:lstStyle/>
          <a:p>
            <a:pPr>
              <a:lnSpc>
                <a:spcPts val="2031"/>
              </a:lnSpc>
            </a:pPr>
            <a:r>
              <a:rPr lang="ko-KR" altLang="en-US" sz="1253" dirty="0">
                <a:solidFill>
                  <a:srgbClr val="272525"/>
                </a:solidFill>
                <a:latin typeface="Source Sans 3" pitchFamily="34" charset="0"/>
                <a:ea typeface="Source Sans 3" pitchFamily="34" charset="-122"/>
                <a:cs typeface="Source Sans 3" pitchFamily="34" charset="-120"/>
              </a:rPr>
              <a:t>빅</a:t>
            </a:r>
            <a:r>
              <a:rPr lang="en-US" sz="1253" dirty="0">
                <a:solidFill>
                  <a:srgbClr val="272525"/>
                </a:solidFill>
                <a:latin typeface="Source Sans 3" pitchFamily="34" charset="0"/>
                <a:ea typeface="Source Sans 3" pitchFamily="34" charset="-122"/>
                <a:cs typeface="Source Sans 3" pitchFamily="34" charset="-120"/>
              </a:rPr>
              <a:t> 데이터를 활용한 선형/비선형 예측 모델링의 기초와 실무 적용 방법을 학습합니다.</a:t>
            </a:r>
            <a:endParaRPr lang="en-US" sz="1253"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326024"/>
            <a:ext cx="4119681" cy="476678"/>
          </a:xfrm>
          <a:prstGeom prst="rect">
            <a:avLst/>
          </a:prstGeom>
          <a:noFill/>
          <a:ln/>
        </p:spPr>
        <p:txBody>
          <a:bodyPr wrap="none" lIns="0" tIns="0" rIns="0" bIns="0" rtlCol="0" anchor="t"/>
          <a:lstStyle/>
          <a:p>
            <a:pPr>
              <a:lnSpc>
                <a:spcPts val="3724"/>
              </a:lnSpc>
            </a:pPr>
            <a:r>
              <a:rPr lang="ko-KR" altLang="en-US" sz="2979">
                <a:solidFill>
                  <a:srgbClr val="000000"/>
                </a:solidFill>
                <a:latin typeface="Source Serif 4 Semi Bold" pitchFamily="34" charset="0"/>
                <a:ea typeface="Source Serif 4 Semi Bold" pitchFamily="34" charset="-122"/>
                <a:cs typeface="Source Serif 4 Semi Bold" pitchFamily="34" charset="-120"/>
              </a:rPr>
              <a:t>빅</a:t>
            </a:r>
            <a:r>
              <a:rPr lang="en-US" sz="2979" dirty="0">
                <a:solidFill>
                  <a:srgbClr val="000000"/>
                </a:solidFill>
                <a:latin typeface="Source Serif 4 Semi Bold" pitchFamily="34" charset="0"/>
                <a:ea typeface="Source Serif 4 Semi Bold" pitchFamily="34" charset="-122"/>
                <a:cs typeface="Source Serif 4 Semi Bold" pitchFamily="34" charset="-120"/>
              </a:rPr>
              <a:t> 데이터의 특성과 활용</a:t>
            </a:r>
            <a:endParaRPr lang="en-US" sz="2979" dirty="0"/>
          </a:p>
        </p:txBody>
      </p:sp>
      <p:sp>
        <p:nvSpPr>
          <p:cNvPr id="4" name="Text 1"/>
          <p:cNvSpPr/>
          <p:nvPr/>
        </p:nvSpPr>
        <p:spPr>
          <a:xfrm>
            <a:off x="4281960" y="3207793"/>
            <a:ext cx="1906792" cy="238299"/>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시계열 데이터의 특성</a:t>
            </a:r>
            <a:endParaRPr lang="en-US" sz="1489" dirty="0"/>
          </a:p>
        </p:txBody>
      </p:sp>
      <p:sp>
        <p:nvSpPr>
          <p:cNvPr id="5" name="Text 2"/>
          <p:cNvSpPr/>
          <p:nvPr/>
        </p:nvSpPr>
        <p:spPr>
          <a:xfrm>
            <a:off x="4281960" y="3608127"/>
            <a:ext cx="2330748"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온도, 강수량, 풍속, 습도 등 시간에 따라 변하는 수치 데이터로 구성되어 있습니다.</a:t>
            </a:r>
            <a:endParaRPr lang="en-US" sz="1253" dirty="0"/>
          </a:p>
        </p:txBody>
      </p:sp>
      <p:sp>
        <p:nvSpPr>
          <p:cNvPr id="6" name="Text 3"/>
          <p:cNvSpPr/>
          <p:nvPr/>
        </p:nvSpPr>
        <p:spPr>
          <a:xfrm>
            <a:off x="7013204" y="3207793"/>
            <a:ext cx="1906792" cy="238299"/>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예측 모델의 목적</a:t>
            </a:r>
            <a:endParaRPr lang="en-US" sz="1489" dirty="0"/>
          </a:p>
        </p:txBody>
      </p:sp>
      <p:sp>
        <p:nvSpPr>
          <p:cNvPr id="7" name="Text 4"/>
          <p:cNvSpPr/>
          <p:nvPr/>
        </p:nvSpPr>
        <p:spPr>
          <a:xfrm>
            <a:off x="7013203" y="3608127"/>
            <a:ext cx="2330748"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미래의 사고 위험이나 재난 발생 가능성을 예측하여 사전 대응 체계를 구축합니다.</a:t>
            </a:r>
            <a:endParaRPr lang="en-US" sz="1253"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2069667"/>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예측 모델의 분류</a:t>
            </a:r>
            <a:endParaRPr lang="en-US" sz="2979" dirty="0"/>
          </a:p>
        </p:txBody>
      </p:sp>
      <p:sp>
        <p:nvSpPr>
          <p:cNvPr id="3" name="Shape 1"/>
          <p:cNvSpPr/>
          <p:nvPr/>
        </p:nvSpPr>
        <p:spPr>
          <a:xfrm>
            <a:off x="567209" y="2870498"/>
            <a:ext cx="4304773" cy="1917836"/>
          </a:xfrm>
          <a:prstGeom prst="roundRect">
            <a:avLst>
              <a:gd name="adj" fmla="val 3550"/>
            </a:avLst>
          </a:prstGeom>
          <a:solidFill>
            <a:srgbClr val="BE49DF"/>
          </a:solidFill>
          <a:ln w="7620">
            <a:solidFill>
              <a:srgbClr val="D762F8"/>
            </a:solidFill>
            <a:prstDash val="solid"/>
          </a:ln>
        </p:spPr>
        <p:txBody>
          <a:bodyPr/>
          <a:lstStyle/>
          <a:p>
            <a:endParaRPr lang="ko-KR" altLang="en-US" sz="1219"/>
          </a:p>
        </p:txBody>
      </p:sp>
      <p:sp>
        <p:nvSpPr>
          <p:cNvPr id="4" name="Text 2"/>
          <p:cNvSpPr/>
          <p:nvPr/>
        </p:nvSpPr>
        <p:spPr>
          <a:xfrm>
            <a:off x="734405" y="3037695"/>
            <a:ext cx="1906792" cy="238299"/>
          </a:xfrm>
          <a:prstGeom prst="rect">
            <a:avLst/>
          </a:prstGeom>
          <a:noFill/>
          <a:ln/>
        </p:spPr>
        <p:txBody>
          <a:bodyPr wrap="none" lIns="0" tIns="0" rIns="0" bIns="0" rtlCol="0" anchor="t"/>
          <a:lstStyle/>
          <a:p>
            <a:pPr>
              <a:lnSpc>
                <a:spcPts val="1862"/>
              </a:lnSpc>
            </a:pPr>
            <a:r>
              <a:rPr lang="en-US" sz="1489" dirty="0">
                <a:solidFill>
                  <a:srgbClr val="FFFFFF"/>
                </a:solidFill>
                <a:latin typeface="Source Serif 4 Semi Bold" pitchFamily="34" charset="0"/>
                <a:ea typeface="Source Serif 4 Semi Bold" pitchFamily="34" charset="-122"/>
                <a:cs typeface="Source Serif 4 Semi Bold" pitchFamily="34" charset="-120"/>
              </a:rPr>
              <a:t>선형 모델</a:t>
            </a:r>
            <a:endParaRPr lang="en-US" sz="1489" dirty="0"/>
          </a:p>
        </p:txBody>
      </p:sp>
      <p:sp>
        <p:nvSpPr>
          <p:cNvPr id="5" name="Text 3"/>
          <p:cNvSpPr/>
          <p:nvPr/>
        </p:nvSpPr>
        <p:spPr>
          <a:xfrm>
            <a:off x="734405" y="3373215"/>
            <a:ext cx="3970381" cy="259339"/>
          </a:xfrm>
          <a:prstGeom prst="rect">
            <a:avLst/>
          </a:prstGeom>
          <a:noFill/>
          <a:ln/>
        </p:spPr>
        <p:txBody>
          <a:bodyPr wrap="none" lIns="0" tIns="0" rIns="0" bIns="0" rtlCol="0" anchor="t"/>
          <a:lstStyle/>
          <a:p>
            <a:pPr>
              <a:lnSpc>
                <a:spcPts val="2031"/>
              </a:lnSpc>
            </a:pPr>
            <a:r>
              <a:rPr lang="en-US" sz="1253" dirty="0">
                <a:solidFill>
                  <a:srgbClr val="FFFFFF"/>
                </a:solidFill>
                <a:latin typeface="Source Sans 3" pitchFamily="34" charset="0"/>
                <a:ea typeface="Source Sans 3" pitchFamily="34" charset="-122"/>
                <a:cs typeface="Source Sans 3" pitchFamily="34" charset="-120"/>
              </a:rPr>
              <a:t>입력 변수와 출력 사이의 관계를 선형 함수로 가정하는 모델</a:t>
            </a:r>
            <a:endParaRPr lang="en-US" sz="1253" dirty="0"/>
          </a:p>
        </p:txBody>
      </p:sp>
      <p:sp>
        <p:nvSpPr>
          <p:cNvPr id="6" name="Text 4"/>
          <p:cNvSpPr/>
          <p:nvPr/>
        </p:nvSpPr>
        <p:spPr>
          <a:xfrm>
            <a:off x="734405" y="3729776"/>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선형 회귀</a:t>
            </a:r>
            <a:endParaRPr lang="en-US" sz="1253" dirty="0"/>
          </a:p>
        </p:txBody>
      </p:sp>
      <p:sp>
        <p:nvSpPr>
          <p:cNvPr id="7" name="Text 5"/>
          <p:cNvSpPr/>
          <p:nvPr/>
        </p:nvSpPr>
        <p:spPr>
          <a:xfrm>
            <a:off x="734405" y="4045787"/>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다중 선형 회귀</a:t>
            </a:r>
            <a:endParaRPr lang="en-US" sz="1253" dirty="0"/>
          </a:p>
        </p:txBody>
      </p:sp>
      <p:sp>
        <p:nvSpPr>
          <p:cNvPr id="8" name="Text 6"/>
          <p:cNvSpPr/>
          <p:nvPr/>
        </p:nvSpPr>
        <p:spPr>
          <a:xfrm>
            <a:off x="734405" y="4361799"/>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로지스틱 회귀</a:t>
            </a:r>
            <a:endParaRPr lang="en-US" sz="1253" dirty="0"/>
          </a:p>
        </p:txBody>
      </p:sp>
      <p:sp>
        <p:nvSpPr>
          <p:cNvPr id="9" name="Shape 7"/>
          <p:cNvSpPr/>
          <p:nvPr/>
        </p:nvSpPr>
        <p:spPr>
          <a:xfrm>
            <a:off x="5034018" y="2870498"/>
            <a:ext cx="4304773" cy="1917836"/>
          </a:xfrm>
          <a:prstGeom prst="roundRect">
            <a:avLst>
              <a:gd name="adj" fmla="val 3550"/>
            </a:avLst>
          </a:prstGeom>
          <a:solidFill>
            <a:srgbClr val="BE49DF"/>
          </a:solidFill>
          <a:ln w="7620">
            <a:solidFill>
              <a:srgbClr val="D762F8"/>
            </a:solidFill>
            <a:prstDash val="solid"/>
          </a:ln>
        </p:spPr>
        <p:txBody>
          <a:bodyPr/>
          <a:lstStyle/>
          <a:p>
            <a:endParaRPr lang="ko-KR" altLang="en-US" sz="1219"/>
          </a:p>
        </p:txBody>
      </p:sp>
      <p:sp>
        <p:nvSpPr>
          <p:cNvPr id="10" name="Text 8"/>
          <p:cNvSpPr/>
          <p:nvPr/>
        </p:nvSpPr>
        <p:spPr>
          <a:xfrm>
            <a:off x="5201215" y="3037695"/>
            <a:ext cx="1906792" cy="238299"/>
          </a:xfrm>
          <a:prstGeom prst="rect">
            <a:avLst/>
          </a:prstGeom>
          <a:noFill/>
          <a:ln/>
        </p:spPr>
        <p:txBody>
          <a:bodyPr wrap="none" lIns="0" tIns="0" rIns="0" bIns="0" rtlCol="0" anchor="t"/>
          <a:lstStyle/>
          <a:p>
            <a:pPr>
              <a:lnSpc>
                <a:spcPts val="1862"/>
              </a:lnSpc>
            </a:pPr>
            <a:r>
              <a:rPr lang="en-US" sz="1489" dirty="0">
                <a:solidFill>
                  <a:srgbClr val="FFFFFF"/>
                </a:solidFill>
                <a:latin typeface="Source Serif 4 Semi Bold" pitchFamily="34" charset="0"/>
                <a:ea typeface="Source Serif 4 Semi Bold" pitchFamily="34" charset="-122"/>
                <a:cs typeface="Source Serif 4 Semi Bold" pitchFamily="34" charset="-120"/>
              </a:rPr>
              <a:t>비선형 모델</a:t>
            </a:r>
            <a:endParaRPr lang="en-US" sz="1489" dirty="0"/>
          </a:p>
        </p:txBody>
      </p:sp>
      <p:sp>
        <p:nvSpPr>
          <p:cNvPr id="11" name="Text 9"/>
          <p:cNvSpPr/>
          <p:nvPr/>
        </p:nvSpPr>
        <p:spPr>
          <a:xfrm>
            <a:off x="5201214" y="3373215"/>
            <a:ext cx="3970381" cy="259339"/>
          </a:xfrm>
          <a:prstGeom prst="rect">
            <a:avLst/>
          </a:prstGeom>
          <a:noFill/>
          <a:ln/>
        </p:spPr>
        <p:txBody>
          <a:bodyPr wrap="none" lIns="0" tIns="0" rIns="0" bIns="0" rtlCol="0" anchor="t"/>
          <a:lstStyle/>
          <a:p>
            <a:pPr>
              <a:lnSpc>
                <a:spcPts val="2031"/>
              </a:lnSpc>
            </a:pPr>
            <a:r>
              <a:rPr lang="en-US" sz="1253" dirty="0">
                <a:solidFill>
                  <a:srgbClr val="FFFFFF"/>
                </a:solidFill>
                <a:latin typeface="Source Sans 3" pitchFamily="34" charset="0"/>
                <a:ea typeface="Source Sans 3" pitchFamily="34" charset="-122"/>
                <a:cs typeface="Source Sans 3" pitchFamily="34" charset="-120"/>
              </a:rPr>
              <a:t>복잡한 비선형 관계를 모델링할 수 있는 고급 예측 모델</a:t>
            </a:r>
            <a:endParaRPr lang="en-US" sz="1253" dirty="0"/>
          </a:p>
        </p:txBody>
      </p:sp>
      <p:sp>
        <p:nvSpPr>
          <p:cNvPr id="12" name="Text 10"/>
          <p:cNvSpPr/>
          <p:nvPr/>
        </p:nvSpPr>
        <p:spPr>
          <a:xfrm>
            <a:off x="5201214" y="3729776"/>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다항 회귀</a:t>
            </a:r>
            <a:endParaRPr lang="en-US" sz="1253" dirty="0"/>
          </a:p>
        </p:txBody>
      </p:sp>
      <p:sp>
        <p:nvSpPr>
          <p:cNvPr id="13" name="Text 11"/>
          <p:cNvSpPr/>
          <p:nvPr/>
        </p:nvSpPr>
        <p:spPr>
          <a:xfrm>
            <a:off x="5201214" y="4045787"/>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결정트리</a:t>
            </a:r>
            <a:endParaRPr lang="en-US" sz="1253" dirty="0"/>
          </a:p>
        </p:txBody>
      </p:sp>
      <p:sp>
        <p:nvSpPr>
          <p:cNvPr id="14" name="Text 12"/>
          <p:cNvSpPr/>
          <p:nvPr/>
        </p:nvSpPr>
        <p:spPr>
          <a:xfrm>
            <a:off x="5201214" y="4361799"/>
            <a:ext cx="3970381"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FFFFFF"/>
                </a:solidFill>
                <a:latin typeface="Source Sans 3" pitchFamily="34" charset="0"/>
                <a:ea typeface="Source Sans 3" pitchFamily="34" charset="-122"/>
                <a:cs typeface="Source Sans 3" pitchFamily="34" charset="-120"/>
              </a:rPr>
              <a:t>신경망</a:t>
            </a:r>
            <a:endParaRPr lang="en-US" sz="1253"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9" y="1511809"/>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선형 모델의 이해</a:t>
            </a:r>
            <a:endParaRPr lang="en-US" sz="2979" dirty="0"/>
          </a:p>
        </p:txBody>
      </p:sp>
      <p:sp>
        <p:nvSpPr>
          <p:cNvPr id="4" name="Text 1"/>
          <p:cNvSpPr/>
          <p:nvPr/>
        </p:nvSpPr>
        <p:spPr>
          <a:xfrm>
            <a:off x="567209" y="2231543"/>
            <a:ext cx="2288183" cy="285942"/>
          </a:xfrm>
          <a:prstGeom prst="rect">
            <a:avLst/>
          </a:prstGeom>
          <a:noFill/>
          <a:ln/>
        </p:spPr>
        <p:txBody>
          <a:bodyPr wrap="none" lIns="0" tIns="0" rIns="0" bIns="0" rtlCol="0" anchor="t"/>
          <a:lstStyle/>
          <a:p>
            <a:pPr>
              <a:lnSpc>
                <a:spcPts val="2234"/>
              </a:lnSpc>
            </a:pPr>
            <a:r>
              <a:rPr lang="en-US" sz="1794" dirty="0">
                <a:solidFill>
                  <a:srgbClr val="000000"/>
                </a:solidFill>
                <a:latin typeface="Source Serif 4 Semi Bold" pitchFamily="34" charset="0"/>
                <a:ea typeface="Source Serif 4 Semi Bold" pitchFamily="34" charset="-122"/>
                <a:cs typeface="Source Serif 4 Semi Bold" pitchFamily="34" charset="-120"/>
              </a:rPr>
              <a:t>선형 회귀의 핵심 원리</a:t>
            </a:r>
            <a:endParaRPr lang="en-US" sz="1794" dirty="0"/>
          </a:p>
        </p:txBody>
      </p:sp>
      <p:sp>
        <p:nvSpPr>
          <p:cNvPr id="5" name="Text 2"/>
          <p:cNvSpPr/>
          <p:nvPr/>
        </p:nvSpPr>
        <p:spPr>
          <a:xfrm>
            <a:off x="567209" y="2760538"/>
            <a:ext cx="5056833"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입력 특성의 가중 합으로 결과를 예측하는 가장 기본적인 예측 알고리즘입니다. 예를 들어 기온과 강수량만으로 사고 건수를 예측할 때, 두 변수의 계수를 학습하여 예측 모델을 구성합니다.</a:t>
            </a:r>
            <a:endParaRPr lang="en-US" sz="1253" dirty="0"/>
          </a:p>
        </p:txBody>
      </p:sp>
      <p:sp>
        <p:nvSpPr>
          <p:cNvPr id="6" name="Shape 3"/>
          <p:cNvSpPr/>
          <p:nvPr/>
        </p:nvSpPr>
        <p:spPr>
          <a:xfrm>
            <a:off x="567209" y="3720828"/>
            <a:ext cx="364623" cy="364623"/>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7" name="Text 4"/>
          <p:cNvSpPr/>
          <p:nvPr/>
        </p:nvSpPr>
        <p:spPr>
          <a:xfrm>
            <a:off x="1093869" y="377653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장점</a:t>
            </a:r>
            <a:endParaRPr lang="en-US" sz="1489" dirty="0"/>
          </a:p>
        </p:txBody>
      </p:sp>
      <p:sp>
        <p:nvSpPr>
          <p:cNvPr id="8" name="Text 5"/>
          <p:cNvSpPr/>
          <p:nvPr/>
        </p:nvSpPr>
        <p:spPr>
          <a:xfrm>
            <a:off x="1093868" y="4112054"/>
            <a:ext cx="45301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해석이 쉽고 과적합 위험이 적음</a:t>
            </a:r>
            <a:endParaRPr lang="en-US" sz="1253" dirty="0"/>
          </a:p>
        </p:txBody>
      </p:sp>
      <p:sp>
        <p:nvSpPr>
          <p:cNvPr id="9" name="Shape 6"/>
          <p:cNvSpPr/>
          <p:nvPr/>
        </p:nvSpPr>
        <p:spPr>
          <a:xfrm>
            <a:off x="567209" y="4695547"/>
            <a:ext cx="364623" cy="364623"/>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10" name="Text 7"/>
          <p:cNvSpPr/>
          <p:nvPr/>
        </p:nvSpPr>
        <p:spPr>
          <a:xfrm>
            <a:off x="1093869" y="475125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한계</a:t>
            </a:r>
            <a:endParaRPr lang="en-US" sz="1489" dirty="0"/>
          </a:p>
        </p:txBody>
      </p:sp>
      <p:sp>
        <p:nvSpPr>
          <p:cNvPr id="11" name="Text 8"/>
          <p:cNvSpPr/>
          <p:nvPr/>
        </p:nvSpPr>
        <p:spPr>
          <a:xfrm>
            <a:off x="1093868" y="5086772"/>
            <a:ext cx="45301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비선형 관계에서는 성능 저하</a:t>
            </a:r>
            <a:endParaRPr lang="en-US" sz="1253"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2423729"/>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비선형 모델의 다양성</a:t>
            </a:r>
            <a:endParaRPr lang="en-US" sz="2979" dirty="0"/>
          </a:p>
        </p:txBody>
      </p:sp>
      <p:pic>
        <p:nvPicPr>
          <p:cNvPr id="3" name="Image 0" descr="preencoded.png"/>
          <p:cNvPicPr>
            <a:picLocks noChangeAspect="1"/>
          </p:cNvPicPr>
          <p:nvPr/>
        </p:nvPicPr>
        <p:blipFill>
          <a:blip r:embed="rId3"/>
          <a:stretch>
            <a:fillRect/>
          </a:stretch>
        </p:blipFill>
        <p:spPr>
          <a:xfrm>
            <a:off x="567210" y="3224561"/>
            <a:ext cx="405172" cy="405172"/>
          </a:xfrm>
          <a:prstGeom prst="rect">
            <a:avLst/>
          </a:prstGeom>
        </p:spPr>
      </p:pic>
      <p:sp>
        <p:nvSpPr>
          <p:cNvPr id="4" name="Text 1"/>
          <p:cNvSpPr/>
          <p:nvPr/>
        </p:nvSpPr>
        <p:spPr>
          <a:xfrm>
            <a:off x="1174968" y="3320735"/>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다항 회귀</a:t>
            </a:r>
            <a:endParaRPr lang="en-US" sz="1489" dirty="0"/>
          </a:p>
        </p:txBody>
      </p:sp>
      <p:sp>
        <p:nvSpPr>
          <p:cNvPr id="5" name="Text 2"/>
          <p:cNvSpPr/>
          <p:nvPr/>
        </p:nvSpPr>
        <p:spPr>
          <a:xfrm>
            <a:off x="1174968" y="3656254"/>
            <a:ext cx="2181045"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특성의 제곱 또는 고차 항을 포함하여 곡선 형태의 관계를 모델링합니다.</a:t>
            </a:r>
            <a:endParaRPr lang="en-US" sz="1253" dirty="0"/>
          </a:p>
        </p:txBody>
      </p:sp>
      <p:pic>
        <p:nvPicPr>
          <p:cNvPr id="6" name="Image 1" descr="preencoded.png"/>
          <p:cNvPicPr>
            <a:picLocks noChangeAspect="1"/>
          </p:cNvPicPr>
          <p:nvPr/>
        </p:nvPicPr>
        <p:blipFill>
          <a:blip r:embed="rId4"/>
          <a:stretch>
            <a:fillRect/>
          </a:stretch>
        </p:blipFill>
        <p:spPr>
          <a:xfrm>
            <a:off x="3558599" y="3224561"/>
            <a:ext cx="405172" cy="405172"/>
          </a:xfrm>
          <a:prstGeom prst="rect">
            <a:avLst/>
          </a:prstGeom>
        </p:spPr>
      </p:pic>
      <p:sp>
        <p:nvSpPr>
          <p:cNvPr id="7" name="Text 3"/>
          <p:cNvSpPr/>
          <p:nvPr/>
        </p:nvSpPr>
        <p:spPr>
          <a:xfrm>
            <a:off x="4166357" y="3320735"/>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결정트리/랜덤 포레스트</a:t>
            </a:r>
            <a:endParaRPr lang="en-US" sz="1489" dirty="0"/>
          </a:p>
        </p:txBody>
      </p:sp>
      <p:sp>
        <p:nvSpPr>
          <p:cNvPr id="8" name="Text 4"/>
          <p:cNvSpPr/>
          <p:nvPr/>
        </p:nvSpPr>
        <p:spPr>
          <a:xfrm>
            <a:off x="4166357" y="3656254"/>
            <a:ext cx="2181045"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데이터를 반복적으로 분할하여 비선형 패턴을 효과적으로 포착합니다.</a:t>
            </a:r>
            <a:endParaRPr lang="en-US" sz="1253" dirty="0"/>
          </a:p>
        </p:txBody>
      </p:sp>
      <p:pic>
        <p:nvPicPr>
          <p:cNvPr id="9" name="Image 2" descr="preencoded.png"/>
          <p:cNvPicPr>
            <a:picLocks noChangeAspect="1"/>
          </p:cNvPicPr>
          <p:nvPr/>
        </p:nvPicPr>
        <p:blipFill>
          <a:blip r:embed="rId5"/>
          <a:stretch>
            <a:fillRect/>
          </a:stretch>
        </p:blipFill>
        <p:spPr>
          <a:xfrm>
            <a:off x="6549989" y="3224561"/>
            <a:ext cx="405172" cy="405172"/>
          </a:xfrm>
          <a:prstGeom prst="rect">
            <a:avLst/>
          </a:prstGeom>
        </p:spPr>
      </p:pic>
      <p:sp>
        <p:nvSpPr>
          <p:cNvPr id="10" name="Text 5"/>
          <p:cNvSpPr/>
          <p:nvPr/>
        </p:nvSpPr>
        <p:spPr>
          <a:xfrm>
            <a:off x="7157747" y="3320735"/>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신경망</a:t>
            </a:r>
            <a:endParaRPr lang="en-US" sz="1489" dirty="0"/>
          </a:p>
        </p:txBody>
      </p:sp>
      <p:sp>
        <p:nvSpPr>
          <p:cNvPr id="11" name="Text 6"/>
          <p:cNvSpPr/>
          <p:nvPr/>
        </p:nvSpPr>
        <p:spPr>
          <a:xfrm>
            <a:off x="7157747" y="3656254"/>
            <a:ext cx="2181045"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여러 층의 비선형 활성함수를 이용해 복잡한 함수 근사를 수행합니다.</a:t>
            </a:r>
            <a:endParaRPr lang="en-US" sz="1253"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608"/>
          </a:xfrm>
          <a:prstGeom prst="rect">
            <a:avLst/>
          </a:prstGeom>
        </p:spPr>
      </p:pic>
      <p:sp>
        <p:nvSpPr>
          <p:cNvPr id="3" name="Text 0"/>
          <p:cNvSpPr/>
          <p:nvPr/>
        </p:nvSpPr>
        <p:spPr>
          <a:xfrm>
            <a:off x="452574" y="998532"/>
            <a:ext cx="3042822" cy="380343"/>
          </a:xfrm>
          <a:prstGeom prst="rect">
            <a:avLst/>
          </a:prstGeom>
          <a:noFill/>
          <a:ln/>
        </p:spPr>
        <p:txBody>
          <a:bodyPr wrap="none" lIns="0" tIns="0" rIns="0" bIns="0" rtlCol="0" anchor="t"/>
          <a:lstStyle/>
          <a:p>
            <a:pPr>
              <a:lnSpc>
                <a:spcPts val="2979"/>
              </a:lnSpc>
            </a:pPr>
            <a:r>
              <a:rPr lang="ko-KR" altLang="en-US" sz="2370" dirty="0">
                <a:solidFill>
                  <a:srgbClr val="000000"/>
                </a:solidFill>
                <a:latin typeface="Source Serif 4 Semi Bold" pitchFamily="34" charset="0"/>
                <a:ea typeface="Source Serif 4 Semi Bold" pitchFamily="34" charset="-122"/>
                <a:cs typeface="Source Serif 4 Semi Bold" pitchFamily="34" charset="-120"/>
              </a:rPr>
              <a:t>빅</a:t>
            </a:r>
            <a:r>
              <a:rPr lang="en-US" sz="2370" dirty="0">
                <a:solidFill>
                  <a:srgbClr val="000000"/>
                </a:solidFill>
                <a:latin typeface="Source Serif 4 Semi Bold" pitchFamily="34" charset="0"/>
                <a:ea typeface="Source Serif 4 Semi Bold" pitchFamily="34" charset="-122"/>
                <a:cs typeface="Source Serif 4 Semi Bold" pitchFamily="34" charset="-120"/>
              </a:rPr>
              <a:t> 데이터 준비 과정</a:t>
            </a:r>
            <a:endParaRPr lang="en-US" sz="2370" dirty="0"/>
          </a:p>
        </p:txBody>
      </p:sp>
      <p:sp>
        <p:nvSpPr>
          <p:cNvPr id="4" name="Text 1"/>
          <p:cNvSpPr/>
          <p:nvPr/>
        </p:nvSpPr>
        <p:spPr>
          <a:xfrm>
            <a:off x="452574" y="1572835"/>
            <a:ext cx="129307" cy="161633"/>
          </a:xfrm>
          <a:prstGeom prst="rect">
            <a:avLst/>
          </a:prstGeom>
          <a:noFill/>
          <a:ln/>
        </p:spPr>
        <p:txBody>
          <a:bodyPr wrap="none" lIns="0" tIns="0" rIns="0" bIns="0" rtlCol="0" anchor="t"/>
          <a:lstStyle/>
          <a:p>
            <a:pPr>
              <a:lnSpc>
                <a:spcPts val="1625"/>
              </a:lnSpc>
            </a:pPr>
            <a:r>
              <a:rPr lang="en-US" sz="1016" dirty="0">
                <a:solidFill>
                  <a:srgbClr val="272525"/>
                </a:solidFill>
                <a:latin typeface="Source Serif 4 Light" pitchFamily="34" charset="0"/>
                <a:ea typeface="Source Serif 4 Light" pitchFamily="34" charset="-122"/>
                <a:cs typeface="Source Serif 4 Light" pitchFamily="34" charset="-120"/>
              </a:rPr>
              <a:t>01</a:t>
            </a:r>
            <a:endParaRPr lang="en-US" sz="1016" dirty="0"/>
          </a:p>
        </p:txBody>
      </p:sp>
      <p:sp>
        <p:nvSpPr>
          <p:cNvPr id="5" name="Shape 2"/>
          <p:cNvSpPr/>
          <p:nvPr/>
        </p:nvSpPr>
        <p:spPr>
          <a:xfrm>
            <a:off x="452574" y="1777113"/>
            <a:ext cx="5286102" cy="15478"/>
          </a:xfrm>
          <a:prstGeom prst="rect">
            <a:avLst/>
          </a:prstGeom>
          <a:solidFill>
            <a:srgbClr val="BE49DF"/>
          </a:solidFill>
          <a:ln/>
        </p:spPr>
        <p:txBody>
          <a:bodyPr/>
          <a:lstStyle/>
          <a:p>
            <a:endParaRPr lang="ko-KR" altLang="en-US" sz="1219"/>
          </a:p>
        </p:txBody>
      </p:sp>
      <p:sp>
        <p:nvSpPr>
          <p:cNvPr id="6" name="Text 3"/>
          <p:cNvSpPr/>
          <p:nvPr/>
        </p:nvSpPr>
        <p:spPr>
          <a:xfrm>
            <a:off x="452574" y="1872723"/>
            <a:ext cx="1521371" cy="190091"/>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데이터 수집</a:t>
            </a:r>
            <a:endParaRPr lang="en-US" sz="1185" dirty="0"/>
          </a:p>
        </p:txBody>
      </p:sp>
      <p:sp>
        <p:nvSpPr>
          <p:cNvPr id="7" name="Text 4"/>
          <p:cNvSpPr/>
          <p:nvPr/>
        </p:nvSpPr>
        <p:spPr>
          <a:xfrm>
            <a:off x="452574" y="2140366"/>
            <a:ext cx="5286102" cy="413718"/>
          </a:xfrm>
          <a:prstGeom prst="rect">
            <a:avLst/>
          </a:prstGeom>
          <a:noFill/>
          <a:ln/>
        </p:spPr>
        <p:txBody>
          <a:bodyPr wrap="squar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AI HUB에서 </a:t>
            </a:r>
            <a:r>
              <a:rPr lang="en-US" sz="1016" dirty="0" err="1">
                <a:solidFill>
                  <a:srgbClr val="272525"/>
                </a:solidFill>
                <a:latin typeface="Source Sans 3" pitchFamily="34" charset="0"/>
                <a:ea typeface="Source Sans 3" pitchFamily="34" charset="-122"/>
                <a:cs typeface="Source Sans 3" pitchFamily="34" charset="-120"/>
              </a:rPr>
              <a:t>제공하는</a:t>
            </a:r>
            <a:r>
              <a:rPr lang="en-US" sz="1016" dirty="0">
                <a:solidFill>
                  <a:srgbClr val="272525"/>
                </a:solidFill>
                <a:latin typeface="Source Sans 3" pitchFamily="34" charset="0"/>
                <a:ea typeface="Source Sans 3" pitchFamily="34" charset="-122"/>
                <a:cs typeface="Source Sans 3" pitchFamily="34" charset="-120"/>
              </a:rPr>
              <a:t> </a:t>
            </a:r>
            <a:r>
              <a:rPr lang="ko-KR" altLang="en-US" sz="1016" dirty="0">
                <a:solidFill>
                  <a:srgbClr val="272525"/>
                </a:solidFill>
                <a:latin typeface="Source Sans 3" pitchFamily="34" charset="0"/>
                <a:ea typeface="Source Sans 3" pitchFamily="34" charset="-122"/>
                <a:cs typeface="Source Sans 3" pitchFamily="34" charset="-120"/>
              </a:rPr>
              <a:t>빅</a:t>
            </a:r>
            <a:r>
              <a:rPr lang="en-US" sz="1016" dirty="0">
                <a:solidFill>
                  <a:srgbClr val="272525"/>
                </a:solidFill>
                <a:latin typeface="Source Sans 3" pitchFamily="34" charset="0"/>
                <a:ea typeface="Source Sans 3" pitchFamily="34" charset="-122"/>
                <a:cs typeface="Source Sans 3" pitchFamily="34" charset="-120"/>
              </a:rPr>
              <a:t> 정보 데이터를 소규모 샘플로 추출합니다. CSV 파일 형태로 시간별 관측값을 확인합니다.</a:t>
            </a:r>
            <a:endParaRPr lang="en-US" sz="1016" dirty="0"/>
          </a:p>
        </p:txBody>
      </p:sp>
      <p:sp>
        <p:nvSpPr>
          <p:cNvPr id="8" name="Text 5"/>
          <p:cNvSpPr/>
          <p:nvPr/>
        </p:nvSpPr>
        <p:spPr>
          <a:xfrm>
            <a:off x="452574" y="2780370"/>
            <a:ext cx="129307" cy="161633"/>
          </a:xfrm>
          <a:prstGeom prst="rect">
            <a:avLst/>
          </a:prstGeom>
          <a:noFill/>
          <a:ln/>
        </p:spPr>
        <p:txBody>
          <a:bodyPr wrap="none" lIns="0" tIns="0" rIns="0" bIns="0" rtlCol="0" anchor="t"/>
          <a:lstStyle/>
          <a:p>
            <a:pPr>
              <a:lnSpc>
                <a:spcPts val="1625"/>
              </a:lnSpc>
            </a:pPr>
            <a:r>
              <a:rPr lang="en-US" sz="1016" dirty="0">
                <a:solidFill>
                  <a:srgbClr val="272525"/>
                </a:solidFill>
                <a:latin typeface="Source Serif 4 Light" pitchFamily="34" charset="0"/>
                <a:ea typeface="Source Serif 4 Light" pitchFamily="34" charset="-122"/>
                <a:cs typeface="Source Serif 4 Light" pitchFamily="34" charset="-120"/>
              </a:rPr>
              <a:t>02</a:t>
            </a:r>
            <a:endParaRPr lang="en-US" sz="1016" dirty="0"/>
          </a:p>
        </p:txBody>
      </p:sp>
      <p:sp>
        <p:nvSpPr>
          <p:cNvPr id="9" name="Shape 6"/>
          <p:cNvSpPr/>
          <p:nvPr/>
        </p:nvSpPr>
        <p:spPr>
          <a:xfrm>
            <a:off x="452574" y="2984650"/>
            <a:ext cx="5286102" cy="15478"/>
          </a:xfrm>
          <a:prstGeom prst="rect">
            <a:avLst/>
          </a:prstGeom>
          <a:solidFill>
            <a:srgbClr val="BE49DF"/>
          </a:solidFill>
          <a:ln/>
        </p:spPr>
        <p:txBody>
          <a:bodyPr/>
          <a:lstStyle/>
          <a:p>
            <a:endParaRPr lang="ko-KR" altLang="en-US" sz="1219"/>
          </a:p>
        </p:txBody>
      </p:sp>
      <p:sp>
        <p:nvSpPr>
          <p:cNvPr id="10" name="Text 7"/>
          <p:cNvSpPr/>
          <p:nvPr/>
        </p:nvSpPr>
        <p:spPr>
          <a:xfrm>
            <a:off x="452574" y="3080259"/>
            <a:ext cx="1521371" cy="190091"/>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특성 선택</a:t>
            </a:r>
            <a:endParaRPr lang="en-US" sz="1185" dirty="0"/>
          </a:p>
        </p:txBody>
      </p:sp>
      <p:sp>
        <p:nvSpPr>
          <p:cNvPr id="11" name="Text 8"/>
          <p:cNvSpPr/>
          <p:nvPr/>
        </p:nvSpPr>
        <p:spPr>
          <a:xfrm>
            <a:off x="452574" y="3347901"/>
            <a:ext cx="5286102" cy="413718"/>
          </a:xfrm>
          <a:prstGeom prst="rect">
            <a:avLst/>
          </a:prstGeom>
          <a:noFill/>
          <a:ln/>
        </p:spPr>
        <p:txBody>
          <a:bodyPr wrap="squar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목표 변수(도로 사고 건수, 침수 발생 여부)를 정의하고, 입력 특성으로 기온, 강수량, 풍속 등을 선택합니다.</a:t>
            </a:r>
            <a:endParaRPr lang="en-US" sz="1016" dirty="0"/>
          </a:p>
        </p:txBody>
      </p:sp>
      <p:sp>
        <p:nvSpPr>
          <p:cNvPr id="12" name="Text 9"/>
          <p:cNvSpPr/>
          <p:nvPr/>
        </p:nvSpPr>
        <p:spPr>
          <a:xfrm>
            <a:off x="452574" y="3987906"/>
            <a:ext cx="129307" cy="161633"/>
          </a:xfrm>
          <a:prstGeom prst="rect">
            <a:avLst/>
          </a:prstGeom>
          <a:noFill/>
          <a:ln/>
        </p:spPr>
        <p:txBody>
          <a:bodyPr wrap="none" lIns="0" tIns="0" rIns="0" bIns="0" rtlCol="0" anchor="t"/>
          <a:lstStyle/>
          <a:p>
            <a:pPr>
              <a:lnSpc>
                <a:spcPts val="1625"/>
              </a:lnSpc>
            </a:pPr>
            <a:r>
              <a:rPr lang="en-US" sz="1016" dirty="0">
                <a:solidFill>
                  <a:srgbClr val="272525"/>
                </a:solidFill>
                <a:latin typeface="Source Serif 4 Light" pitchFamily="34" charset="0"/>
                <a:ea typeface="Source Serif 4 Light" pitchFamily="34" charset="-122"/>
                <a:cs typeface="Source Serif 4 Light" pitchFamily="34" charset="-120"/>
              </a:rPr>
              <a:t>03</a:t>
            </a:r>
            <a:endParaRPr lang="en-US" sz="1016" dirty="0"/>
          </a:p>
        </p:txBody>
      </p:sp>
      <p:sp>
        <p:nvSpPr>
          <p:cNvPr id="13" name="Shape 10"/>
          <p:cNvSpPr/>
          <p:nvPr/>
        </p:nvSpPr>
        <p:spPr>
          <a:xfrm>
            <a:off x="452574" y="4192185"/>
            <a:ext cx="5286102" cy="15478"/>
          </a:xfrm>
          <a:prstGeom prst="rect">
            <a:avLst/>
          </a:prstGeom>
          <a:solidFill>
            <a:srgbClr val="BE49DF"/>
          </a:solidFill>
          <a:ln/>
        </p:spPr>
        <p:txBody>
          <a:bodyPr/>
          <a:lstStyle/>
          <a:p>
            <a:endParaRPr lang="ko-KR" altLang="en-US" sz="1219"/>
          </a:p>
        </p:txBody>
      </p:sp>
      <p:sp>
        <p:nvSpPr>
          <p:cNvPr id="14" name="Text 11"/>
          <p:cNvSpPr/>
          <p:nvPr/>
        </p:nvSpPr>
        <p:spPr>
          <a:xfrm>
            <a:off x="452574" y="4287795"/>
            <a:ext cx="1521371" cy="190091"/>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데이터 분할</a:t>
            </a:r>
            <a:endParaRPr lang="en-US" sz="1185" dirty="0"/>
          </a:p>
        </p:txBody>
      </p:sp>
      <p:sp>
        <p:nvSpPr>
          <p:cNvPr id="15" name="Text 12"/>
          <p:cNvSpPr/>
          <p:nvPr/>
        </p:nvSpPr>
        <p:spPr>
          <a:xfrm>
            <a:off x="452574" y="4555437"/>
            <a:ext cx="5286102" cy="206858"/>
          </a:xfrm>
          <a:prstGeom prst="rect">
            <a:avLst/>
          </a:prstGeom>
          <a:noFill/>
          <a:ln/>
        </p:spPr>
        <p:txBody>
          <a:bodyPr wrap="non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시간 순서에 맞춰 훈련 세트, 검증 세트, 테스트 세트로 나누어 미래 정보 누수를 방지합니다.</a:t>
            </a:r>
            <a:endParaRPr lang="en-US" sz="1016" dirty="0"/>
          </a:p>
        </p:txBody>
      </p:sp>
      <p:sp>
        <p:nvSpPr>
          <p:cNvPr id="16" name="Text 13"/>
          <p:cNvSpPr/>
          <p:nvPr/>
        </p:nvSpPr>
        <p:spPr>
          <a:xfrm>
            <a:off x="452574" y="4988583"/>
            <a:ext cx="129307" cy="161633"/>
          </a:xfrm>
          <a:prstGeom prst="rect">
            <a:avLst/>
          </a:prstGeom>
          <a:noFill/>
          <a:ln/>
        </p:spPr>
        <p:txBody>
          <a:bodyPr wrap="none" lIns="0" tIns="0" rIns="0" bIns="0" rtlCol="0" anchor="t"/>
          <a:lstStyle/>
          <a:p>
            <a:pPr>
              <a:lnSpc>
                <a:spcPts val="1625"/>
              </a:lnSpc>
            </a:pPr>
            <a:r>
              <a:rPr lang="en-US" sz="1016" dirty="0">
                <a:solidFill>
                  <a:srgbClr val="272525"/>
                </a:solidFill>
                <a:latin typeface="Source Serif 4 Light" pitchFamily="34" charset="0"/>
                <a:ea typeface="Source Serif 4 Light" pitchFamily="34" charset="-122"/>
                <a:cs typeface="Source Serif 4 Light" pitchFamily="34" charset="-120"/>
              </a:rPr>
              <a:t>04</a:t>
            </a:r>
            <a:endParaRPr lang="en-US" sz="1016" dirty="0"/>
          </a:p>
        </p:txBody>
      </p:sp>
      <p:sp>
        <p:nvSpPr>
          <p:cNvPr id="17" name="Shape 14"/>
          <p:cNvSpPr/>
          <p:nvPr/>
        </p:nvSpPr>
        <p:spPr>
          <a:xfrm>
            <a:off x="452574" y="5192862"/>
            <a:ext cx="5286102" cy="15478"/>
          </a:xfrm>
          <a:prstGeom prst="rect">
            <a:avLst/>
          </a:prstGeom>
          <a:solidFill>
            <a:srgbClr val="BE49DF"/>
          </a:solidFill>
          <a:ln/>
        </p:spPr>
        <p:txBody>
          <a:bodyPr/>
          <a:lstStyle/>
          <a:p>
            <a:endParaRPr lang="ko-KR" altLang="en-US" sz="1219"/>
          </a:p>
        </p:txBody>
      </p:sp>
      <p:sp>
        <p:nvSpPr>
          <p:cNvPr id="18" name="Text 15"/>
          <p:cNvSpPr/>
          <p:nvPr/>
        </p:nvSpPr>
        <p:spPr>
          <a:xfrm>
            <a:off x="452574" y="5288471"/>
            <a:ext cx="1521371" cy="190091"/>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데이터 시각화</a:t>
            </a:r>
            <a:endParaRPr lang="en-US" sz="1185" dirty="0"/>
          </a:p>
        </p:txBody>
      </p:sp>
      <p:sp>
        <p:nvSpPr>
          <p:cNvPr id="19" name="Text 16"/>
          <p:cNvSpPr/>
          <p:nvPr/>
        </p:nvSpPr>
        <p:spPr>
          <a:xfrm>
            <a:off x="452574" y="5556114"/>
            <a:ext cx="5286102" cy="206858"/>
          </a:xfrm>
          <a:prstGeom prst="rect">
            <a:avLst/>
          </a:prstGeom>
          <a:noFill/>
          <a:ln/>
        </p:spPr>
        <p:txBody>
          <a:bodyPr wrap="non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선 그래프, 산점도, 상관행렬을 통해 패턴과 계절성을 관찰하여 모델 선택에 활용합니다.</a:t>
            </a:r>
            <a:endParaRPr lang="en-US" sz="1016"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9" y="1301726"/>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선형 회귀 모델 실습</a:t>
            </a:r>
            <a:endParaRPr lang="en-US" sz="2979" dirty="0"/>
          </a:p>
        </p:txBody>
      </p:sp>
      <p:pic>
        <p:nvPicPr>
          <p:cNvPr id="4" name="Image 1" descr="preencoded.png"/>
          <p:cNvPicPr>
            <a:picLocks noChangeAspect="1"/>
          </p:cNvPicPr>
          <p:nvPr/>
        </p:nvPicPr>
        <p:blipFill>
          <a:blip r:embed="rId4"/>
          <a:stretch>
            <a:fillRect/>
          </a:stretch>
        </p:blipFill>
        <p:spPr>
          <a:xfrm>
            <a:off x="567209" y="2021458"/>
            <a:ext cx="810344" cy="1178273"/>
          </a:xfrm>
          <a:prstGeom prst="rect">
            <a:avLst/>
          </a:prstGeom>
        </p:spPr>
      </p:pic>
      <p:sp>
        <p:nvSpPr>
          <p:cNvPr id="5" name="Text 1"/>
          <p:cNvSpPr/>
          <p:nvPr/>
        </p:nvSpPr>
        <p:spPr>
          <a:xfrm>
            <a:off x="1539590" y="2183495"/>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모델 학습</a:t>
            </a:r>
            <a:endParaRPr lang="en-US" sz="1489" dirty="0"/>
          </a:p>
        </p:txBody>
      </p:sp>
      <p:sp>
        <p:nvSpPr>
          <p:cNvPr id="6" name="Text 2"/>
          <p:cNvSpPr/>
          <p:nvPr/>
        </p:nvSpPr>
        <p:spPr>
          <a:xfrm>
            <a:off x="1539590" y="2519016"/>
            <a:ext cx="4084452"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scikit-learn의 LinearRegression 클래스를 사용하여 훈련 세트로 모델을 적합시킵니다.</a:t>
            </a:r>
            <a:endParaRPr lang="en-US" sz="1253" dirty="0"/>
          </a:p>
        </p:txBody>
      </p:sp>
      <p:pic>
        <p:nvPicPr>
          <p:cNvPr id="7" name="Image 2" descr="preencoded.png"/>
          <p:cNvPicPr>
            <a:picLocks noChangeAspect="1"/>
          </p:cNvPicPr>
          <p:nvPr/>
        </p:nvPicPr>
        <p:blipFill>
          <a:blip r:embed="rId5"/>
          <a:stretch>
            <a:fillRect/>
          </a:stretch>
        </p:blipFill>
        <p:spPr>
          <a:xfrm>
            <a:off x="567209" y="3199730"/>
            <a:ext cx="810344" cy="1178273"/>
          </a:xfrm>
          <a:prstGeom prst="rect">
            <a:avLst/>
          </a:prstGeom>
        </p:spPr>
      </p:pic>
      <p:sp>
        <p:nvSpPr>
          <p:cNvPr id="8" name="Text 3"/>
          <p:cNvSpPr/>
          <p:nvPr/>
        </p:nvSpPr>
        <p:spPr>
          <a:xfrm>
            <a:off x="1539590" y="3361768"/>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예측과 평가</a:t>
            </a:r>
            <a:endParaRPr lang="en-US" sz="1489" dirty="0"/>
          </a:p>
        </p:txBody>
      </p:sp>
      <p:sp>
        <p:nvSpPr>
          <p:cNvPr id="9" name="Text 4"/>
          <p:cNvSpPr/>
          <p:nvPr/>
        </p:nvSpPr>
        <p:spPr>
          <a:xfrm>
            <a:off x="1539590" y="3697288"/>
            <a:ext cx="4084452"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테스트 세트에서 MSE, MAE, R² 등 회귀 지표를 계산하여 성능을 평가합니다.</a:t>
            </a:r>
            <a:endParaRPr lang="en-US" sz="1253" dirty="0"/>
          </a:p>
        </p:txBody>
      </p:sp>
      <p:pic>
        <p:nvPicPr>
          <p:cNvPr id="10" name="Image 3" descr="preencoded.png"/>
          <p:cNvPicPr>
            <a:picLocks noChangeAspect="1"/>
          </p:cNvPicPr>
          <p:nvPr/>
        </p:nvPicPr>
        <p:blipFill>
          <a:blip r:embed="rId6"/>
          <a:stretch>
            <a:fillRect/>
          </a:stretch>
        </p:blipFill>
        <p:spPr>
          <a:xfrm>
            <a:off x="567209" y="4378002"/>
            <a:ext cx="810344" cy="1178273"/>
          </a:xfrm>
          <a:prstGeom prst="rect">
            <a:avLst/>
          </a:prstGeom>
        </p:spPr>
      </p:pic>
      <p:sp>
        <p:nvSpPr>
          <p:cNvPr id="11" name="Text 5"/>
          <p:cNvSpPr/>
          <p:nvPr/>
        </p:nvSpPr>
        <p:spPr>
          <a:xfrm>
            <a:off x="1539590" y="4540040"/>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잔차 분석</a:t>
            </a:r>
            <a:endParaRPr lang="en-US" sz="1489" dirty="0"/>
          </a:p>
        </p:txBody>
      </p:sp>
      <p:sp>
        <p:nvSpPr>
          <p:cNvPr id="12" name="Text 6"/>
          <p:cNvSpPr/>
          <p:nvPr/>
        </p:nvSpPr>
        <p:spPr>
          <a:xfrm>
            <a:off x="1539590" y="4875561"/>
            <a:ext cx="4084452"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예측값과 실제값의 차이를 시각화하여 선형성 가정의 적합성을 확인합니다.</a:t>
            </a:r>
            <a:endParaRPr lang="en-US" sz="1253"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196313"/>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비선형 모델 구현 방법</a:t>
            </a:r>
            <a:endParaRPr lang="en-US" sz="2979" dirty="0"/>
          </a:p>
        </p:txBody>
      </p:sp>
      <p:sp>
        <p:nvSpPr>
          <p:cNvPr id="4" name="Text 1"/>
          <p:cNvSpPr/>
          <p:nvPr/>
        </p:nvSpPr>
        <p:spPr>
          <a:xfrm>
            <a:off x="4281960" y="3078082"/>
            <a:ext cx="1906792" cy="238299"/>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다항 회귀</a:t>
            </a:r>
            <a:endParaRPr lang="en-US" sz="1489" dirty="0"/>
          </a:p>
        </p:txBody>
      </p:sp>
      <p:sp>
        <p:nvSpPr>
          <p:cNvPr id="5" name="Text 2"/>
          <p:cNvSpPr/>
          <p:nvPr/>
        </p:nvSpPr>
        <p:spPr>
          <a:xfrm>
            <a:off x="4281960" y="3478417"/>
            <a:ext cx="2330748" cy="1037357"/>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PolynomialFeatures를 사용하여 2차 또는 3차 항을 생성합니다. 교차검증으로 적절한 차수를 선택하여 과적합을 방지합니다.</a:t>
            </a:r>
            <a:endParaRPr lang="en-US" sz="1253" dirty="0"/>
          </a:p>
        </p:txBody>
      </p:sp>
      <p:sp>
        <p:nvSpPr>
          <p:cNvPr id="6" name="Text 3"/>
          <p:cNvSpPr/>
          <p:nvPr/>
        </p:nvSpPr>
        <p:spPr>
          <a:xfrm>
            <a:off x="7013204" y="3078082"/>
            <a:ext cx="1906792" cy="238299"/>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결정트리/랜덤 포레스트</a:t>
            </a:r>
            <a:endParaRPr lang="en-US" sz="1489" dirty="0"/>
          </a:p>
        </p:txBody>
      </p:sp>
      <p:sp>
        <p:nvSpPr>
          <p:cNvPr id="7" name="Text 4"/>
          <p:cNvSpPr/>
          <p:nvPr/>
        </p:nvSpPr>
        <p:spPr>
          <a:xfrm>
            <a:off x="7013203" y="3478417"/>
            <a:ext cx="2330748" cy="1037357"/>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DecisionTreeRegressor와 RandomForestRegressor로 비선형 패턴을 포착합니다. 트리의 깊이와 숲의 크기를 조정합니다.</a:t>
            </a:r>
            <a:endParaRPr lang="en-US" sz="1253"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1769343"/>
          </a:xfrm>
          <a:prstGeom prst="rect">
            <a:avLst/>
          </a:prstGeom>
        </p:spPr>
      </p:pic>
      <p:sp>
        <p:nvSpPr>
          <p:cNvPr id="3" name="Text 0"/>
          <p:cNvSpPr/>
          <p:nvPr/>
        </p:nvSpPr>
        <p:spPr>
          <a:xfrm>
            <a:off x="495381" y="2801492"/>
            <a:ext cx="3330537" cy="416217"/>
          </a:xfrm>
          <a:prstGeom prst="rect">
            <a:avLst/>
          </a:prstGeom>
          <a:noFill/>
          <a:ln/>
        </p:spPr>
        <p:txBody>
          <a:bodyPr wrap="none" lIns="0" tIns="0" rIns="0" bIns="0" rtlCol="0" anchor="t"/>
          <a:lstStyle/>
          <a:p>
            <a:pPr>
              <a:lnSpc>
                <a:spcPts val="3250"/>
              </a:lnSpc>
            </a:pPr>
            <a:r>
              <a:rPr lang="en-US" sz="2607" dirty="0">
                <a:solidFill>
                  <a:srgbClr val="000000"/>
                </a:solidFill>
                <a:latin typeface="Source Serif 4 Semi Bold" pitchFamily="34" charset="0"/>
                <a:ea typeface="Source Serif 4 Semi Bold" pitchFamily="34" charset="-122"/>
                <a:cs typeface="Source Serif 4 Semi Bold" pitchFamily="34" charset="-120"/>
              </a:rPr>
              <a:t>신경망 모델과 성능 비교</a:t>
            </a:r>
            <a:endParaRPr lang="en-US" sz="2607" dirty="0"/>
          </a:p>
        </p:txBody>
      </p:sp>
      <p:sp>
        <p:nvSpPr>
          <p:cNvPr id="4" name="Shape 1"/>
          <p:cNvSpPr/>
          <p:nvPr/>
        </p:nvSpPr>
        <p:spPr>
          <a:xfrm>
            <a:off x="495381" y="4742061"/>
            <a:ext cx="8915239" cy="15478"/>
          </a:xfrm>
          <a:prstGeom prst="roundRect">
            <a:avLst>
              <a:gd name="adj" fmla="val 384100"/>
            </a:avLst>
          </a:prstGeom>
          <a:solidFill>
            <a:srgbClr val="D6BADD"/>
          </a:solidFill>
          <a:ln/>
        </p:spPr>
        <p:txBody>
          <a:bodyPr/>
          <a:lstStyle/>
          <a:p>
            <a:endParaRPr lang="ko-KR" altLang="en-US" sz="1219"/>
          </a:p>
        </p:txBody>
      </p:sp>
      <p:sp>
        <p:nvSpPr>
          <p:cNvPr id="5" name="Shape 2"/>
          <p:cNvSpPr/>
          <p:nvPr/>
        </p:nvSpPr>
        <p:spPr>
          <a:xfrm>
            <a:off x="2672234" y="4317461"/>
            <a:ext cx="15478" cy="424600"/>
          </a:xfrm>
          <a:prstGeom prst="roundRect">
            <a:avLst>
              <a:gd name="adj" fmla="val 384100"/>
            </a:avLst>
          </a:prstGeom>
          <a:solidFill>
            <a:srgbClr val="D6BADD"/>
          </a:solidFill>
          <a:ln/>
        </p:spPr>
        <p:txBody>
          <a:bodyPr/>
          <a:lstStyle/>
          <a:p>
            <a:endParaRPr lang="ko-KR" altLang="en-US" sz="1219"/>
          </a:p>
        </p:txBody>
      </p:sp>
      <p:sp>
        <p:nvSpPr>
          <p:cNvPr id="6" name="Shape 3"/>
          <p:cNvSpPr/>
          <p:nvPr/>
        </p:nvSpPr>
        <p:spPr>
          <a:xfrm>
            <a:off x="2520758" y="4582847"/>
            <a:ext cx="318430" cy="318430"/>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7" name="Text 4"/>
          <p:cNvSpPr/>
          <p:nvPr/>
        </p:nvSpPr>
        <p:spPr>
          <a:xfrm>
            <a:off x="2580090" y="4617188"/>
            <a:ext cx="199765" cy="249746"/>
          </a:xfrm>
          <a:prstGeom prst="rect">
            <a:avLst/>
          </a:prstGeom>
          <a:noFill/>
          <a:ln/>
        </p:spPr>
        <p:txBody>
          <a:bodyPr wrap="none" lIns="0" tIns="0" rIns="0" bIns="0" rtlCol="0" anchor="t"/>
          <a:lstStyle/>
          <a:p>
            <a:pPr algn="ctr">
              <a:lnSpc>
                <a:spcPts val="1558"/>
              </a:lnSpc>
            </a:pPr>
            <a:r>
              <a:rPr lang="en-US" sz="1558" dirty="0">
                <a:solidFill>
                  <a:srgbClr val="272525"/>
                </a:solidFill>
                <a:latin typeface="Source Serif 4 Semi Bold" pitchFamily="34" charset="0"/>
                <a:ea typeface="Source Serif 4 Semi Bold" pitchFamily="34" charset="-122"/>
                <a:cs typeface="Source Serif 4 Semi Bold" pitchFamily="34" charset="-120"/>
              </a:rPr>
              <a:t>1</a:t>
            </a:r>
            <a:endParaRPr lang="en-US" sz="1558" dirty="0"/>
          </a:p>
        </p:txBody>
      </p:sp>
      <p:sp>
        <p:nvSpPr>
          <p:cNvPr id="8" name="Text 5"/>
          <p:cNvSpPr/>
          <p:nvPr/>
        </p:nvSpPr>
        <p:spPr>
          <a:xfrm>
            <a:off x="1847298" y="3429968"/>
            <a:ext cx="1665269" cy="208149"/>
          </a:xfrm>
          <a:prstGeom prst="rect">
            <a:avLst/>
          </a:prstGeom>
          <a:noFill/>
          <a:ln/>
        </p:spPr>
        <p:txBody>
          <a:bodyPr wrap="none" lIns="0" tIns="0" rIns="0" bIns="0" rtlCol="0" anchor="t"/>
          <a:lstStyle/>
          <a:p>
            <a:pPr algn="ctr">
              <a:lnSpc>
                <a:spcPts val="1625"/>
              </a:lnSpc>
            </a:pPr>
            <a:r>
              <a:rPr lang="en-US" sz="1286" dirty="0">
                <a:solidFill>
                  <a:srgbClr val="272525"/>
                </a:solidFill>
                <a:latin typeface="Source Serif 4 Semi Bold" pitchFamily="34" charset="0"/>
                <a:ea typeface="Source Serif 4 Semi Bold" pitchFamily="34" charset="-122"/>
                <a:cs typeface="Source Serif 4 Semi Bold" pitchFamily="34" charset="-120"/>
              </a:rPr>
              <a:t>MLP 구축</a:t>
            </a:r>
            <a:endParaRPr lang="en-US" sz="1286" dirty="0"/>
          </a:p>
        </p:txBody>
      </p:sp>
      <p:sp>
        <p:nvSpPr>
          <p:cNvPr id="9" name="Text 6"/>
          <p:cNvSpPr/>
          <p:nvPr/>
        </p:nvSpPr>
        <p:spPr>
          <a:xfrm>
            <a:off x="636860" y="3723005"/>
            <a:ext cx="4086225" cy="452896"/>
          </a:xfrm>
          <a:prstGeom prst="rect">
            <a:avLst/>
          </a:prstGeom>
          <a:noFill/>
          <a:ln/>
        </p:spPr>
        <p:txBody>
          <a:bodyPr wrap="square" lIns="0" tIns="0" rIns="0" bIns="0" rtlCol="0" anchor="t"/>
          <a:lstStyle/>
          <a:p>
            <a:pPr algn="ctr">
              <a:lnSpc>
                <a:spcPts val="1761"/>
              </a:lnSpc>
            </a:pPr>
            <a:r>
              <a:rPr lang="en-US" sz="1083" dirty="0">
                <a:solidFill>
                  <a:srgbClr val="272525"/>
                </a:solidFill>
                <a:latin typeface="Source Sans 3" pitchFamily="34" charset="0"/>
                <a:ea typeface="Source Sans 3" pitchFamily="34" charset="-122"/>
                <a:cs typeface="Source Sans 3" pitchFamily="34" charset="-120"/>
              </a:rPr>
              <a:t>TensorFlow/Keras로 Sequential 모델을 정의하고 은닉층과 활성함수를 설정합니다.</a:t>
            </a:r>
            <a:endParaRPr lang="en-US" sz="1083" dirty="0"/>
          </a:p>
        </p:txBody>
      </p:sp>
      <p:sp>
        <p:nvSpPr>
          <p:cNvPr id="10" name="Shape 7"/>
          <p:cNvSpPr/>
          <p:nvPr/>
        </p:nvSpPr>
        <p:spPr>
          <a:xfrm>
            <a:off x="4945261" y="4742062"/>
            <a:ext cx="15478" cy="424600"/>
          </a:xfrm>
          <a:prstGeom prst="roundRect">
            <a:avLst>
              <a:gd name="adj" fmla="val 384100"/>
            </a:avLst>
          </a:prstGeom>
          <a:solidFill>
            <a:srgbClr val="D6BADD"/>
          </a:solidFill>
          <a:ln/>
        </p:spPr>
        <p:txBody>
          <a:bodyPr/>
          <a:lstStyle/>
          <a:p>
            <a:endParaRPr lang="ko-KR" altLang="en-US" sz="1219"/>
          </a:p>
        </p:txBody>
      </p:sp>
      <p:sp>
        <p:nvSpPr>
          <p:cNvPr id="11" name="Shape 8"/>
          <p:cNvSpPr/>
          <p:nvPr/>
        </p:nvSpPr>
        <p:spPr>
          <a:xfrm>
            <a:off x="4793786" y="4582847"/>
            <a:ext cx="318430" cy="318430"/>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12" name="Text 9"/>
          <p:cNvSpPr/>
          <p:nvPr/>
        </p:nvSpPr>
        <p:spPr>
          <a:xfrm>
            <a:off x="4853118" y="4617188"/>
            <a:ext cx="199765" cy="249746"/>
          </a:xfrm>
          <a:prstGeom prst="rect">
            <a:avLst/>
          </a:prstGeom>
          <a:noFill/>
          <a:ln/>
        </p:spPr>
        <p:txBody>
          <a:bodyPr wrap="none" lIns="0" tIns="0" rIns="0" bIns="0" rtlCol="0" anchor="t"/>
          <a:lstStyle/>
          <a:p>
            <a:pPr algn="ctr">
              <a:lnSpc>
                <a:spcPts val="1558"/>
              </a:lnSpc>
            </a:pPr>
            <a:r>
              <a:rPr lang="en-US" sz="1558" dirty="0">
                <a:solidFill>
                  <a:srgbClr val="272525"/>
                </a:solidFill>
                <a:latin typeface="Source Serif 4 Semi Bold" pitchFamily="34" charset="0"/>
                <a:ea typeface="Source Serif 4 Semi Bold" pitchFamily="34" charset="-122"/>
                <a:cs typeface="Source Serif 4 Semi Bold" pitchFamily="34" charset="-120"/>
              </a:rPr>
              <a:t>2</a:t>
            </a:r>
            <a:endParaRPr lang="en-US" sz="1558" dirty="0"/>
          </a:p>
        </p:txBody>
      </p:sp>
      <p:sp>
        <p:nvSpPr>
          <p:cNvPr id="13" name="Text 10"/>
          <p:cNvSpPr/>
          <p:nvPr/>
        </p:nvSpPr>
        <p:spPr>
          <a:xfrm>
            <a:off x="4120325" y="5308223"/>
            <a:ext cx="1665269" cy="208149"/>
          </a:xfrm>
          <a:prstGeom prst="rect">
            <a:avLst/>
          </a:prstGeom>
          <a:noFill/>
          <a:ln/>
        </p:spPr>
        <p:txBody>
          <a:bodyPr wrap="none" lIns="0" tIns="0" rIns="0" bIns="0" rtlCol="0" anchor="t"/>
          <a:lstStyle/>
          <a:p>
            <a:pPr algn="ctr">
              <a:lnSpc>
                <a:spcPts val="1625"/>
              </a:lnSpc>
            </a:pPr>
            <a:r>
              <a:rPr lang="en-US" sz="1286" dirty="0">
                <a:solidFill>
                  <a:srgbClr val="272525"/>
                </a:solidFill>
                <a:latin typeface="Source Serif 4 Semi Bold" pitchFamily="34" charset="0"/>
                <a:ea typeface="Source Serif 4 Semi Bold" pitchFamily="34" charset="-122"/>
                <a:cs typeface="Source Serif 4 Semi Bold" pitchFamily="34" charset="-120"/>
              </a:rPr>
              <a:t>하이퍼파라미터 조정</a:t>
            </a:r>
            <a:endParaRPr lang="en-US" sz="1286" dirty="0"/>
          </a:p>
        </p:txBody>
      </p:sp>
      <p:sp>
        <p:nvSpPr>
          <p:cNvPr id="14" name="Text 11"/>
          <p:cNvSpPr/>
          <p:nvPr/>
        </p:nvSpPr>
        <p:spPr>
          <a:xfrm>
            <a:off x="2909888" y="5601258"/>
            <a:ext cx="4086225" cy="226449"/>
          </a:xfrm>
          <a:prstGeom prst="rect">
            <a:avLst/>
          </a:prstGeom>
          <a:noFill/>
          <a:ln/>
        </p:spPr>
        <p:txBody>
          <a:bodyPr wrap="none" lIns="0" tIns="0" rIns="0" bIns="0" rtlCol="0" anchor="t"/>
          <a:lstStyle/>
          <a:p>
            <a:pPr algn="ctr">
              <a:lnSpc>
                <a:spcPts val="1761"/>
              </a:lnSpc>
            </a:pPr>
            <a:r>
              <a:rPr lang="en-US" sz="1083" dirty="0">
                <a:solidFill>
                  <a:srgbClr val="272525"/>
                </a:solidFill>
                <a:latin typeface="Source Sans 3" pitchFamily="34" charset="0"/>
                <a:ea typeface="Source Sans 3" pitchFamily="34" charset="-122"/>
                <a:cs typeface="Source Sans 3" pitchFamily="34" charset="-120"/>
              </a:rPr>
              <a:t>에포크 수, 학습률 등을 조정하여 성능을 개선합니다.</a:t>
            </a:r>
            <a:endParaRPr lang="en-US" sz="1083" dirty="0"/>
          </a:p>
        </p:txBody>
      </p:sp>
      <p:sp>
        <p:nvSpPr>
          <p:cNvPr id="15" name="Shape 12"/>
          <p:cNvSpPr/>
          <p:nvPr/>
        </p:nvSpPr>
        <p:spPr>
          <a:xfrm>
            <a:off x="7218288" y="4317461"/>
            <a:ext cx="15478" cy="424600"/>
          </a:xfrm>
          <a:prstGeom prst="roundRect">
            <a:avLst>
              <a:gd name="adj" fmla="val 384100"/>
            </a:avLst>
          </a:prstGeom>
          <a:solidFill>
            <a:srgbClr val="D6BADD"/>
          </a:solidFill>
          <a:ln/>
        </p:spPr>
        <p:txBody>
          <a:bodyPr/>
          <a:lstStyle/>
          <a:p>
            <a:endParaRPr lang="ko-KR" altLang="en-US" sz="1219"/>
          </a:p>
        </p:txBody>
      </p:sp>
      <p:sp>
        <p:nvSpPr>
          <p:cNvPr id="16" name="Shape 13"/>
          <p:cNvSpPr/>
          <p:nvPr/>
        </p:nvSpPr>
        <p:spPr>
          <a:xfrm>
            <a:off x="7066813" y="4582847"/>
            <a:ext cx="318430" cy="318430"/>
          </a:xfrm>
          <a:prstGeom prst="roundRect">
            <a:avLst>
              <a:gd name="adj" fmla="val 18670"/>
            </a:avLst>
          </a:prstGeom>
          <a:solidFill>
            <a:srgbClr val="F0D4F7"/>
          </a:solidFill>
          <a:ln w="7620">
            <a:solidFill>
              <a:srgbClr val="D6BADD"/>
            </a:solidFill>
            <a:prstDash val="solid"/>
          </a:ln>
        </p:spPr>
        <p:txBody>
          <a:bodyPr/>
          <a:lstStyle/>
          <a:p>
            <a:endParaRPr lang="ko-KR" altLang="en-US" sz="1219"/>
          </a:p>
        </p:txBody>
      </p:sp>
      <p:sp>
        <p:nvSpPr>
          <p:cNvPr id="17" name="Text 14"/>
          <p:cNvSpPr/>
          <p:nvPr/>
        </p:nvSpPr>
        <p:spPr>
          <a:xfrm>
            <a:off x="7126146" y="4617188"/>
            <a:ext cx="199765" cy="249746"/>
          </a:xfrm>
          <a:prstGeom prst="rect">
            <a:avLst/>
          </a:prstGeom>
          <a:noFill/>
          <a:ln/>
        </p:spPr>
        <p:txBody>
          <a:bodyPr wrap="none" lIns="0" tIns="0" rIns="0" bIns="0" rtlCol="0" anchor="t"/>
          <a:lstStyle/>
          <a:p>
            <a:pPr algn="ctr">
              <a:lnSpc>
                <a:spcPts val="1558"/>
              </a:lnSpc>
            </a:pPr>
            <a:r>
              <a:rPr lang="en-US" sz="1558" dirty="0">
                <a:solidFill>
                  <a:srgbClr val="272525"/>
                </a:solidFill>
                <a:latin typeface="Source Serif 4 Semi Bold" pitchFamily="34" charset="0"/>
                <a:ea typeface="Source Serif 4 Semi Bold" pitchFamily="34" charset="-122"/>
                <a:cs typeface="Source Serif 4 Semi Bold" pitchFamily="34" charset="-120"/>
              </a:rPr>
              <a:t>3</a:t>
            </a:r>
            <a:endParaRPr lang="en-US" sz="1558" dirty="0"/>
          </a:p>
        </p:txBody>
      </p:sp>
      <p:sp>
        <p:nvSpPr>
          <p:cNvPr id="18" name="Text 15"/>
          <p:cNvSpPr/>
          <p:nvPr/>
        </p:nvSpPr>
        <p:spPr>
          <a:xfrm>
            <a:off x="6393353" y="3429968"/>
            <a:ext cx="1665269" cy="208149"/>
          </a:xfrm>
          <a:prstGeom prst="rect">
            <a:avLst/>
          </a:prstGeom>
          <a:noFill/>
          <a:ln/>
        </p:spPr>
        <p:txBody>
          <a:bodyPr wrap="none" lIns="0" tIns="0" rIns="0" bIns="0" rtlCol="0" anchor="t"/>
          <a:lstStyle/>
          <a:p>
            <a:pPr algn="ctr">
              <a:lnSpc>
                <a:spcPts val="1625"/>
              </a:lnSpc>
            </a:pPr>
            <a:r>
              <a:rPr lang="en-US" sz="1286" dirty="0">
                <a:solidFill>
                  <a:srgbClr val="272525"/>
                </a:solidFill>
                <a:latin typeface="Source Serif 4 Semi Bold" pitchFamily="34" charset="0"/>
                <a:ea typeface="Source Serif 4 Semi Bold" pitchFamily="34" charset="-122"/>
                <a:cs typeface="Source Serif 4 Semi Bold" pitchFamily="34" charset="-120"/>
              </a:rPr>
              <a:t>모델 비교</a:t>
            </a:r>
            <a:endParaRPr lang="en-US" sz="1286" dirty="0"/>
          </a:p>
        </p:txBody>
      </p:sp>
      <p:sp>
        <p:nvSpPr>
          <p:cNvPr id="19" name="Text 16"/>
          <p:cNvSpPr/>
          <p:nvPr/>
        </p:nvSpPr>
        <p:spPr>
          <a:xfrm>
            <a:off x="5182915" y="3723004"/>
            <a:ext cx="4086225" cy="226449"/>
          </a:xfrm>
          <a:prstGeom prst="rect">
            <a:avLst/>
          </a:prstGeom>
          <a:noFill/>
          <a:ln/>
        </p:spPr>
        <p:txBody>
          <a:bodyPr wrap="none" lIns="0" tIns="0" rIns="0" bIns="0" rtlCol="0" anchor="t"/>
          <a:lstStyle/>
          <a:p>
            <a:pPr algn="ctr">
              <a:lnSpc>
                <a:spcPts val="1761"/>
              </a:lnSpc>
            </a:pPr>
            <a:r>
              <a:rPr lang="en-US" sz="1083" dirty="0">
                <a:solidFill>
                  <a:srgbClr val="272525"/>
                </a:solidFill>
                <a:latin typeface="Source Sans 3" pitchFamily="34" charset="0"/>
                <a:ea typeface="Source Sans 3" pitchFamily="34" charset="-122"/>
                <a:cs typeface="Source Sans 3" pitchFamily="34" charset="-120"/>
              </a:rPr>
              <a:t>각 비선형 모델의 성능을 선형 회귀와 비교하여 최적 모델을 선택합니다.</a:t>
            </a:r>
            <a:endParaRPr lang="en-US" sz="1083"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9" y="1418054"/>
            <a:ext cx="4119681"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실무 적용을 위한 고려사항</a:t>
            </a:r>
            <a:endParaRPr lang="en-US" sz="2979" dirty="0"/>
          </a:p>
        </p:txBody>
      </p:sp>
      <p:sp>
        <p:nvSpPr>
          <p:cNvPr id="4" name="Shape 1"/>
          <p:cNvSpPr/>
          <p:nvPr/>
        </p:nvSpPr>
        <p:spPr>
          <a:xfrm>
            <a:off x="567209" y="2137786"/>
            <a:ext cx="2447398" cy="1478887"/>
          </a:xfrm>
          <a:prstGeom prst="roundRect">
            <a:avLst>
              <a:gd name="adj" fmla="val 4603"/>
            </a:avLst>
          </a:prstGeom>
          <a:solidFill>
            <a:srgbClr val="FFFFFF">
              <a:alpha val="95000"/>
            </a:srgbClr>
          </a:solidFill>
          <a:ln w="30480">
            <a:solidFill>
              <a:srgbClr val="D6BADD"/>
            </a:solidFill>
            <a:prstDash val="solid"/>
          </a:ln>
        </p:spPr>
        <p:txBody>
          <a:bodyPr/>
          <a:lstStyle/>
          <a:p>
            <a:endParaRPr lang="ko-KR" altLang="en-US" sz="1219"/>
          </a:p>
        </p:txBody>
      </p:sp>
      <p:sp>
        <p:nvSpPr>
          <p:cNvPr id="5" name="Text 2"/>
          <p:cNvSpPr/>
          <p:nvPr/>
        </p:nvSpPr>
        <p:spPr>
          <a:xfrm>
            <a:off x="749884" y="2320461"/>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모델 복잡도</a:t>
            </a:r>
            <a:endParaRPr lang="en-US" sz="1489" dirty="0"/>
          </a:p>
        </p:txBody>
      </p:sp>
      <p:sp>
        <p:nvSpPr>
          <p:cNvPr id="6" name="Text 3"/>
          <p:cNvSpPr/>
          <p:nvPr/>
        </p:nvSpPr>
        <p:spPr>
          <a:xfrm>
            <a:off x="749883" y="2655981"/>
            <a:ext cx="2082050"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예측 성능과 해석 가능성 사이의 균형을 고려하여 적절한 복잡도의 모델을 선택해야 합니다.</a:t>
            </a:r>
            <a:endParaRPr lang="en-US" sz="1253" dirty="0"/>
          </a:p>
        </p:txBody>
      </p:sp>
      <p:sp>
        <p:nvSpPr>
          <p:cNvPr id="7" name="Shape 4"/>
          <p:cNvSpPr/>
          <p:nvPr/>
        </p:nvSpPr>
        <p:spPr>
          <a:xfrm>
            <a:off x="3176643" y="2137786"/>
            <a:ext cx="2447398" cy="1478887"/>
          </a:xfrm>
          <a:prstGeom prst="roundRect">
            <a:avLst>
              <a:gd name="adj" fmla="val 4603"/>
            </a:avLst>
          </a:prstGeom>
          <a:solidFill>
            <a:srgbClr val="FFFFFF">
              <a:alpha val="95000"/>
            </a:srgbClr>
          </a:solidFill>
          <a:ln w="30480">
            <a:solidFill>
              <a:srgbClr val="D6BADD"/>
            </a:solidFill>
            <a:prstDash val="solid"/>
          </a:ln>
        </p:spPr>
        <p:txBody>
          <a:bodyPr/>
          <a:lstStyle/>
          <a:p>
            <a:endParaRPr lang="ko-KR" altLang="en-US" sz="1219"/>
          </a:p>
        </p:txBody>
      </p:sp>
      <p:sp>
        <p:nvSpPr>
          <p:cNvPr id="8" name="Text 5"/>
          <p:cNvSpPr/>
          <p:nvPr/>
        </p:nvSpPr>
        <p:spPr>
          <a:xfrm>
            <a:off x="3359318" y="2320461"/>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계산 비용</a:t>
            </a:r>
            <a:endParaRPr lang="en-US" sz="1489" dirty="0"/>
          </a:p>
        </p:txBody>
      </p:sp>
      <p:sp>
        <p:nvSpPr>
          <p:cNvPr id="9" name="Text 6"/>
          <p:cNvSpPr/>
          <p:nvPr/>
        </p:nvSpPr>
        <p:spPr>
          <a:xfrm>
            <a:off x="3359317" y="2655981"/>
            <a:ext cx="2082050"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실시간 예측이 필요한 환경에서는 계산 효율성을 우선적으로 고려해야 합니다.</a:t>
            </a:r>
            <a:endParaRPr lang="en-US" sz="1253" dirty="0"/>
          </a:p>
        </p:txBody>
      </p:sp>
      <p:sp>
        <p:nvSpPr>
          <p:cNvPr id="10" name="Shape 7"/>
          <p:cNvSpPr/>
          <p:nvPr/>
        </p:nvSpPr>
        <p:spPr>
          <a:xfrm>
            <a:off x="567209" y="3778709"/>
            <a:ext cx="5056833" cy="960208"/>
          </a:xfrm>
          <a:prstGeom prst="roundRect">
            <a:avLst>
              <a:gd name="adj" fmla="val 7090"/>
            </a:avLst>
          </a:prstGeom>
          <a:solidFill>
            <a:srgbClr val="FFFFFF">
              <a:alpha val="95000"/>
            </a:srgbClr>
          </a:solidFill>
          <a:ln w="30480">
            <a:solidFill>
              <a:srgbClr val="D6BADD"/>
            </a:solidFill>
            <a:prstDash val="solid"/>
          </a:ln>
        </p:spPr>
        <p:txBody>
          <a:bodyPr/>
          <a:lstStyle/>
          <a:p>
            <a:endParaRPr lang="ko-KR" altLang="en-US" sz="1219"/>
          </a:p>
        </p:txBody>
      </p:sp>
      <p:sp>
        <p:nvSpPr>
          <p:cNvPr id="11" name="Text 8"/>
          <p:cNvSpPr/>
          <p:nvPr/>
        </p:nvSpPr>
        <p:spPr>
          <a:xfrm>
            <a:off x="749884" y="3961384"/>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과적합 방지</a:t>
            </a:r>
            <a:endParaRPr lang="en-US" sz="1489" dirty="0"/>
          </a:p>
        </p:txBody>
      </p:sp>
      <p:sp>
        <p:nvSpPr>
          <p:cNvPr id="12" name="Text 9"/>
          <p:cNvSpPr/>
          <p:nvPr/>
        </p:nvSpPr>
        <p:spPr>
          <a:xfrm>
            <a:off x="749883" y="4296904"/>
            <a:ext cx="4691484"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교차검증과 정규화 기법을 활용하여 일반화 성능을 확보해야 합니다.</a:t>
            </a:r>
            <a:endParaRPr lang="en-US" sz="1253" dirty="0"/>
          </a:p>
        </p:txBody>
      </p:sp>
      <p:sp>
        <p:nvSpPr>
          <p:cNvPr id="13" name="Text 10"/>
          <p:cNvSpPr/>
          <p:nvPr/>
        </p:nvSpPr>
        <p:spPr>
          <a:xfrm>
            <a:off x="567209" y="4921188"/>
            <a:ext cx="505683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실제 기상 예측 시스템에 적용할 때는 데이터의 품질, 모델의 안정성, 운영 환경의 제약 조건을 종합적으로 검토해야 합니다.</a:t>
            </a:r>
            <a:endParaRPr lang="en-US" sz="125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323B4-5C50-A664-3F87-9A1AEB304011}"/>
            </a:ext>
          </a:extLst>
        </p:cNvPr>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18C46E99-CBB2-AECA-65C9-9D53CD1BFDF1}"/>
              </a:ext>
            </a:extLst>
          </p:cNvPr>
          <p:cNvSpPr>
            <a:spLocks noGrp="1"/>
          </p:cNvSpPr>
          <p:nvPr>
            <p:ph type="ftr" sz="quarter" idx="11"/>
          </p:nvPr>
        </p:nvSpPr>
        <p:spPr/>
        <p:txBody>
          <a:bodyPr/>
          <a:lstStyle/>
          <a:p>
            <a:r>
              <a:rPr lang="ko-KR" altLang="en-US"/>
              <a:t>㈜바인드소프트</a:t>
            </a:r>
            <a:endParaRPr lang="en-US" dirty="0"/>
          </a:p>
        </p:txBody>
      </p:sp>
      <p:grpSp>
        <p:nvGrpSpPr>
          <p:cNvPr id="9" name="그룹 8">
            <a:extLst>
              <a:ext uri="{FF2B5EF4-FFF2-40B4-BE49-F238E27FC236}">
                <a16:creationId xmlns:a16="http://schemas.microsoft.com/office/drawing/2014/main" id="{0E8014D8-20F6-E321-24AC-9ED35403105C}"/>
              </a:ext>
            </a:extLst>
          </p:cNvPr>
          <p:cNvGrpSpPr/>
          <p:nvPr/>
        </p:nvGrpSpPr>
        <p:grpSpPr>
          <a:xfrm>
            <a:off x="549101" y="1607891"/>
            <a:ext cx="8336482" cy="542341"/>
            <a:chOff x="506862" y="2356697"/>
            <a:chExt cx="8427201" cy="564395"/>
          </a:xfrm>
        </p:grpSpPr>
        <p:sp>
          <p:nvSpPr>
            <p:cNvPr id="10" name="TextBox 9">
              <a:extLst>
                <a:ext uri="{FF2B5EF4-FFF2-40B4-BE49-F238E27FC236}">
                  <a16:creationId xmlns:a16="http://schemas.microsoft.com/office/drawing/2014/main" id="{39356DB9-6D8D-CBB0-E625-944E8E6DCD34}"/>
                </a:ext>
              </a:extLst>
            </p:cNvPr>
            <p:cNvSpPr txBox="1"/>
            <p:nvPr/>
          </p:nvSpPr>
          <p:spPr>
            <a:xfrm>
              <a:off x="1124460" y="2426286"/>
              <a:ext cx="7809603" cy="416381"/>
            </a:xfrm>
            <a:prstGeom prst="rect">
              <a:avLst/>
            </a:prstGeom>
            <a:noFill/>
          </p:spPr>
          <p:txBody>
            <a:bodyPr wrap="square" lIns="0" tIns="0" rIns="0" bIns="0" rtlCol="0" anchor="ctr" anchorCtr="0">
              <a:spAutoFit/>
            </a:bodyPr>
            <a:lstStyle/>
            <a:p>
              <a:pPr>
                <a:spcBef>
                  <a:spcPts val="867"/>
                </a:spcBef>
              </a:pPr>
              <a:r>
                <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스마트시티 인프라 핵심기술 </a:t>
              </a:r>
              <a:r>
                <a:rPr lang="en-US" altLang="ko-KR"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a:t>
              </a:r>
              <a:r>
                <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도시 빅데이터 활용</a:t>
              </a:r>
              <a:r>
                <a:rPr lang="en-US" altLang="ko-KR"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a:t>
              </a:r>
              <a:endPar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endParaRPr>
            </a:p>
          </p:txBody>
        </p:sp>
        <p:grpSp>
          <p:nvGrpSpPr>
            <p:cNvPr id="11" name="그룹 10">
              <a:extLst>
                <a:ext uri="{FF2B5EF4-FFF2-40B4-BE49-F238E27FC236}">
                  <a16:creationId xmlns:a16="http://schemas.microsoft.com/office/drawing/2014/main" id="{C12E9E0E-F64D-5C87-A824-CEEFC0EE6319}"/>
                </a:ext>
              </a:extLst>
            </p:cNvPr>
            <p:cNvGrpSpPr/>
            <p:nvPr/>
          </p:nvGrpSpPr>
          <p:grpSpPr>
            <a:xfrm>
              <a:off x="506862" y="2356697"/>
              <a:ext cx="527077" cy="564395"/>
              <a:chOff x="2496339" y="3062826"/>
              <a:chExt cx="527077" cy="564395"/>
            </a:xfrm>
          </p:grpSpPr>
          <p:sp>
            <p:nvSpPr>
              <p:cNvPr id="12" name="사각형: 둥근 위쪽 모서리 11">
                <a:extLst>
                  <a:ext uri="{FF2B5EF4-FFF2-40B4-BE49-F238E27FC236}">
                    <a16:creationId xmlns:a16="http://schemas.microsoft.com/office/drawing/2014/main" id="{B2269B2D-B6B7-A144-36A5-2725AE04270B}"/>
                  </a:ext>
                </a:extLst>
              </p:cNvPr>
              <p:cNvSpPr/>
              <p:nvPr/>
            </p:nvSpPr>
            <p:spPr>
              <a:xfrm>
                <a:off x="2496339" y="3062826"/>
                <a:ext cx="527077" cy="564395"/>
              </a:xfrm>
              <a:prstGeom prst="round2SameRect">
                <a:avLst>
                  <a:gd name="adj1" fmla="val 6547"/>
                  <a:gd name="adj2" fmla="val 0"/>
                </a:avLst>
              </a:prstGeom>
              <a:gradFill>
                <a:gsLst>
                  <a:gs pos="0">
                    <a:srgbClr val="0987B9"/>
                  </a:gs>
                  <a:gs pos="100000">
                    <a:srgbClr val="027F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13" name="사각형: 둥근 위쪽 모서리 12">
                <a:extLst>
                  <a:ext uri="{FF2B5EF4-FFF2-40B4-BE49-F238E27FC236}">
                    <a16:creationId xmlns:a16="http://schemas.microsoft.com/office/drawing/2014/main" id="{4E50DAF3-9F97-3900-5661-0C2E5FBC3F6E}"/>
                  </a:ext>
                </a:extLst>
              </p:cNvPr>
              <p:cNvSpPr/>
              <p:nvPr/>
            </p:nvSpPr>
            <p:spPr>
              <a:xfrm flipH="1">
                <a:off x="2496339" y="3062826"/>
                <a:ext cx="527076" cy="564395"/>
              </a:xfrm>
              <a:prstGeom prst="round2SameRect">
                <a:avLst>
                  <a:gd name="adj1" fmla="val 6547"/>
                  <a:gd name="adj2" fmla="val 0"/>
                </a:avLst>
              </a:prstGeom>
              <a:gradFill flip="none" rotWithShape="1">
                <a:gsLst>
                  <a:gs pos="56000">
                    <a:schemeClr val="bg1">
                      <a:alpha val="0"/>
                    </a:schemeClr>
                  </a:gs>
                  <a:gs pos="0">
                    <a:schemeClr val="bg1">
                      <a:alpha val="4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14" name="TextBox 13">
                <a:extLst>
                  <a:ext uri="{FF2B5EF4-FFF2-40B4-BE49-F238E27FC236}">
                    <a16:creationId xmlns:a16="http://schemas.microsoft.com/office/drawing/2014/main" id="{E0515D64-9CF6-C47B-BA4B-687AB495B0F4}"/>
                  </a:ext>
                </a:extLst>
              </p:cNvPr>
              <p:cNvSpPr txBox="1"/>
              <p:nvPr/>
            </p:nvSpPr>
            <p:spPr>
              <a:xfrm>
                <a:off x="2629758" y="3067404"/>
                <a:ext cx="260236" cy="555241"/>
              </a:xfrm>
              <a:prstGeom prst="rect">
                <a:avLst/>
              </a:prstGeom>
              <a:noFill/>
            </p:spPr>
            <p:txBody>
              <a:bodyPr wrap="none" lIns="0" tIns="0" rIns="0" bIns="0" rtlCol="0" anchor="ctr" anchorCtr="0">
                <a:spAutoFit/>
              </a:bodyPr>
              <a:lstStyle>
                <a:defPPr>
                  <a:defRPr lang="ko-KR"/>
                </a:defPPr>
                <a:lvl1pPr algn="ctr" latinLnBrk="0">
                  <a:spcBef>
                    <a:spcPts val="800"/>
                  </a:spcBef>
                  <a:defRPr sz="3200">
                    <a:solidFill>
                      <a:prstClr val="white"/>
                    </a:solidFill>
                    <a:latin typeface="KoPub바탕체 Bold" pitchFamily="18" charset="-127"/>
                    <a:ea typeface="KoPub바탕체 Bold" pitchFamily="18" charset="-127"/>
                  </a:defRPr>
                </a:lvl1pPr>
              </a:lstStyle>
              <a:p>
                <a:r>
                  <a:rPr lang="en-US" altLang="ko-KR" sz="3467" dirty="0">
                    <a:ln>
                      <a:solidFill>
                        <a:schemeClr val="bg1">
                          <a:alpha val="0"/>
                        </a:schemeClr>
                      </a:solidFill>
                    </a:ln>
                    <a:latin typeface="맑은 고딕" panose="020B0503020000020004" pitchFamily="50" charset="-127"/>
                    <a:ea typeface="맑은 고딕" panose="020B0503020000020004" pitchFamily="50" charset="-127"/>
                  </a:rPr>
                  <a:t>2</a:t>
                </a:r>
              </a:p>
            </p:txBody>
          </p:sp>
        </p:grpSp>
      </p:grpSp>
      <p:sp>
        <p:nvSpPr>
          <p:cNvPr id="3" name="TextBox 2">
            <a:extLst>
              <a:ext uri="{FF2B5EF4-FFF2-40B4-BE49-F238E27FC236}">
                <a16:creationId xmlns:a16="http://schemas.microsoft.com/office/drawing/2014/main" id="{9D6B69DE-9A22-566B-FA15-2D53E3A65847}"/>
              </a:ext>
            </a:extLst>
          </p:cNvPr>
          <p:cNvSpPr txBox="1"/>
          <p:nvPr/>
        </p:nvSpPr>
        <p:spPr>
          <a:xfrm>
            <a:off x="867742" y="2252869"/>
            <a:ext cx="8304646" cy="3046988"/>
          </a:xfrm>
          <a:prstGeom prst="rect">
            <a:avLst/>
          </a:prstGeom>
          <a:noFill/>
        </p:spPr>
        <p:txBody>
          <a:bodyPr wrap="none" rtlCol="0">
            <a:spAutoFit/>
          </a:bodyPr>
          <a:lstStyle/>
          <a:p>
            <a:pPr fontAlgn="base"/>
            <a:r>
              <a:rPr lang="en-US" altLang="ko-KR" sz="2400" dirty="0"/>
              <a:t>[</a:t>
            </a:r>
            <a:r>
              <a:rPr lang="ko-KR" altLang="en-US" sz="2400" dirty="0"/>
              <a:t>이론</a:t>
            </a:r>
            <a:r>
              <a:rPr lang="en-US" altLang="ko-KR" sz="2400" dirty="0"/>
              <a:t>] </a:t>
            </a:r>
            <a:r>
              <a:rPr lang="ko-KR" altLang="en-US" sz="2400" dirty="0"/>
              <a:t>스마트시티 도시인프라 관리에서의 </a:t>
            </a:r>
            <a:r>
              <a:rPr lang="en-US" altLang="ko-KR" sz="2400" dirty="0"/>
              <a:t>AI </a:t>
            </a:r>
            <a:r>
              <a:rPr lang="ko-KR" altLang="en-US" sz="2400" dirty="0"/>
              <a:t>적용</a:t>
            </a:r>
          </a:p>
          <a:p>
            <a:pPr fontAlgn="base"/>
            <a:r>
              <a:rPr lang="ko-KR" altLang="en-US" sz="2400" dirty="0"/>
              <a:t> </a:t>
            </a:r>
            <a:r>
              <a:rPr lang="en-US" altLang="ko-KR" sz="2400" dirty="0"/>
              <a:t>- AI</a:t>
            </a:r>
            <a:r>
              <a:rPr lang="ko-KR" altLang="en-US" sz="2400" dirty="0"/>
              <a:t>가 바꾸는 제조업과 스마트시티</a:t>
            </a:r>
          </a:p>
          <a:p>
            <a:pPr fontAlgn="base"/>
            <a:r>
              <a:rPr lang="ko-KR" altLang="en-US" sz="2400" dirty="0"/>
              <a:t> </a:t>
            </a:r>
            <a:r>
              <a:rPr lang="en-US" altLang="ko-KR" sz="2400" dirty="0"/>
              <a:t>- AI </a:t>
            </a:r>
            <a:r>
              <a:rPr lang="ko-KR" altLang="en-US" sz="2400" dirty="0"/>
              <a:t>활용 스마트시티 도시인프라 관리의 사례 분석</a:t>
            </a:r>
          </a:p>
          <a:p>
            <a:pPr fontAlgn="base"/>
            <a:r>
              <a:rPr lang="ko-KR" altLang="en-US" sz="2400" dirty="0"/>
              <a:t> </a:t>
            </a:r>
            <a:r>
              <a:rPr lang="en-US" altLang="ko-KR" sz="2400" dirty="0"/>
              <a:t>- </a:t>
            </a:r>
            <a:r>
              <a:rPr lang="ko-KR" altLang="en-US" sz="2400" dirty="0" err="1"/>
              <a:t>비코딩</a:t>
            </a:r>
            <a:r>
              <a:rPr lang="ko-KR" altLang="en-US" sz="2400" dirty="0"/>
              <a:t> 데이터 분석도구와 성능평가 지표의 이해</a:t>
            </a:r>
            <a:endParaRPr lang="en-US" altLang="ko-KR" sz="2400" dirty="0"/>
          </a:p>
          <a:p>
            <a:pPr fontAlgn="base"/>
            <a:endParaRPr lang="en-US" altLang="ko-KR" sz="2400" dirty="0"/>
          </a:p>
          <a:p>
            <a:pPr fontAlgn="base"/>
            <a:r>
              <a:rPr lang="en-US" altLang="ko-KR" sz="2400" dirty="0"/>
              <a:t>[</a:t>
            </a:r>
            <a:r>
              <a:rPr lang="ko-KR" altLang="en-US" sz="2400" dirty="0"/>
              <a:t>실습</a:t>
            </a:r>
            <a:r>
              <a:rPr lang="en-US" altLang="ko-KR" sz="2400" dirty="0"/>
              <a:t>] </a:t>
            </a:r>
            <a:r>
              <a:rPr lang="ko-KR" altLang="en-US" sz="2400" dirty="0"/>
              <a:t>데이터 분석 사례 실습 </a:t>
            </a:r>
            <a:r>
              <a:rPr lang="en-US" altLang="ko-KR" sz="2400" dirty="0"/>
              <a:t>(</a:t>
            </a:r>
            <a:r>
              <a:rPr lang="ko-KR" altLang="en-US" sz="2400" dirty="0" err="1"/>
              <a:t>비코딩</a:t>
            </a:r>
            <a:r>
              <a:rPr lang="en-US" altLang="ko-KR" sz="2400" dirty="0"/>
              <a:t>, GUI </a:t>
            </a:r>
            <a:r>
              <a:rPr lang="ko-KR" altLang="en-US" sz="2400" dirty="0"/>
              <a:t>중심</a:t>
            </a:r>
            <a:r>
              <a:rPr lang="en-US" altLang="ko-KR" sz="2400" dirty="0"/>
              <a:t>)</a:t>
            </a:r>
          </a:p>
          <a:p>
            <a:pPr fontAlgn="base"/>
            <a:r>
              <a:rPr lang="en-US" altLang="ko-KR" sz="2400" dirty="0"/>
              <a:t> - </a:t>
            </a:r>
            <a:r>
              <a:rPr lang="ko-KR" altLang="en-US" sz="2400" dirty="0"/>
              <a:t>데이터 분석 도구</a:t>
            </a:r>
            <a:r>
              <a:rPr lang="en-US" altLang="ko-KR" sz="2400" dirty="0"/>
              <a:t>(</a:t>
            </a:r>
            <a:r>
              <a:rPr lang="ko-KR" altLang="en-US" sz="2400" dirty="0"/>
              <a:t>예</a:t>
            </a:r>
            <a:r>
              <a:rPr lang="en-US" altLang="ko-KR" sz="2400" dirty="0"/>
              <a:t>: KNIME, Orange </a:t>
            </a:r>
            <a:r>
              <a:rPr lang="ko-KR" altLang="en-US" sz="2400" dirty="0"/>
              <a:t>등</a:t>
            </a:r>
            <a:r>
              <a:rPr lang="en-US" altLang="ko-KR" sz="2400" dirty="0"/>
              <a:t>)</a:t>
            </a:r>
            <a:r>
              <a:rPr lang="ko-KR" altLang="en-US" sz="2400" dirty="0"/>
              <a:t>를 활용한 모델 구축</a:t>
            </a:r>
          </a:p>
          <a:p>
            <a:pPr fontAlgn="base"/>
            <a:r>
              <a:rPr lang="ko-KR" altLang="en-US" sz="2400" dirty="0"/>
              <a:t> </a:t>
            </a:r>
            <a:r>
              <a:rPr lang="en-US" altLang="ko-KR" sz="2400" dirty="0"/>
              <a:t>- </a:t>
            </a:r>
            <a:r>
              <a:rPr lang="ko-KR" altLang="en-US" sz="2400" dirty="0"/>
              <a:t>엑셀을 활용한 데이터 다루기</a:t>
            </a:r>
          </a:p>
        </p:txBody>
      </p:sp>
    </p:spTree>
    <p:extLst>
      <p:ext uri="{BB962C8B-B14F-4D97-AF65-F5344CB8AC3E}">
        <p14:creationId xmlns:p14="http://schemas.microsoft.com/office/powerpoint/2010/main" val="662311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571416"/>
            <a:ext cx="5056833" cy="953356"/>
          </a:xfrm>
          <a:prstGeom prst="rect">
            <a:avLst/>
          </a:prstGeom>
          <a:noFill/>
          <a:ln/>
        </p:spPr>
        <p:txBody>
          <a:bodyPr wrap="square" lIns="0" tIns="0" rIns="0" bIns="0" rtlCol="0" anchor="t"/>
          <a:lstStyle/>
          <a:p>
            <a:pPr>
              <a:lnSpc>
                <a:spcPts val="3724"/>
              </a:lnSpc>
            </a:pP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시각데이터 활용 딥러닝 분석 </a:t>
            </a:r>
          </a:p>
          <a:p>
            <a:pPr>
              <a:lnSpc>
                <a:spcPts val="3724"/>
              </a:lnSpc>
            </a:pP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분류모델 예측실습</a:t>
            </a: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endParaRPr lang="en-US" sz="2979" dirty="0"/>
          </a:p>
        </p:txBody>
      </p:sp>
      <p:sp>
        <p:nvSpPr>
          <p:cNvPr id="4" name="Text 1"/>
          <p:cNvSpPr/>
          <p:nvPr/>
        </p:nvSpPr>
        <p:spPr>
          <a:xfrm>
            <a:off x="4281959" y="3767827"/>
            <a:ext cx="505683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머신러닝과 딥러닝 프로젝트를 위한 완벽한 개발 환경 구축부터 CNN, DNN 모델링까지 체계적으로 학습해보겠습니다.</a:t>
            </a:r>
            <a:endParaRPr lang="en-US" sz="1253"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251180"/>
            <a:ext cx="427220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AI 개발 환경 선택의 중요성</a:t>
            </a:r>
            <a:endParaRPr lang="en-US" sz="2979" dirty="0"/>
          </a:p>
        </p:txBody>
      </p:sp>
      <p:pic>
        <p:nvPicPr>
          <p:cNvPr id="3" name="Image 0" descr="preencoded.png"/>
          <p:cNvPicPr>
            <a:picLocks noChangeAspect="1"/>
          </p:cNvPicPr>
          <p:nvPr/>
        </p:nvPicPr>
        <p:blipFill>
          <a:blip r:embed="rId3"/>
          <a:stretch>
            <a:fillRect/>
          </a:stretch>
        </p:blipFill>
        <p:spPr>
          <a:xfrm>
            <a:off x="567209" y="2153184"/>
            <a:ext cx="3271366" cy="3271366"/>
          </a:xfrm>
          <a:prstGeom prst="rect">
            <a:avLst/>
          </a:prstGeom>
        </p:spPr>
      </p:pic>
      <p:sp>
        <p:nvSpPr>
          <p:cNvPr id="4" name="Text 1"/>
          <p:cNvSpPr/>
          <p:nvPr/>
        </p:nvSpPr>
        <p:spPr>
          <a:xfrm>
            <a:off x="4239072" y="2132950"/>
            <a:ext cx="2570256" cy="285942"/>
          </a:xfrm>
          <a:prstGeom prst="rect">
            <a:avLst/>
          </a:prstGeom>
          <a:noFill/>
          <a:ln/>
        </p:spPr>
        <p:txBody>
          <a:bodyPr wrap="none" lIns="0" tIns="0" rIns="0" bIns="0" rtlCol="0" anchor="t"/>
          <a:lstStyle/>
          <a:p>
            <a:pPr>
              <a:lnSpc>
                <a:spcPts val="2234"/>
              </a:lnSpc>
            </a:pPr>
            <a:r>
              <a:rPr lang="en-US" sz="1794" dirty="0">
                <a:solidFill>
                  <a:srgbClr val="000000"/>
                </a:solidFill>
                <a:latin typeface="Source Serif 4 Semi Bold" pitchFamily="34" charset="0"/>
                <a:ea typeface="Source Serif 4 Semi Bold" pitchFamily="34" charset="-122"/>
                <a:cs typeface="Source Serif 4 Semi Bold" pitchFamily="34" charset="-120"/>
              </a:rPr>
              <a:t>왜 환경 선택이 중요할까요?</a:t>
            </a:r>
            <a:endParaRPr lang="en-US" sz="1794" dirty="0"/>
          </a:p>
        </p:txBody>
      </p:sp>
      <p:sp>
        <p:nvSpPr>
          <p:cNvPr id="5" name="Text 2"/>
          <p:cNvSpPr/>
          <p:nvPr/>
        </p:nvSpPr>
        <p:spPr>
          <a:xfrm>
            <a:off x="4239073" y="2580928"/>
            <a:ext cx="5104799"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적절한 개발 환경 선택은 프로젝트 성공의 핵심입니다. </a:t>
            </a:r>
            <a:r>
              <a:rPr lang="en-US" sz="1253" b="1" dirty="0">
                <a:solidFill>
                  <a:srgbClr val="272525"/>
                </a:solidFill>
                <a:latin typeface="Source Sans 3" pitchFamily="34" charset="0"/>
                <a:ea typeface="Source Sans 3" pitchFamily="34" charset="-122"/>
                <a:cs typeface="Source Sans 3" pitchFamily="34" charset="-120"/>
              </a:rPr>
              <a:t>성능, 비용, 접근성, 확장성</a:t>
            </a:r>
            <a:r>
              <a:rPr lang="en-US" sz="1253" dirty="0">
                <a:solidFill>
                  <a:srgbClr val="272525"/>
                </a:solidFill>
                <a:latin typeface="Source Sans 3" pitchFamily="34" charset="0"/>
                <a:ea typeface="Source Sans 3" pitchFamily="34" charset="-122"/>
                <a:cs typeface="Source Sans 3" pitchFamily="34" charset="-120"/>
              </a:rPr>
              <a:t>을 모두 고려해야 합니다.</a:t>
            </a:r>
            <a:endParaRPr lang="en-US" sz="1253" dirty="0"/>
          </a:p>
        </p:txBody>
      </p:sp>
      <p:sp>
        <p:nvSpPr>
          <p:cNvPr id="6" name="Text 3"/>
          <p:cNvSpPr/>
          <p:nvPr/>
        </p:nvSpPr>
        <p:spPr>
          <a:xfrm>
            <a:off x="4239073" y="3245440"/>
            <a:ext cx="5104799"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272525"/>
                </a:solidFill>
                <a:latin typeface="Source Sans 3" pitchFamily="34" charset="0"/>
                <a:ea typeface="Source Sans 3" pitchFamily="34" charset="-122"/>
                <a:cs typeface="Source Sans 3" pitchFamily="34" charset="-120"/>
              </a:rPr>
              <a:t>클라우드 기반 환경의 편리함</a:t>
            </a:r>
            <a:endParaRPr lang="en-US" sz="1253" dirty="0"/>
          </a:p>
        </p:txBody>
      </p:sp>
      <p:sp>
        <p:nvSpPr>
          <p:cNvPr id="7" name="Text 4"/>
          <p:cNvSpPr/>
          <p:nvPr/>
        </p:nvSpPr>
        <p:spPr>
          <a:xfrm>
            <a:off x="4239073" y="3561452"/>
            <a:ext cx="5104799"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272525"/>
                </a:solidFill>
                <a:latin typeface="Source Sans 3" pitchFamily="34" charset="0"/>
                <a:ea typeface="Source Sans 3" pitchFamily="34" charset="-122"/>
                <a:cs typeface="Source Sans 3" pitchFamily="34" charset="-120"/>
              </a:rPr>
              <a:t>로컬 환경의 제어권과 성능</a:t>
            </a:r>
            <a:endParaRPr lang="en-US" sz="1253" dirty="0"/>
          </a:p>
        </p:txBody>
      </p:sp>
      <p:sp>
        <p:nvSpPr>
          <p:cNvPr id="8" name="Text 5"/>
          <p:cNvSpPr/>
          <p:nvPr/>
        </p:nvSpPr>
        <p:spPr>
          <a:xfrm>
            <a:off x="4239073" y="3877463"/>
            <a:ext cx="5104799" cy="259339"/>
          </a:xfrm>
          <a:prstGeom prst="rect">
            <a:avLst/>
          </a:prstGeom>
          <a:noFill/>
          <a:ln/>
        </p:spPr>
        <p:txBody>
          <a:bodyPr wrap="none" lIns="0" tIns="0" rIns="0" bIns="0" rtlCol="0" anchor="t"/>
          <a:lstStyle/>
          <a:p>
            <a:pPr marL="232163" indent="-232163">
              <a:lnSpc>
                <a:spcPts val="2031"/>
              </a:lnSpc>
              <a:buSzPct val="100000"/>
              <a:buChar char="•"/>
            </a:pPr>
            <a:r>
              <a:rPr lang="en-US" sz="1253" dirty="0">
                <a:solidFill>
                  <a:srgbClr val="272525"/>
                </a:solidFill>
                <a:latin typeface="Source Sans 3" pitchFamily="34" charset="0"/>
                <a:ea typeface="Source Sans 3" pitchFamily="34" charset="-122"/>
                <a:cs typeface="Source Sans 3" pitchFamily="34" charset="-120"/>
              </a:rPr>
              <a:t>프로젝트 규모에 따른 최적 선택</a:t>
            </a:r>
            <a:endParaRPr lang="en-US" sz="1253"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2126340"/>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개발 환경 비교 분석</a:t>
            </a:r>
            <a:endParaRPr lang="en-US" sz="2979" dirty="0"/>
          </a:p>
        </p:txBody>
      </p:sp>
      <p:sp>
        <p:nvSpPr>
          <p:cNvPr id="3" name="Shape 1"/>
          <p:cNvSpPr/>
          <p:nvPr/>
        </p:nvSpPr>
        <p:spPr>
          <a:xfrm>
            <a:off x="567209" y="2927171"/>
            <a:ext cx="2815810" cy="1804492"/>
          </a:xfrm>
          <a:prstGeom prst="roundRect">
            <a:avLst>
              <a:gd name="adj" fmla="val 3772"/>
            </a:avLst>
          </a:prstGeom>
          <a:solidFill>
            <a:srgbClr val="F0D4F7"/>
          </a:solidFill>
          <a:ln w="7620">
            <a:solidFill>
              <a:srgbClr val="D6BADD"/>
            </a:solidFill>
            <a:prstDash val="solid"/>
          </a:ln>
        </p:spPr>
        <p:txBody>
          <a:bodyPr/>
          <a:lstStyle/>
          <a:p>
            <a:endParaRPr lang="ko-KR" altLang="en-US" sz="1219"/>
          </a:p>
        </p:txBody>
      </p:sp>
      <p:sp>
        <p:nvSpPr>
          <p:cNvPr id="4" name="Text 2"/>
          <p:cNvSpPr/>
          <p:nvPr/>
        </p:nvSpPr>
        <p:spPr>
          <a:xfrm>
            <a:off x="734405" y="3094367"/>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Google Colab</a:t>
            </a:r>
            <a:endParaRPr lang="en-US" sz="1489" dirty="0"/>
          </a:p>
        </p:txBody>
      </p:sp>
      <p:sp>
        <p:nvSpPr>
          <p:cNvPr id="5" name="Text 3"/>
          <p:cNvSpPr/>
          <p:nvPr/>
        </p:nvSpPr>
        <p:spPr>
          <a:xfrm>
            <a:off x="734405" y="3429888"/>
            <a:ext cx="2481418"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장점:</a:t>
            </a:r>
            <a:r>
              <a:rPr lang="en-US" sz="1253" dirty="0">
                <a:solidFill>
                  <a:srgbClr val="272525"/>
                </a:solidFill>
                <a:latin typeface="Source Sans 3" pitchFamily="34" charset="0"/>
                <a:ea typeface="Source Sans 3" pitchFamily="34" charset="-122"/>
                <a:cs typeface="Source Sans 3" pitchFamily="34" charset="-120"/>
              </a:rPr>
              <a:t> GPU/TPU 무료 지원, 라이브러리 사전 설치, 즉시 시작 가능</a:t>
            </a:r>
            <a:endParaRPr lang="en-US" sz="1253" dirty="0"/>
          </a:p>
        </p:txBody>
      </p:sp>
      <p:sp>
        <p:nvSpPr>
          <p:cNvPr id="6" name="Text 4"/>
          <p:cNvSpPr/>
          <p:nvPr/>
        </p:nvSpPr>
        <p:spPr>
          <a:xfrm>
            <a:off x="734405" y="4045788"/>
            <a:ext cx="2481418"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단점:</a:t>
            </a:r>
            <a:r>
              <a:rPr lang="en-US" sz="1253" dirty="0">
                <a:solidFill>
                  <a:srgbClr val="272525"/>
                </a:solidFill>
                <a:latin typeface="Source Sans 3" pitchFamily="34" charset="0"/>
                <a:ea typeface="Source Sans 3" pitchFamily="34" charset="-122"/>
                <a:cs typeface="Source Sans 3" pitchFamily="34" charset="-120"/>
              </a:rPr>
              <a:t> 세션 시간 제한, 지속적인 인터넷 연결 필요, 데이터 저장 한계</a:t>
            </a:r>
            <a:endParaRPr lang="en-US" sz="1253" dirty="0"/>
          </a:p>
        </p:txBody>
      </p:sp>
      <p:sp>
        <p:nvSpPr>
          <p:cNvPr id="7" name="Shape 5"/>
          <p:cNvSpPr/>
          <p:nvPr/>
        </p:nvSpPr>
        <p:spPr>
          <a:xfrm>
            <a:off x="3545054" y="2927171"/>
            <a:ext cx="2815810" cy="1804492"/>
          </a:xfrm>
          <a:prstGeom prst="roundRect">
            <a:avLst>
              <a:gd name="adj" fmla="val 3772"/>
            </a:avLst>
          </a:prstGeom>
          <a:solidFill>
            <a:srgbClr val="F0D4F7"/>
          </a:solidFill>
          <a:ln w="7620">
            <a:solidFill>
              <a:srgbClr val="D6BADD"/>
            </a:solidFill>
            <a:prstDash val="solid"/>
          </a:ln>
        </p:spPr>
        <p:txBody>
          <a:bodyPr/>
          <a:lstStyle/>
          <a:p>
            <a:endParaRPr lang="ko-KR" altLang="en-US" sz="1219"/>
          </a:p>
        </p:txBody>
      </p:sp>
      <p:sp>
        <p:nvSpPr>
          <p:cNvPr id="8" name="Text 6"/>
          <p:cNvSpPr/>
          <p:nvPr/>
        </p:nvSpPr>
        <p:spPr>
          <a:xfrm>
            <a:off x="3712252" y="3094367"/>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Windows 로컬</a:t>
            </a:r>
            <a:endParaRPr lang="en-US" sz="1489" dirty="0"/>
          </a:p>
        </p:txBody>
      </p:sp>
      <p:sp>
        <p:nvSpPr>
          <p:cNvPr id="9" name="Text 7"/>
          <p:cNvSpPr/>
          <p:nvPr/>
        </p:nvSpPr>
        <p:spPr>
          <a:xfrm>
            <a:off x="3712251" y="3429888"/>
            <a:ext cx="2481418"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장점:</a:t>
            </a:r>
            <a:r>
              <a:rPr lang="en-US" sz="1253" dirty="0">
                <a:solidFill>
                  <a:srgbClr val="272525"/>
                </a:solidFill>
                <a:latin typeface="Source Sans 3" pitchFamily="34" charset="0"/>
                <a:ea typeface="Source Sans 3" pitchFamily="34" charset="-122"/>
                <a:cs typeface="Source Sans 3" pitchFamily="34" charset="-120"/>
              </a:rPr>
              <a:t> GUI 도구 활용 용이, Visual Studio Code 통합, 높은 접근성</a:t>
            </a:r>
            <a:endParaRPr lang="en-US" sz="1253" dirty="0"/>
          </a:p>
        </p:txBody>
      </p:sp>
      <p:sp>
        <p:nvSpPr>
          <p:cNvPr id="10" name="Text 8"/>
          <p:cNvSpPr/>
          <p:nvPr/>
        </p:nvSpPr>
        <p:spPr>
          <a:xfrm>
            <a:off x="3712251" y="4045788"/>
            <a:ext cx="2481418"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단점:</a:t>
            </a:r>
            <a:r>
              <a:rPr lang="en-US" sz="1253" dirty="0">
                <a:solidFill>
                  <a:srgbClr val="272525"/>
                </a:solidFill>
                <a:latin typeface="Source Sans 3" pitchFamily="34" charset="0"/>
                <a:ea typeface="Source Sans 3" pitchFamily="34" charset="-122"/>
                <a:cs typeface="Source Sans 3" pitchFamily="34" charset="-120"/>
              </a:rPr>
              <a:t> 일부 라이브러리 성능 저하, 종속성 문제 가능성</a:t>
            </a:r>
            <a:endParaRPr lang="en-US" sz="1253" dirty="0"/>
          </a:p>
        </p:txBody>
      </p:sp>
      <p:sp>
        <p:nvSpPr>
          <p:cNvPr id="11" name="Shape 9"/>
          <p:cNvSpPr/>
          <p:nvPr/>
        </p:nvSpPr>
        <p:spPr>
          <a:xfrm>
            <a:off x="6522902" y="2927171"/>
            <a:ext cx="2815890" cy="1804492"/>
          </a:xfrm>
          <a:prstGeom prst="roundRect">
            <a:avLst>
              <a:gd name="adj" fmla="val 3772"/>
            </a:avLst>
          </a:prstGeom>
          <a:solidFill>
            <a:srgbClr val="F0D4F7"/>
          </a:solidFill>
          <a:ln w="7620">
            <a:solidFill>
              <a:srgbClr val="D6BADD"/>
            </a:solidFill>
            <a:prstDash val="solid"/>
          </a:ln>
        </p:spPr>
        <p:txBody>
          <a:bodyPr/>
          <a:lstStyle/>
          <a:p>
            <a:endParaRPr lang="ko-KR" altLang="en-US" sz="1219"/>
          </a:p>
        </p:txBody>
      </p:sp>
      <p:sp>
        <p:nvSpPr>
          <p:cNvPr id="12" name="Text 10"/>
          <p:cNvSpPr/>
          <p:nvPr/>
        </p:nvSpPr>
        <p:spPr>
          <a:xfrm>
            <a:off x="6690098" y="3094367"/>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WSL 환경</a:t>
            </a:r>
            <a:endParaRPr lang="en-US" sz="1489" dirty="0"/>
          </a:p>
        </p:txBody>
      </p:sp>
      <p:sp>
        <p:nvSpPr>
          <p:cNvPr id="13" name="Text 11"/>
          <p:cNvSpPr/>
          <p:nvPr/>
        </p:nvSpPr>
        <p:spPr>
          <a:xfrm>
            <a:off x="6690097" y="3429888"/>
            <a:ext cx="2481499"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장점:</a:t>
            </a:r>
            <a:r>
              <a:rPr lang="en-US" sz="1253" dirty="0">
                <a:solidFill>
                  <a:srgbClr val="272525"/>
                </a:solidFill>
                <a:latin typeface="Source Sans 3" pitchFamily="34" charset="0"/>
                <a:ea typeface="Source Sans 3" pitchFamily="34" charset="-122"/>
                <a:cs typeface="Source Sans 3" pitchFamily="34" charset="-120"/>
              </a:rPr>
              <a:t> Linux 성능 + Windows 편의성, Docker 통합 원활</a:t>
            </a:r>
            <a:endParaRPr lang="en-US" sz="1253" dirty="0"/>
          </a:p>
        </p:txBody>
      </p:sp>
      <p:sp>
        <p:nvSpPr>
          <p:cNvPr id="14" name="Text 12"/>
          <p:cNvSpPr/>
          <p:nvPr/>
        </p:nvSpPr>
        <p:spPr>
          <a:xfrm>
            <a:off x="6690097" y="4045788"/>
            <a:ext cx="2481499" cy="518678"/>
          </a:xfrm>
          <a:prstGeom prst="rect">
            <a:avLst/>
          </a:prstGeom>
          <a:noFill/>
          <a:ln/>
        </p:spPr>
        <p:txBody>
          <a:bodyPr wrap="square" lIns="0" tIns="0" rIns="0" bIns="0" rtlCol="0" anchor="t"/>
          <a:lstStyle/>
          <a:p>
            <a:pPr>
              <a:lnSpc>
                <a:spcPts val="2031"/>
              </a:lnSpc>
            </a:pPr>
            <a:r>
              <a:rPr lang="en-US" sz="1253" b="1" dirty="0">
                <a:solidFill>
                  <a:srgbClr val="272525"/>
                </a:solidFill>
                <a:latin typeface="Source Sans 3" pitchFamily="34" charset="0"/>
                <a:ea typeface="Source Sans 3" pitchFamily="34" charset="-122"/>
                <a:cs typeface="Source Sans 3" pitchFamily="34" charset="-120"/>
              </a:rPr>
              <a:t>단점:</a:t>
            </a:r>
            <a:r>
              <a:rPr lang="en-US" sz="1253" dirty="0">
                <a:solidFill>
                  <a:srgbClr val="272525"/>
                </a:solidFill>
                <a:latin typeface="Source Sans 3" pitchFamily="34" charset="0"/>
                <a:ea typeface="Source Sans 3" pitchFamily="34" charset="-122"/>
                <a:cs typeface="Source Sans 3" pitchFamily="34" charset="-120"/>
              </a:rPr>
              <a:t> 복잡한 설정, GPU 연동 추가 작업, 약간의 성능 저하</a:t>
            </a:r>
            <a:endParaRPr lang="en-US" sz="1253"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277010"/>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가상 환경의 핵심 개념</a:t>
            </a:r>
            <a:endParaRPr lang="en-US" sz="2979" dirty="0"/>
          </a:p>
        </p:txBody>
      </p:sp>
      <p:sp>
        <p:nvSpPr>
          <p:cNvPr id="4" name="Text 1"/>
          <p:cNvSpPr/>
          <p:nvPr/>
        </p:nvSpPr>
        <p:spPr>
          <a:xfrm>
            <a:off x="4525015" y="3179013"/>
            <a:ext cx="4813777"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가상 환경은 프로젝트별로 독립적인 패키지 버전을 관리할 수 있게 해주며, 특히 여러 프로젝트 간 라이브러리 버전 충돌을 방지하는데 유용합니다.</a:t>
            </a:r>
            <a:endParaRPr lang="en-US" sz="1253" dirty="0"/>
          </a:p>
        </p:txBody>
      </p:sp>
      <p:sp>
        <p:nvSpPr>
          <p:cNvPr id="5" name="Shape 2"/>
          <p:cNvSpPr/>
          <p:nvPr/>
        </p:nvSpPr>
        <p:spPr>
          <a:xfrm>
            <a:off x="4281958" y="2996742"/>
            <a:ext cx="20638" cy="883221"/>
          </a:xfrm>
          <a:prstGeom prst="rect">
            <a:avLst/>
          </a:prstGeom>
          <a:solidFill>
            <a:srgbClr val="BE49DF"/>
          </a:solidFill>
          <a:ln/>
        </p:spPr>
        <p:txBody>
          <a:bodyPr/>
          <a:lstStyle/>
          <a:p>
            <a:endParaRPr lang="ko-KR" altLang="en-US" sz="1219"/>
          </a:p>
        </p:txBody>
      </p:sp>
      <p:sp>
        <p:nvSpPr>
          <p:cNvPr id="6" name="Text 3"/>
          <p:cNvSpPr/>
          <p:nvPr/>
        </p:nvSpPr>
        <p:spPr>
          <a:xfrm>
            <a:off x="4281959" y="4062234"/>
            <a:ext cx="505683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각 프로젝트가 고유한 </a:t>
            </a:r>
            <a:r>
              <a:rPr lang="en-US" sz="1253" dirty="0">
                <a:solidFill>
                  <a:srgbClr val="BE49DF"/>
                </a:solidFill>
                <a:latin typeface="Source Sans 3" pitchFamily="34" charset="0"/>
                <a:ea typeface="Source Sans 3" pitchFamily="34" charset="-122"/>
                <a:cs typeface="Source Sans 3" pitchFamily="34" charset="-120"/>
              </a:rPr>
              <a:t>패키지 생태계</a:t>
            </a:r>
            <a:r>
              <a:rPr lang="en-US" sz="1253" dirty="0">
                <a:solidFill>
                  <a:srgbClr val="272525"/>
                </a:solidFill>
                <a:latin typeface="Source Sans 3" pitchFamily="34" charset="0"/>
                <a:ea typeface="Source Sans 3" pitchFamily="34" charset="-122"/>
                <a:cs typeface="Source Sans 3" pitchFamily="34" charset="-120"/>
              </a:rPr>
              <a:t>를 갖게 되어 안정적인 개발 환경을 보장합니다.</a:t>
            </a:r>
            <a:endParaRPr lang="en-US" sz="1253"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60313" y="1005465"/>
            <a:ext cx="3094981" cy="386792"/>
          </a:xfrm>
          <a:prstGeom prst="rect">
            <a:avLst/>
          </a:prstGeom>
          <a:noFill/>
          <a:ln/>
        </p:spPr>
        <p:txBody>
          <a:bodyPr wrap="none" lIns="0" tIns="0" rIns="0" bIns="0" rtlCol="0" anchor="t"/>
          <a:lstStyle/>
          <a:p>
            <a:pPr>
              <a:lnSpc>
                <a:spcPts val="3013"/>
              </a:lnSpc>
            </a:pPr>
            <a:r>
              <a:rPr lang="en-US" sz="2403" dirty="0">
                <a:solidFill>
                  <a:srgbClr val="000000"/>
                </a:solidFill>
                <a:latin typeface="Source Serif 4 Semi Bold" pitchFamily="34" charset="0"/>
                <a:ea typeface="Source Serif 4 Semi Bold" pitchFamily="34" charset="-122"/>
                <a:cs typeface="Source Serif 4 Semi Bold" pitchFamily="34" charset="-120"/>
              </a:rPr>
              <a:t>가상 환경 생성과 활성화</a:t>
            </a:r>
            <a:endParaRPr lang="en-US" sz="2403" dirty="0"/>
          </a:p>
        </p:txBody>
      </p:sp>
      <p:pic>
        <p:nvPicPr>
          <p:cNvPr id="3" name="Image 0" descr="preencoded.png"/>
          <p:cNvPicPr>
            <a:picLocks noChangeAspect="1"/>
          </p:cNvPicPr>
          <p:nvPr/>
        </p:nvPicPr>
        <p:blipFill>
          <a:blip r:embed="rId3"/>
          <a:stretch>
            <a:fillRect/>
          </a:stretch>
        </p:blipFill>
        <p:spPr>
          <a:xfrm>
            <a:off x="460314" y="1655305"/>
            <a:ext cx="657659" cy="1580945"/>
          </a:xfrm>
          <a:prstGeom prst="rect">
            <a:avLst/>
          </a:prstGeom>
        </p:spPr>
      </p:pic>
      <p:sp>
        <p:nvSpPr>
          <p:cNvPr id="4" name="Text 1"/>
          <p:cNvSpPr/>
          <p:nvPr/>
        </p:nvSpPr>
        <p:spPr>
          <a:xfrm>
            <a:off x="1249456" y="1786787"/>
            <a:ext cx="1547490" cy="193477"/>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Windows 환경</a:t>
            </a:r>
            <a:endParaRPr lang="en-US" sz="1185" dirty="0"/>
          </a:p>
        </p:txBody>
      </p:sp>
      <p:sp>
        <p:nvSpPr>
          <p:cNvPr id="5" name="Shape 2"/>
          <p:cNvSpPr/>
          <p:nvPr/>
        </p:nvSpPr>
        <p:spPr>
          <a:xfrm>
            <a:off x="1249456" y="2128194"/>
            <a:ext cx="8196231" cy="618157"/>
          </a:xfrm>
          <a:prstGeom prst="roundRect">
            <a:avLst>
              <a:gd name="adj" fmla="val 8937"/>
            </a:avLst>
          </a:prstGeom>
          <a:solidFill>
            <a:srgbClr val="F2F2F2"/>
          </a:solidFill>
          <a:ln/>
        </p:spPr>
        <p:txBody>
          <a:bodyPr/>
          <a:lstStyle/>
          <a:p>
            <a:endParaRPr lang="ko-KR" altLang="en-US" sz="1219"/>
          </a:p>
        </p:txBody>
      </p:sp>
      <p:sp>
        <p:nvSpPr>
          <p:cNvPr id="6" name="Shape 3"/>
          <p:cNvSpPr/>
          <p:nvPr/>
        </p:nvSpPr>
        <p:spPr>
          <a:xfrm>
            <a:off x="1242926" y="2128194"/>
            <a:ext cx="8209291" cy="618157"/>
          </a:xfrm>
          <a:prstGeom prst="roundRect">
            <a:avLst>
              <a:gd name="adj" fmla="val 3192"/>
            </a:avLst>
          </a:prstGeom>
          <a:solidFill>
            <a:srgbClr val="F2F2F2"/>
          </a:solidFill>
          <a:ln/>
        </p:spPr>
        <p:txBody>
          <a:bodyPr/>
          <a:lstStyle/>
          <a:p>
            <a:endParaRPr lang="ko-KR" altLang="en-US" sz="1219"/>
          </a:p>
        </p:txBody>
      </p:sp>
      <p:sp>
        <p:nvSpPr>
          <p:cNvPr id="7" name="Text 4"/>
          <p:cNvSpPr/>
          <p:nvPr/>
        </p:nvSpPr>
        <p:spPr>
          <a:xfrm>
            <a:off x="1374409" y="2226785"/>
            <a:ext cx="7946325" cy="420973"/>
          </a:xfrm>
          <a:prstGeom prst="rect">
            <a:avLst/>
          </a:prstGeom>
          <a:noFill/>
          <a:ln/>
        </p:spPr>
        <p:txBody>
          <a:bodyPr wrap="square" lIns="0" tIns="0" rIns="0" bIns="0" rtlCol="0" anchor="t"/>
          <a:lstStyle/>
          <a:p>
            <a:pPr>
              <a:lnSpc>
                <a:spcPts val="1625"/>
              </a:lnSpc>
            </a:pPr>
            <a:r>
              <a:rPr lang="en-US" sz="1016" dirty="0">
                <a:solidFill>
                  <a:srgbClr val="272525"/>
                </a:solidFill>
                <a:highlight>
                  <a:srgbClr val="F2F2F2"/>
                </a:highlight>
                <a:latin typeface="Consolas" pitchFamily="34" charset="0"/>
                <a:ea typeface="Consolas" pitchFamily="34" charset="-122"/>
                <a:cs typeface="Consolas" pitchFamily="34" charset="-120"/>
              </a:rPr>
              <a:t>python -m venv .venv.venv\Scripts\activate</a:t>
            </a:r>
            <a:endParaRPr lang="en-US" sz="1016" dirty="0"/>
          </a:p>
        </p:txBody>
      </p:sp>
      <p:sp>
        <p:nvSpPr>
          <p:cNvPr id="8" name="Text 5"/>
          <p:cNvSpPr/>
          <p:nvPr/>
        </p:nvSpPr>
        <p:spPr>
          <a:xfrm>
            <a:off x="1249456" y="2894279"/>
            <a:ext cx="8196231" cy="210486"/>
          </a:xfrm>
          <a:prstGeom prst="rect">
            <a:avLst/>
          </a:prstGeom>
          <a:noFill/>
          <a:ln/>
        </p:spPr>
        <p:txBody>
          <a:bodyPr wrap="non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명령 프롬프트 또는 PowerShell에서 실행</a:t>
            </a:r>
            <a:endParaRPr lang="en-US" sz="1016" dirty="0"/>
          </a:p>
        </p:txBody>
      </p:sp>
      <p:pic>
        <p:nvPicPr>
          <p:cNvPr id="9" name="Image 1" descr="preencoded.png"/>
          <p:cNvPicPr>
            <a:picLocks noChangeAspect="1"/>
          </p:cNvPicPr>
          <p:nvPr/>
        </p:nvPicPr>
        <p:blipFill>
          <a:blip r:embed="rId4"/>
          <a:stretch>
            <a:fillRect/>
          </a:stretch>
        </p:blipFill>
        <p:spPr>
          <a:xfrm>
            <a:off x="460314" y="3236250"/>
            <a:ext cx="657659" cy="1580945"/>
          </a:xfrm>
          <a:prstGeom prst="rect">
            <a:avLst/>
          </a:prstGeom>
        </p:spPr>
      </p:pic>
      <p:sp>
        <p:nvSpPr>
          <p:cNvPr id="10" name="Text 6"/>
          <p:cNvSpPr/>
          <p:nvPr/>
        </p:nvSpPr>
        <p:spPr>
          <a:xfrm>
            <a:off x="1249456" y="3367732"/>
            <a:ext cx="1547490" cy="193477"/>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WSL 환경</a:t>
            </a:r>
            <a:endParaRPr lang="en-US" sz="1185" dirty="0"/>
          </a:p>
        </p:txBody>
      </p:sp>
      <p:sp>
        <p:nvSpPr>
          <p:cNvPr id="11" name="Shape 7"/>
          <p:cNvSpPr/>
          <p:nvPr/>
        </p:nvSpPr>
        <p:spPr>
          <a:xfrm>
            <a:off x="1249456" y="3709139"/>
            <a:ext cx="8196231" cy="618157"/>
          </a:xfrm>
          <a:prstGeom prst="roundRect">
            <a:avLst>
              <a:gd name="adj" fmla="val 8937"/>
            </a:avLst>
          </a:prstGeom>
          <a:solidFill>
            <a:srgbClr val="F2F2F2"/>
          </a:solidFill>
          <a:ln/>
        </p:spPr>
        <p:txBody>
          <a:bodyPr/>
          <a:lstStyle/>
          <a:p>
            <a:endParaRPr lang="ko-KR" altLang="en-US" sz="1219"/>
          </a:p>
        </p:txBody>
      </p:sp>
      <p:sp>
        <p:nvSpPr>
          <p:cNvPr id="12" name="Shape 8"/>
          <p:cNvSpPr/>
          <p:nvPr/>
        </p:nvSpPr>
        <p:spPr>
          <a:xfrm>
            <a:off x="1242926" y="3709139"/>
            <a:ext cx="8209291" cy="618157"/>
          </a:xfrm>
          <a:prstGeom prst="roundRect">
            <a:avLst>
              <a:gd name="adj" fmla="val 3192"/>
            </a:avLst>
          </a:prstGeom>
          <a:solidFill>
            <a:srgbClr val="F2F2F2"/>
          </a:solidFill>
          <a:ln/>
        </p:spPr>
        <p:txBody>
          <a:bodyPr/>
          <a:lstStyle/>
          <a:p>
            <a:endParaRPr lang="ko-KR" altLang="en-US" sz="1219"/>
          </a:p>
        </p:txBody>
      </p:sp>
      <p:sp>
        <p:nvSpPr>
          <p:cNvPr id="13" name="Text 9"/>
          <p:cNvSpPr/>
          <p:nvPr/>
        </p:nvSpPr>
        <p:spPr>
          <a:xfrm>
            <a:off x="1374409" y="3807730"/>
            <a:ext cx="7946325" cy="420973"/>
          </a:xfrm>
          <a:prstGeom prst="rect">
            <a:avLst/>
          </a:prstGeom>
          <a:noFill/>
          <a:ln/>
        </p:spPr>
        <p:txBody>
          <a:bodyPr wrap="square" lIns="0" tIns="0" rIns="0" bIns="0" rtlCol="0" anchor="t"/>
          <a:lstStyle/>
          <a:p>
            <a:pPr>
              <a:lnSpc>
                <a:spcPts val="1625"/>
              </a:lnSpc>
            </a:pPr>
            <a:r>
              <a:rPr lang="en-US" sz="1016" dirty="0">
                <a:solidFill>
                  <a:srgbClr val="272525"/>
                </a:solidFill>
                <a:highlight>
                  <a:srgbClr val="F2F2F2"/>
                </a:highlight>
                <a:latin typeface="Consolas" pitchFamily="34" charset="0"/>
                <a:ea typeface="Consolas" pitchFamily="34" charset="-122"/>
                <a:cs typeface="Consolas" pitchFamily="34" charset="-120"/>
              </a:rPr>
              <a:t>python3 -m venv .venvsource .venv/bin/activate</a:t>
            </a:r>
            <a:endParaRPr lang="en-US" sz="1016" dirty="0"/>
          </a:p>
        </p:txBody>
      </p:sp>
      <p:sp>
        <p:nvSpPr>
          <p:cNvPr id="14" name="Text 10"/>
          <p:cNvSpPr/>
          <p:nvPr/>
        </p:nvSpPr>
        <p:spPr>
          <a:xfrm>
            <a:off x="1249456" y="4475225"/>
            <a:ext cx="8196231" cy="210486"/>
          </a:xfrm>
          <a:prstGeom prst="rect">
            <a:avLst/>
          </a:prstGeom>
          <a:noFill/>
          <a:ln/>
        </p:spPr>
        <p:txBody>
          <a:bodyPr wrap="non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WSL 터미널에서 실행</a:t>
            </a:r>
            <a:endParaRPr lang="en-US" sz="1016" dirty="0"/>
          </a:p>
        </p:txBody>
      </p:sp>
      <p:pic>
        <p:nvPicPr>
          <p:cNvPr id="15" name="Image 2" descr="preencoded.png"/>
          <p:cNvPicPr>
            <a:picLocks noChangeAspect="1"/>
          </p:cNvPicPr>
          <p:nvPr/>
        </p:nvPicPr>
        <p:blipFill>
          <a:blip r:embed="rId5"/>
          <a:stretch>
            <a:fillRect/>
          </a:stretch>
        </p:blipFill>
        <p:spPr>
          <a:xfrm>
            <a:off x="460314" y="4817194"/>
            <a:ext cx="657659" cy="1035262"/>
          </a:xfrm>
          <a:prstGeom prst="rect">
            <a:avLst/>
          </a:prstGeom>
        </p:spPr>
      </p:pic>
      <p:sp>
        <p:nvSpPr>
          <p:cNvPr id="16" name="Text 11"/>
          <p:cNvSpPr/>
          <p:nvPr/>
        </p:nvSpPr>
        <p:spPr>
          <a:xfrm>
            <a:off x="1249456" y="4948678"/>
            <a:ext cx="1547490" cy="193477"/>
          </a:xfrm>
          <a:prstGeom prst="rect">
            <a:avLst/>
          </a:prstGeom>
          <a:noFill/>
          <a:ln/>
        </p:spPr>
        <p:txBody>
          <a:bodyPr wrap="none" lIns="0" tIns="0" rIns="0" bIns="0" rtlCol="0" anchor="t"/>
          <a:lstStyle/>
          <a:p>
            <a:pPr>
              <a:lnSpc>
                <a:spcPts val="1489"/>
              </a:lnSpc>
            </a:pPr>
            <a:r>
              <a:rPr lang="en-US" sz="1185" dirty="0">
                <a:solidFill>
                  <a:srgbClr val="272525"/>
                </a:solidFill>
                <a:latin typeface="Source Serif 4 Semi Bold" pitchFamily="34" charset="0"/>
                <a:ea typeface="Source Serif 4 Semi Bold" pitchFamily="34" charset="-122"/>
                <a:cs typeface="Source Serif 4 Semi Bold" pitchFamily="34" charset="-120"/>
              </a:rPr>
              <a:t>활성화 확인</a:t>
            </a:r>
            <a:endParaRPr lang="en-US" sz="1185" dirty="0"/>
          </a:p>
        </p:txBody>
      </p:sp>
      <p:sp>
        <p:nvSpPr>
          <p:cNvPr id="17" name="Text 12"/>
          <p:cNvSpPr/>
          <p:nvPr/>
        </p:nvSpPr>
        <p:spPr>
          <a:xfrm>
            <a:off x="1249456" y="5221077"/>
            <a:ext cx="8196231" cy="210486"/>
          </a:xfrm>
          <a:prstGeom prst="rect">
            <a:avLst/>
          </a:prstGeom>
          <a:noFill/>
          <a:ln/>
        </p:spPr>
        <p:txBody>
          <a:bodyPr wrap="non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터미널 앞에 </a:t>
            </a:r>
            <a:r>
              <a:rPr lang="en-US" sz="1016" b="1" dirty="0">
                <a:solidFill>
                  <a:srgbClr val="272525"/>
                </a:solidFill>
                <a:latin typeface="Source Sans 3" pitchFamily="34" charset="0"/>
                <a:ea typeface="Source Sans 3" pitchFamily="34" charset="-122"/>
                <a:cs typeface="Source Sans 3" pitchFamily="34" charset="-120"/>
              </a:rPr>
              <a:t>(venv)</a:t>
            </a:r>
            <a:r>
              <a:rPr lang="en-US" sz="1016" dirty="0">
                <a:solidFill>
                  <a:srgbClr val="272525"/>
                </a:solidFill>
                <a:latin typeface="Source Sans 3" pitchFamily="34" charset="0"/>
                <a:ea typeface="Source Sans 3" pitchFamily="34" charset="-122"/>
                <a:cs typeface="Source Sans 3" pitchFamily="34" charset="-120"/>
              </a:rPr>
              <a:t> 표시가 나타나면 성공!</a:t>
            </a:r>
            <a:endParaRPr lang="en-US" sz="1016" dirty="0"/>
          </a:p>
        </p:txBody>
      </p:sp>
      <p:sp>
        <p:nvSpPr>
          <p:cNvPr id="18" name="Text 13"/>
          <p:cNvSpPr/>
          <p:nvPr/>
        </p:nvSpPr>
        <p:spPr>
          <a:xfrm>
            <a:off x="1249456" y="5510485"/>
            <a:ext cx="8196231" cy="210486"/>
          </a:xfrm>
          <a:prstGeom prst="rect">
            <a:avLst/>
          </a:prstGeom>
          <a:noFill/>
          <a:ln/>
        </p:spPr>
        <p:txBody>
          <a:bodyPr wrap="none" lIns="0" tIns="0" rIns="0" bIns="0" rtlCol="0" anchor="t"/>
          <a:lstStyle/>
          <a:p>
            <a:pPr>
              <a:lnSpc>
                <a:spcPts val="1625"/>
              </a:lnSpc>
            </a:pPr>
            <a:r>
              <a:rPr lang="en-US" sz="1016" dirty="0">
                <a:solidFill>
                  <a:srgbClr val="272525"/>
                </a:solidFill>
                <a:latin typeface="Source Sans 3" pitchFamily="34" charset="0"/>
                <a:ea typeface="Source Sans 3" pitchFamily="34" charset="-122"/>
                <a:cs typeface="Source Sans 3" pitchFamily="34" charset="-120"/>
              </a:rPr>
              <a:t>pip를 최신 버전으로 업그레이드: pip install --upgrade pip</a:t>
            </a:r>
            <a:endParaRPr lang="en-US" sz="1016"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CCB0D-B1F8-CFF3-C95A-8AF604DE636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18FED76-FFCB-CA23-2627-A2AC546F473B}"/>
              </a:ext>
            </a:extLst>
          </p:cNvPr>
          <p:cNvSpPr/>
          <p:nvPr/>
        </p:nvSpPr>
        <p:spPr>
          <a:xfrm>
            <a:off x="374054" y="936781"/>
            <a:ext cx="2947939" cy="314399"/>
          </a:xfrm>
          <a:prstGeom prst="rect">
            <a:avLst/>
          </a:prstGeom>
          <a:noFill/>
          <a:ln/>
        </p:spPr>
        <p:txBody>
          <a:bodyPr wrap="none" lIns="0" tIns="0" rIns="0" bIns="0" rtlCol="0" anchor="t"/>
          <a:lstStyle/>
          <a:p>
            <a:pPr>
              <a:lnSpc>
                <a:spcPts val="2472"/>
              </a:lnSpc>
            </a:pPr>
            <a:r>
              <a:rPr lang="en-US" sz="1964" dirty="0"/>
              <a:t>Orange3 </a:t>
            </a:r>
            <a:r>
              <a:rPr lang="ko-KR" altLang="en-US" sz="1964" dirty="0"/>
              <a:t>설치</a:t>
            </a:r>
            <a:endParaRPr lang="en-US" sz="1964" dirty="0"/>
          </a:p>
        </p:txBody>
      </p:sp>
      <p:sp>
        <p:nvSpPr>
          <p:cNvPr id="3" name="Text 1">
            <a:extLst>
              <a:ext uri="{FF2B5EF4-FFF2-40B4-BE49-F238E27FC236}">
                <a16:creationId xmlns:a16="http://schemas.microsoft.com/office/drawing/2014/main" id="{9CB758B7-9E10-298F-8304-83C2CB4D9FED}"/>
              </a:ext>
            </a:extLst>
          </p:cNvPr>
          <p:cNvSpPr/>
          <p:nvPr/>
        </p:nvSpPr>
        <p:spPr>
          <a:xfrm>
            <a:off x="374055" y="1518257"/>
            <a:ext cx="1508876" cy="188640"/>
          </a:xfrm>
          <a:prstGeom prst="rect">
            <a:avLst/>
          </a:prstGeom>
          <a:noFill/>
          <a:ln/>
        </p:spPr>
        <p:txBody>
          <a:bodyPr wrap="none" lIns="0" tIns="0" rIns="0" bIns="0" rtlCol="0" anchor="t"/>
          <a:lstStyle/>
          <a:p>
            <a:pPr>
              <a:lnSpc>
                <a:spcPts val="1456"/>
              </a:lnSpc>
            </a:pPr>
            <a:r>
              <a:rPr lang="en-US" sz="1185" dirty="0">
                <a:solidFill>
                  <a:srgbClr val="000000"/>
                </a:solidFill>
                <a:latin typeface="Source Serif 4 Semi Bold" pitchFamily="34" charset="0"/>
                <a:ea typeface="Source Serif 4 Semi Bold" pitchFamily="34" charset="-122"/>
                <a:cs typeface="Source Serif 4 Semi Bold" pitchFamily="34" charset="-120"/>
              </a:rPr>
              <a:t>기본 패키지 설치</a:t>
            </a:r>
            <a:endParaRPr lang="en-US" sz="1185" dirty="0"/>
          </a:p>
        </p:txBody>
      </p:sp>
      <p:sp>
        <p:nvSpPr>
          <p:cNvPr id="4" name="Shape 2">
            <a:extLst>
              <a:ext uri="{FF2B5EF4-FFF2-40B4-BE49-F238E27FC236}">
                <a16:creationId xmlns:a16="http://schemas.microsoft.com/office/drawing/2014/main" id="{704204F9-8545-4660-C82C-AE5B18DBF99E}"/>
              </a:ext>
            </a:extLst>
          </p:cNvPr>
          <p:cNvSpPr/>
          <p:nvPr/>
        </p:nvSpPr>
        <p:spPr>
          <a:xfrm>
            <a:off x="374055" y="1827095"/>
            <a:ext cx="4448590" cy="502233"/>
          </a:xfrm>
          <a:prstGeom prst="roundRect">
            <a:avLst>
              <a:gd name="adj" fmla="val 8938"/>
            </a:avLst>
          </a:prstGeom>
          <a:solidFill>
            <a:srgbClr val="F2F2F2"/>
          </a:solidFill>
          <a:ln/>
        </p:spPr>
        <p:txBody>
          <a:bodyPr/>
          <a:lstStyle/>
          <a:p>
            <a:endParaRPr lang="ko-KR" altLang="en-US" sz="1219"/>
          </a:p>
        </p:txBody>
      </p:sp>
      <p:sp>
        <p:nvSpPr>
          <p:cNvPr id="5" name="Shape 3">
            <a:extLst>
              <a:ext uri="{FF2B5EF4-FFF2-40B4-BE49-F238E27FC236}">
                <a16:creationId xmlns:a16="http://schemas.microsoft.com/office/drawing/2014/main" id="{A8783BEC-F04E-7B82-57B5-A55233A0C6EB}"/>
              </a:ext>
            </a:extLst>
          </p:cNvPr>
          <p:cNvSpPr/>
          <p:nvPr/>
        </p:nvSpPr>
        <p:spPr>
          <a:xfrm>
            <a:off x="368735" y="1827095"/>
            <a:ext cx="4459232" cy="502233"/>
          </a:xfrm>
          <a:prstGeom prst="roundRect">
            <a:avLst>
              <a:gd name="adj" fmla="val 3192"/>
            </a:avLst>
          </a:prstGeom>
          <a:solidFill>
            <a:srgbClr val="F2F2F2"/>
          </a:solidFill>
          <a:ln/>
        </p:spPr>
        <p:txBody>
          <a:bodyPr/>
          <a:lstStyle/>
          <a:p>
            <a:endParaRPr lang="ko-KR" altLang="en-US" sz="1219"/>
          </a:p>
        </p:txBody>
      </p:sp>
      <p:sp>
        <p:nvSpPr>
          <p:cNvPr id="6" name="Text 4">
            <a:extLst>
              <a:ext uri="{FF2B5EF4-FFF2-40B4-BE49-F238E27FC236}">
                <a16:creationId xmlns:a16="http://schemas.microsoft.com/office/drawing/2014/main" id="{8E731F0E-ADFF-20D9-A6FD-0067584EE787}"/>
              </a:ext>
            </a:extLst>
          </p:cNvPr>
          <p:cNvSpPr/>
          <p:nvPr/>
        </p:nvSpPr>
        <p:spPr>
          <a:xfrm>
            <a:off x="475550" y="1907226"/>
            <a:ext cx="4245602" cy="341970"/>
          </a:xfrm>
          <a:prstGeom prst="rect">
            <a:avLst/>
          </a:prstGeom>
          <a:noFill/>
          <a:ln/>
        </p:spPr>
        <p:txBody>
          <a:bodyPr wrap="square" lIns="0" tIns="0" rIns="0" bIns="0" rtlCol="0" anchor="t"/>
          <a:lstStyle/>
          <a:p>
            <a:pPr>
              <a:lnSpc>
                <a:spcPts val="1320"/>
              </a:lnSpc>
            </a:pPr>
            <a:r>
              <a:rPr lang="es-ES" sz="813" dirty="0">
                <a:solidFill>
                  <a:srgbClr val="272525"/>
                </a:solidFill>
                <a:latin typeface="Consolas" pitchFamily="34" charset="0"/>
                <a:ea typeface="Consolas" pitchFamily="34" charset="-122"/>
                <a:cs typeface="Consolas" pitchFamily="34" charset="-120"/>
              </a:rPr>
              <a:t>sudo apt update &amp;&amp; sudo apt upgrade -y</a:t>
            </a:r>
          </a:p>
          <a:p>
            <a:pPr>
              <a:lnSpc>
                <a:spcPts val="1320"/>
              </a:lnSpc>
            </a:pPr>
            <a:r>
              <a:rPr lang="es-ES" sz="813" dirty="0">
                <a:solidFill>
                  <a:srgbClr val="272525"/>
                </a:solidFill>
                <a:latin typeface="Consolas" pitchFamily="34" charset="0"/>
                <a:ea typeface="Consolas" pitchFamily="34" charset="-122"/>
                <a:cs typeface="Consolas" pitchFamily="34" charset="-120"/>
              </a:rPr>
              <a:t>sudo apt install python3 python3-pip -y</a:t>
            </a:r>
          </a:p>
          <a:p>
            <a:pPr>
              <a:lnSpc>
                <a:spcPts val="1320"/>
              </a:lnSpc>
            </a:pPr>
            <a:endParaRPr lang="es-ES" sz="813" dirty="0">
              <a:solidFill>
                <a:srgbClr val="272525"/>
              </a:solidFill>
              <a:latin typeface="Consolas" pitchFamily="34" charset="0"/>
              <a:ea typeface="Consolas" pitchFamily="34" charset="-122"/>
              <a:cs typeface="Consolas" pitchFamily="34" charset="-120"/>
            </a:endParaRPr>
          </a:p>
        </p:txBody>
      </p:sp>
      <p:sp>
        <p:nvSpPr>
          <p:cNvPr id="7" name="Text 5">
            <a:extLst>
              <a:ext uri="{FF2B5EF4-FFF2-40B4-BE49-F238E27FC236}">
                <a16:creationId xmlns:a16="http://schemas.microsoft.com/office/drawing/2014/main" id="{A0F4C4D7-1B05-6FCB-59F5-B693C9C919C7}"/>
              </a:ext>
            </a:extLst>
          </p:cNvPr>
          <p:cNvSpPr/>
          <p:nvPr/>
        </p:nvSpPr>
        <p:spPr>
          <a:xfrm>
            <a:off x="374055" y="2449525"/>
            <a:ext cx="1508876" cy="188640"/>
          </a:xfrm>
          <a:prstGeom prst="rect">
            <a:avLst/>
          </a:prstGeom>
          <a:noFill/>
          <a:ln/>
        </p:spPr>
        <p:txBody>
          <a:bodyPr wrap="none" lIns="0" tIns="0" rIns="0" bIns="0" rtlCol="0" anchor="t"/>
          <a:lstStyle/>
          <a:p>
            <a:pPr>
              <a:lnSpc>
                <a:spcPts val="1456"/>
              </a:lnSpc>
            </a:pPr>
            <a:r>
              <a:rPr lang="en-US" altLang="ko-KR" sz="1200" dirty="0"/>
              <a:t>Orange3 </a:t>
            </a:r>
            <a:r>
              <a:rPr lang="ko-KR" altLang="en-US" sz="1200" dirty="0"/>
              <a:t>설치 방법</a:t>
            </a:r>
            <a:endParaRPr lang="en-US" sz="1185" dirty="0"/>
          </a:p>
        </p:txBody>
      </p:sp>
      <p:sp>
        <p:nvSpPr>
          <p:cNvPr id="8" name="Shape 6">
            <a:extLst>
              <a:ext uri="{FF2B5EF4-FFF2-40B4-BE49-F238E27FC236}">
                <a16:creationId xmlns:a16="http://schemas.microsoft.com/office/drawing/2014/main" id="{C34AD9CE-AFDA-F443-EB5C-4C9E9E5BB8C1}"/>
              </a:ext>
            </a:extLst>
          </p:cNvPr>
          <p:cNvSpPr/>
          <p:nvPr/>
        </p:nvSpPr>
        <p:spPr>
          <a:xfrm>
            <a:off x="374055" y="2758362"/>
            <a:ext cx="4448590" cy="502233"/>
          </a:xfrm>
          <a:prstGeom prst="roundRect">
            <a:avLst>
              <a:gd name="adj" fmla="val 8938"/>
            </a:avLst>
          </a:prstGeom>
          <a:solidFill>
            <a:srgbClr val="F2F2F2"/>
          </a:solidFill>
          <a:ln/>
        </p:spPr>
        <p:txBody>
          <a:bodyPr/>
          <a:lstStyle/>
          <a:p>
            <a:endParaRPr lang="ko-KR" altLang="en-US" sz="1219"/>
          </a:p>
        </p:txBody>
      </p:sp>
      <p:sp>
        <p:nvSpPr>
          <p:cNvPr id="9" name="Shape 7">
            <a:extLst>
              <a:ext uri="{FF2B5EF4-FFF2-40B4-BE49-F238E27FC236}">
                <a16:creationId xmlns:a16="http://schemas.microsoft.com/office/drawing/2014/main" id="{9B89015D-CF45-B278-60EB-AA757289A142}"/>
              </a:ext>
            </a:extLst>
          </p:cNvPr>
          <p:cNvSpPr/>
          <p:nvPr/>
        </p:nvSpPr>
        <p:spPr>
          <a:xfrm>
            <a:off x="368735" y="2758362"/>
            <a:ext cx="4459232" cy="1569798"/>
          </a:xfrm>
          <a:prstGeom prst="roundRect">
            <a:avLst>
              <a:gd name="adj" fmla="val 3192"/>
            </a:avLst>
          </a:prstGeom>
          <a:solidFill>
            <a:srgbClr val="F2F2F2"/>
          </a:solidFill>
          <a:ln/>
        </p:spPr>
        <p:txBody>
          <a:bodyPr/>
          <a:lstStyle/>
          <a:p>
            <a:endParaRPr lang="ko-KR" altLang="en-US" sz="1219" dirty="0"/>
          </a:p>
        </p:txBody>
      </p:sp>
      <p:sp>
        <p:nvSpPr>
          <p:cNvPr id="10" name="Text 8">
            <a:extLst>
              <a:ext uri="{FF2B5EF4-FFF2-40B4-BE49-F238E27FC236}">
                <a16:creationId xmlns:a16="http://schemas.microsoft.com/office/drawing/2014/main" id="{6DC624F7-28F5-0D8C-A5CC-C0CDC466847B}"/>
              </a:ext>
            </a:extLst>
          </p:cNvPr>
          <p:cNvSpPr/>
          <p:nvPr/>
        </p:nvSpPr>
        <p:spPr>
          <a:xfrm>
            <a:off x="475550" y="2838494"/>
            <a:ext cx="4245602" cy="1377906"/>
          </a:xfrm>
          <a:prstGeom prst="rect">
            <a:avLst/>
          </a:prstGeom>
          <a:noFill/>
          <a:ln/>
        </p:spPr>
        <p:txBody>
          <a:bodyPr wrap="square" lIns="0" tIns="0" rIns="0" bIns="0" rtlCol="0" anchor="t"/>
          <a:lstStyle/>
          <a:p>
            <a:pPr>
              <a:lnSpc>
                <a:spcPts val="1320"/>
              </a:lnSpc>
            </a:pPr>
            <a:r>
              <a:rPr lang="en-US" sz="813" dirty="0">
                <a:solidFill>
                  <a:srgbClr val="272525"/>
                </a:solidFill>
                <a:latin typeface="Consolas" pitchFamily="34" charset="0"/>
                <a:ea typeface="Consolas" pitchFamily="34" charset="-122"/>
                <a:cs typeface="Consolas" pitchFamily="34" charset="-120"/>
              </a:rPr>
              <a:t>pip install orange3</a:t>
            </a:r>
          </a:p>
          <a:p>
            <a:pPr>
              <a:lnSpc>
                <a:spcPts val="1320"/>
              </a:lnSpc>
            </a:pPr>
            <a:r>
              <a:rPr lang="en-US" sz="813" dirty="0" err="1">
                <a:solidFill>
                  <a:srgbClr val="272525"/>
                </a:solidFill>
                <a:latin typeface="Consolas" pitchFamily="34" charset="0"/>
                <a:ea typeface="Consolas" pitchFamily="34" charset="-122"/>
                <a:cs typeface="Consolas" pitchFamily="34" charset="-120"/>
              </a:rPr>
              <a:t>sudo</a:t>
            </a:r>
            <a:r>
              <a:rPr lang="en-US" sz="813" dirty="0">
                <a:solidFill>
                  <a:srgbClr val="272525"/>
                </a:solidFill>
                <a:latin typeface="Consolas" pitchFamily="34" charset="0"/>
                <a:ea typeface="Consolas" pitchFamily="34" charset="-122"/>
                <a:cs typeface="Consolas" pitchFamily="34" charset="-120"/>
              </a:rPr>
              <a:t> apt install python3-dev python3-pyqt5 python3-pyqt5.qtwebkit -y</a:t>
            </a:r>
          </a:p>
          <a:p>
            <a:pPr>
              <a:lnSpc>
                <a:spcPts val="1320"/>
              </a:lnSpc>
            </a:pPr>
            <a:r>
              <a:rPr lang="en-US" sz="813" dirty="0" err="1">
                <a:solidFill>
                  <a:srgbClr val="272525"/>
                </a:solidFill>
                <a:latin typeface="Consolas" pitchFamily="34" charset="0"/>
                <a:ea typeface="Consolas" pitchFamily="34" charset="-122"/>
                <a:cs typeface="Consolas" pitchFamily="34" charset="-120"/>
              </a:rPr>
              <a:t>sudo</a:t>
            </a:r>
            <a:r>
              <a:rPr lang="en-US" sz="813" dirty="0">
                <a:solidFill>
                  <a:srgbClr val="272525"/>
                </a:solidFill>
                <a:latin typeface="Consolas" pitchFamily="34" charset="0"/>
                <a:ea typeface="Consolas" pitchFamily="34" charset="-122"/>
                <a:cs typeface="Consolas" pitchFamily="34" charset="-120"/>
              </a:rPr>
              <a:t> apt install -y python3-pyqt5 python3-pyqt5.qtsvg python3-pyqt5.qtwebengine libqt5svg5 libgl1</a:t>
            </a:r>
          </a:p>
          <a:p>
            <a:pPr>
              <a:lnSpc>
                <a:spcPts val="1320"/>
              </a:lnSpc>
            </a:pPr>
            <a:endParaRPr lang="en-US" sz="813" dirty="0">
              <a:solidFill>
                <a:srgbClr val="272525"/>
              </a:solidFill>
              <a:latin typeface="Consolas" pitchFamily="34" charset="0"/>
              <a:ea typeface="Consolas" pitchFamily="34" charset="-122"/>
              <a:cs typeface="Consolas" pitchFamily="34" charset="-120"/>
            </a:endParaRPr>
          </a:p>
        </p:txBody>
      </p:sp>
      <p:pic>
        <p:nvPicPr>
          <p:cNvPr id="11" name="Image 0" descr="preencoded.png">
            <a:extLst>
              <a:ext uri="{FF2B5EF4-FFF2-40B4-BE49-F238E27FC236}">
                <a16:creationId xmlns:a16="http://schemas.microsoft.com/office/drawing/2014/main" id="{7DCC2DC7-155B-B971-DC7B-D3DC48BF3DB1}"/>
              </a:ext>
            </a:extLst>
          </p:cNvPr>
          <p:cNvPicPr>
            <a:picLocks noChangeAspect="1"/>
          </p:cNvPicPr>
          <p:nvPr/>
        </p:nvPicPr>
        <p:blipFill>
          <a:blip r:embed="rId3"/>
          <a:stretch>
            <a:fillRect/>
          </a:stretch>
        </p:blipFill>
        <p:spPr>
          <a:xfrm>
            <a:off x="5088515" y="1531640"/>
            <a:ext cx="4448590" cy="4448590"/>
          </a:xfrm>
          <a:prstGeom prst="rect">
            <a:avLst/>
          </a:prstGeom>
        </p:spPr>
      </p:pic>
    </p:spTree>
    <p:extLst>
      <p:ext uri="{BB962C8B-B14F-4D97-AF65-F5344CB8AC3E}">
        <p14:creationId xmlns:p14="http://schemas.microsoft.com/office/powerpoint/2010/main" val="4185606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054" y="936781"/>
            <a:ext cx="2947939" cy="314399"/>
          </a:xfrm>
          <a:prstGeom prst="rect">
            <a:avLst/>
          </a:prstGeom>
          <a:noFill/>
          <a:ln/>
        </p:spPr>
        <p:txBody>
          <a:bodyPr wrap="none" lIns="0" tIns="0" rIns="0" bIns="0" rtlCol="0" anchor="t"/>
          <a:lstStyle/>
          <a:p>
            <a:pPr>
              <a:lnSpc>
                <a:spcPts val="2472"/>
              </a:lnSpc>
            </a:pPr>
            <a:r>
              <a:rPr lang="en-US" sz="1964" dirty="0">
                <a:solidFill>
                  <a:srgbClr val="000000"/>
                </a:solidFill>
                <a:latin typeface="Source Serif 4 Semi Bold" pitchFamily="34" charset="0"/>
                <a:ea typeface="Source Serif 4 Semi Bold" pitchFamily="34" charset="-122"/>
                <a:cs typeface="Source Serif 4 Semi Bold" pitchFamily="34" charset="-120"/>
              </a:rPr>
              <a:t>필수 라이브러리 설치 가이드</a:t>
            </a:r>
            <a:endParaRPr lang="en-US" sz="1964" dirty="0"/>
          </a:p>
        </p:txBody>
      </p:sp>
      <p:sp>
        <p:nvSpPr>
          <p:cNvPr id="3" name="Text 1"/>
          <p:cNvSpPr/>
          <p:nvPr/>
        </p:nvSpPr>
        <p:spPr>
          <a:xfrm>
            <a:off x="374055" y="1518257"/>
            <a:ext cx="1508876" cy="188640"/>
          </a:xfrm>
          <a:prstGeom prst="rect">
            <a:avLst/>
          </a:prstGeom>
          <a:noFill/>
          <a:ln/>
        </p:spPr>
        <p:txBody>
          <a:bodyPr wrap="none" lIns="0" tIns="0" rIns="0" bIns="0" rtlCol="0" anchor="t"/>
          <a:lstStyle/>
          <a:p>
            <a:pPr>
              <a:lnSpc>
                <a:spcPts val="1456"/>
              </a:lnSpc>
            </a:pPr>
            <a:r>
              <a:rPr lang="en-US" sz="1185" dirty="0">
                <a:solidFill>
                  <a:srgbClr val="000000"/>
                </a:solidFill>
                <a:latin typeface="Source Serif 4 Semi Bold" pitchFamily="34" charset="0"/>
                <a:ea typeface="Source Serif 4 Semi Bold" pitchFamily="34" charset="-122"/>
                <a:cs typeface="Source Serif 4 Semi Bold" pitchFamily="34" charset="-120"/>
              </a:rPr>
              <a:t>기본 패키지 설치</a:t>
            </a:r>
            <a:endParaRPr lang="en-US" sz="1185" dirty="0"/>
          </a:p>
        </p:txBody>
      </p:sp>
      <p:sp>
        <p:nvSpPr>
          <p:cNvPr id="4" name="Shape 2"/>
          <p:cNvSpPr/>
          <p:nvPr/>
        </p:nvSpPr>
        <p:spPr>
          <a:xfrm>
            <a:off x="374055" y="1827095"/>
            <a:ext cx="4448590" cy="502233"/>
          </a:xfrm>
          <a:prstGeom prst="roundRect">
            <a:avLst>
              <a:gd name="adj" fmla="val 8938"/>
            </a:avLst>
          </a:prstGeom>
          <a:solidFill>
            <a:srgbClr val="F2F2F2"/>
          </a:solidFill>
          <a:ln/>
        </p:spPr>
        <p:txBody>
          <a:bodyPr/>
          <a:lstStyle/>
          <a:p>
            <a:endParaRPr lang="ko-KR" altLang="en-US" sz="1219"/>
          </a:p>
        </p:txBody>
      </p:sp>
      <p:sp>
        <p:nvSpPr>
          <p:cNvPr id="5" name="Shape 3"/>
          <p:cNvSpPr/>
          <p:nvPr/>
        </p:nvSpPr>
        <p:spPr>
          <a:xfrm>
            <a:off x="368735" y="1827095"/>
            <a:ext cx="4459232" cy="502233"/>
          </a:xfrm>
          <a:prstGeom prst="roundRect">
            <a:avLst>
              <a:gd name="adj" fmla="val 3192"/>
            </a:avLst>
          </a:prstGeom>
          <a:solidFill>
            <a:srgbClr val="F2F2F2"/>
          </a:solidFill>
          <a:ln/>
        </p:spPr>
        <p:txBody>
          <a:bodyPr/>
          <a:lstStyle/>
          <a:p>
            <a:endParaRPr lang="ko-KR" altLang="en-US" sz="1219"/>
          </a:p>
        </p:txBody>
      </p:sp>
      <p:sp>
        <p:nvSpPr>
          <p:cNvPr id="6" name="Text 4"/>
          <p:cNvSpPr/>
          <p:nvPr/>
        </p:nvSpPr>
        <p:spPr>
          <a:xfrm>
            <a:off x="475550" y="1907226"/>
            <a:ext cx="4245602" cy="341970"/>
          </a:xfrm>
          <a:prstGeom prst="rect">
            <a:avLst/>
          </a:prstGeom>
          <a:noFill/>
          <a:ln/>
        </p:spPr>
        <p:txBody>
          <a:bodyPr wrap="square" lIns="0" tIns="0" rIns="0" bIns="0" rtlCol="0" anchor="t"/>
          <a:lstStyle/>
          <a:p>
            <a:pPr>
              <a:lnSpc>
                <a:spcPts val="1320"/>
              </a:lnSpc>
            </a:pPr>
            <a:r>
              <a:rPr lang="en-US" sz="813" dirty="0">
                <a:solidFill>
                  <a:srgbClr val="272525"/>
                </a:solidFill>
                <a:highlight>
                  <a:srgbClr val="F2F2F2"/>
                </a:highlight>
                <a:latin typeface="Consolas" pitchFamily="34" charset="0"/>
                <a:ea typeface="Consolas" pitchFamily="34" charset="-122"/>
                <a:cs typeface="Consolas" pitchFamily="34" charset="-120"/>
              </a:rPr>
              <a:t>(venv) $ pip install numpy pandas matplotlib scikit-learn</a:t>
            </a:r>
            <a:endParaRPr lang="en-US" sz="813" dirty="0"/>
          </a:p>
        </p:txBody>
      </p:sp>
      <p:sp>
        <p:nvSpPr>
          <p:cNvPr id="7" name="Text 5"/>
          <p:cNvSpPr/>
          <p:nvPr/>
        </p:nvSpPr>
        <p:spPr>
          <a:xfrm>
            <a:off x="374055" y="2449525"/>
            <a:ext cx="1508876" cy="188640"/>
          </a:xfrm>
          <a:prstGeom prst="rect">
            <a:avLst/>
          </a:prstGeom>
          <a:noFill/>
          <a:ln/>
        </p:spPr>
        <p:txBody>
          <a:bodyPr wrap="none" lIns="0" tIns="0" rIns="0" bIns="0" rtlCol="0" anchor="t"/>
          <a:lstStyle/>
          <a:p>
            <a:pPr>
              <a:lnSpc>
                <a:spcPts val="1456"/>
              </a:lnSpc>
            </a:pPr>
            <a:r>
              <a:rPr lang="en-US" sz="1185" dirty="0">
                <a:solidFill>
                  <a:srgbClr val="000000"/>
                </a:solidFill>
                <a:latin typeface="Source Serif 4 Semi Bold" pitchFamily="34" charset="0"/>
                <a:ea typeface="Source Serif 4 Semi Bold" pitchFamily="34" charset="-122"/>
                <a:cs typeface="Source Serif 4 Semi Bold" pitchFamily="34" charset="-120"/>
              </a:rPr>
              <a:t>딥러닝 프레임워크</a:t>
            </a:r>
            <a:endParaRPr lang="en-US" sz="1185" dirty="0"/>
          </a:p>
        </p:txBody>
      </p:sp>
      <p:sp>
        <p:nvSpPr>
          <p:cNvPr id="8" name="Shape 6"/>
          <p:cNvSpPr/>
          <p:nvPr/>
        </p:nvSpPr>
        <p:spPr>
          <a:xfrm>
            <a:off x="374055" y="2758362"/>
            <a:ext cx="4448590" cy="502233"/>
          </a:xfrm>
          <a:prstGeom prst="roundRect">
            <a:avLst>
              <a:gd name="adj" fmla="val 8938"/>
            </a:avLst>
          </a:prstGeom>
          <a:solidFill>
            <a:srgbClr val="F2F2F2"/>
          </a:solidFill>
          <a:ln/>
        </p:spPr>
        <p:txBody>
          <a:bodyPr/>
          <a:lstStyle/>
          <a:p>
            <a:endParaRPr lang="ko-KR" altLang="en-US" sz="1219"/>
          </a:p>
        </p:txBody>
      </p:sp>
      <p:sp>
        <p:nvSpPr>
          <p:cNvPr id="9" name="Shape 7"/>
          <p:cNvSpPr/>
          <p:nvPr/>
        </p:nvSpPr>
        <p:spPr>
          <a:xfrm>
            <a:off x="368735" y="2758362"/>
            <a:ext cx="4459232" cy="502233"/>
          </a:xfrm>
          <a:prstGeom prst="roundRect">
            <a:avLst>
              <a:gd name="adj" fmla="val 3192"/>
            </a:avLst>
          </a:prstGeom>
          <a:solidFill>
            <a:srgbClr val="F2F2F2"/>
          </a:solidFill>
          <a:ln/>
        </p:spPr>
        <p:txBody>
          <a:bodyPr/>
          <a:lstStyle/>
          <a:p>
            <a:endParaRPr lang="ko-KR" altLang="en-US" sz="1219"/>
          </a:p>
        </p:txBody>
      </p:sp>
      <p:sp>
        <p:nvSpPr>
          <p:cNvPr id="10" name="Text 8"/>
          <p:cNvSpPr/>
          <p:nvPr/>
        </p:nvSpPr>
        <p:spPr>
          <a:xfrm>
            <a:off x="475550" y="2838494"/>
            <a:ext cx="4245602" cy="341970"/>
          </a:xfrm>
          <a:prstGeom prst="rect">
            <a:avLst/>
          </a:prstGeom>
          <a:noFill/>
          <a:ln/>
        </p:spPr>
        <p:txBody>
          <a:bodyPr wrap="square" lIns="0" tIns="0" rIns="0" bIns="0" rtlCol="0" anchor="t"/>
          <a:lstStyle/>
          <a:p>
            <a:pPr>
              <a:lnSpc>
                <a:spcPts val="1320"/>
              </a:lnSpc>
            </a:pPr>
            <a:r>
              <a:rPr lang="en-US" sz="813" dirty="0">
                <a:solidFill>
                  <a:srgbClr val="272525"/>
                </a:solidFill>
                <a:highlight>
                  <a:srgbClr val="F2F2F2"/>
                </a:highlight>
                <a:latin typeface="Consolas" pitchFamily="34" charset="0"/>
                <a:ea typeface="Consolas" pitchFamily="34" charset="-122"/>
                <a:cs typeface="Consolas" pitchFamily="34" charset="-120"/>
              </a:rPr>
              <a:t>(venv) $ pip install tensorflow(venv) $ pip install torch</a:t>
            </a:r>
            <a:endParaRPr lang="en-US" sz="813" dirty="0"/>
          </a:p>
        </p:txBody>
      </p:sp>
      <p:pic>
        <p:nvPicPr>
          <p:cNvPr id="11" name="Image 0" descr="preencoded.png"/>
          <p:cNvPicPr>
            <a:picLocks noChangeAspect="1"/>
          </p:cNvPicPr>
          <p:nvPr/>
        </p:nvPicPr>
        <p:blipFill>
          <a:blip r:embed="rId3"/>
          <a:stretch>
            <a:fillRect/>
          </a:stretch>
        </p:blipFill>
        <p:spPr>
          <a:xfrm>
            <a:off x="5088515" y="1531640"/>
            <a:ext cx="4448590" cy="4448590"/>
          </a:xfrm>
          <a:prstGeom prst="rect">
            <a:avLst/>
          </a:prstGeom>
        </p:spPr>
      </p:pic>
      <p:sp>
        <p:nvSpPr>
          <p:cNvPr id="12" name="Shape 9"/>
          <p:cNvSpPr/>
          <p:nvPr/>
        </p:nvSpPr>
        <p:spPr>
          <a:xfrm>
            <a:off x="379376" y="3555003"/>
            <a:ext cx="4448590" cy="726343"/>
          </a:xfrm>
          <a:prstGeom prst="roundRect">
            <a:avLst>
              <a:gd name="adj" fmla="val 6180"/>
            </a:avLst>
          </a:prstGeom>
          <a:solidFill>
            <a:srgbClr val="E8BEF4"/>
          </a:solidFill>
          <a:ln/>
        </p:spPr>
        <p:txBody>
          <a:bodyPr/>
          <a:lstStyle/>
          <a:p>
            <a:endParaRPr lang="ko-KR" altLang="en-US" sz="1219"/>
          </a:p>
        </p:txBody>
      </p:sp>
      <p:pic>
        <p:nvPicPr>
          <p:cNvPr id="13" name="Image 1" descr="preencoded.png"/>
          <p:cNvPicPr>
            <a:picLocks noChangeAspect="1"/>
          </p:cNvPicPr>
          <p:nvPr/>
        </p:nvPicPr>
        <p:blipFill>
          <a:blip r:embed="rId4"/>
          <a:stretch>
            <a:fillRect/>
          </a:stretch>
        </p:blipFill>
        <p:spPr>
          <a:xfrm>
            <a:off x="486191" y="3713653"/>
            <a:ext cx="133580" cy="106815"/>
          </a:xfrm>
          <a:prstGeom prst="rect">
            <a:avLst/>
          </a:prstGeom>
        </p:spPr>
      </p:pic>
      <p:sp>
        <p:nvSpPr>
          <p:cNvPr id="14" name="Text 10"/>
          <p:cNvSpPr/>
          <p:nvPr/>
        </p:nvSpPr>
        <p:spPr>
          <a:xfrm>
            <a:off x="726586" y="3688503"/>
            <a:ext cx="3994565" cy="176144"/>
          </a:xfrm>
          <a:prstGeom prst="rect">
            <a:avLst/>
          </a:prstGeom>
          <a:noFill/>
          <a:ln/>
        </p:spPr>
        <p:txBody>
          <a:bodyPr wrap="none" lIns="0" tIns="0" rIns="0" bIns="0" rtlCol="0" anchor="t"/>
          <a:lstStyle/>
          <a:p>
            <a:pPr>
              <a:lnSpc>
                <a:spcPts val="1320"/>
              </a:lnSpc>
            </a:pPr>
            <a:r>
              <a:rPr lang="en-US" sz="813" dirty="0">
                <a:solidFill>
                  <a:srgbClr val="000000"/>
                </a:solidFill>
                <a:latin typeface="Source Sans 3" pitchFamily="34" charset="0"/>
                <a:ea typeface="Source Sans 3" pitchFamily="34" charset="-122"/>
                <a:cs typeface="Source Sans 3" pitchFamily="34" charset="-120"/>
              </a:rPr>
              <a:t>패키지 목록 저장: </a:t>
            </a:r>
            <a:r>
              <a:rPr lang="en-US" sz="813" dirty="0">
                <a:solidFill>
                  <a:srgbClr val="000000"/>
                </a:solidFill>
                <a:highlight>
                  <a:srgbClr val="F2F2F2"/>
                </a:highlight>
                <a:latin typeface="Consolas" pitchFamily="34" charset="0"/>
                <a:ea typeface="Consolas" pitchFamily="34" charset="-122"/>
                <a:cs typeface="Consolas" pitchFamily="34" charset="-120"/>
              </a:rPr>
              <a:t>pip freeze &gt; requirements.txt</a:t>
            </a:r>
            <a:endParaRPr lang="en-US" sz="813" dirty="0"/>
          </a:p>
        </p:txBody>
      </p:sp>
      <p:sp>
        <p:nvSpPr>
          <p:cNvPr id="15" name="Text 11"/>
          <p:cNvSpPr/>
          <p:nvPr/>
        </p:nvSpPr>
        <p:spPr>
          <a:xfrm>
            <a:off x="726586" y="3960820"/>
            <a:ext cx="3994565" cy="170985"/>
          </a:xfrm>
          <a:prstGeom prst="rect">
            <a:avLst/>
          </a:prstGeom>
          <a:noFill/>
          <a:ln/>
        </p:spPr>
        <p:txBody>
          <a:bodyPr wrap="none" lIns="0" tIns="0" rIns="0" bIns="0" rtlCol="0" anchor="t"/>
          <a:lstStyle/>
          <a:p>
            <a:pPr>
              <a:lnSpc>
                <a:spcPts val="1320"/>
              </a:lnSpc>
            </a:pPr>
            <a:r>
              <a:rPr lang="en-US" sz="813" dirty="0">
                <a:solidFill>
                  <a:srgbClr val="000000"/>
                </a:solidFill>
                <a:latin typeface="Source Sans 3" pitchFamily="34" charset="0"/>
                <a:ea typeface="Source Sans 3" pitchFamily="34" charset="-122"/>
                <a:cs typeface="Source Sans 3" pitchFamily="34" charset="-120"/>
              </a:rPr>
              <a:t>팀원과 공유하거나 재현성 확보에 활용</a:t>
            </a:r>
            <a:endParaRPr lang="en-US" sz="813"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210872"/>
            <a:ext cx="3972880"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실습: 개발 환경 구축 단계</a:t>
            </a:r>
            <a:endParaRPr lang="en-US" sz="2979" dirty="0"/>
          </a:p>
        </p:txBody>
      </p:sp>
      <p:sp>
        <p:nvSpPr>
          <p:cNvPr id="3" name="Text 1"/>
          <p:cNvSpPr/>
          <p:nvPr/>
        </p:nvSpPr>
        <p:spPr>
          <a:xfrm>
            <a:off x="567209" y="2011704"/>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01</a:t>
            </a:r>
            <a:endParaRPr lang="en-US" sz="1253" dirty="0"/>
          </a:p>
        </p:txBody>
      </p:sp>
      <p:sp>
        <p:nvSpPr>
          <p:cNvPr id="4" name="Shape 2"/>
          <p:cNvSpPr/>
          <p:nvPr/>
        </p:nvSpPr>
        <p:spPr>
          <a:xfrm>
            <a:off x="567209" y="2266528"/>
            <a:ext cx="4304773" cy="20638"/>
          </a:xfrm>
          <a:prstGeom prst="rect">
            <a:avLst/>
          </a:prstGeom>
          <a:solidFill>
            <a:srgbClr val="BE49DF"/>
          </a:solidFill>
          <a:ln/>
        </p:spPr>
        <p:txBody>
          <a:bodyPr/>
          <a:lstStyle/>
          <a:p>
            <a:endParaRPr lang="ko-KR" altLang="en-US" sz="1219"/>
          </a:p>
        </p:txBody>
      </p:sp>
      <p:sp>
        <p:nvSpPr>
          <p:cNvPr id="5" name="Text 3"/>
          <p:cNvSpPr/>
          <p:nvPr/>
        </p:nvSpPr>
        <p:spPr>
          <a:xfrm>
            <a:off x="567210" y="238882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프로젝트 폴더 생성</a:t>
            </a:r>
            <a:endParaRPr lang="en-US" sz="1489" dirty="0"/>
          </a:p>
        </p:txBody>
      </p:sp>
      <p:sp>
        <p:nvSpPr>
          <p:cNvPr id="6" name="Text 4"/>
          <p:cNvSpPr/>
          <p:nvPr/>
        </p:nvSpPr>
        <p:spPr>
          <a:xfrm>
            <a:off x="567209" y="272434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명령줄에서 프로젝트 폴더를 만들고 이동</a:t>
            </a:r>
            <a:endParaRPr lang="en-US" sz="1253" dirty="0"/>
          </a:p>
        </p:txBody>
      </p:sp>
      <p:sp>
        <p:nvSpPr>
          <p:cNvPr id="7" name="Text 5"/>
          <p:cNvSpPr/>
          <p:nvPr/>
        </p:nvSpPr>
        <p:spPr>
          <a:xfrm>
            <a:off x="5034018" y="2011704"/>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02</a:t>
            </a:r>
            <a:endParaRPr lang="en-US" sz="1253" dirty="0"/>
          </a:p>
        </p:txBody>
      </p:sp>
      <p:sp>
        <p:nvSpPr>
          <p:cNvPr id="8" name="Shape 6"/>
          <p:cNvSpPr/>
          <p:nvPr/>
        </p:nvSpPr>
        <p:spPr>
          <a:xfrm>
            <a:off x="5034018" y="2266528"/>
            <a:ext cx="4304773" cy="20638"/>
          </a:xfrm>
          <a:prstGeom prst="rect">
            <a:avLst/>
          </a:prstGeom>
          <a:solidFill>
            <a:srgbClr val="BE49DF"/>
          </a:solidFill>
          <a:ln/>
        </p:spPr>
        <p:txBody>
          <a:bodyPr/>
          <a:lstStyle/>
          <a:p>
            <a:endParaRPr lang="ko-KR" altLang="en-US" sz="1219"/>
          </a:p>
        </p:txBody>
      </p:sp>
      <p:sp>
        <p:nvSpPr>
          <p:cNvPr id="9" name="Text 7"/>
          <p:cNvSpPr/>
          <p:nvPr/>
        </p:nvSpPr>
        <p:spPr>
          <a:xfrm>
            <a:off x="5034019" y="238882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가상 환경 생성</a:t>
            </a:r>
            <a:endParaRPr lang="en-US" sz="1489" dirty="0"/>
          </a:p>
        </p:txBody>
      </p:sp>
      <p:sp>
        <p:nvSpPr>
          <p:cNvPr id="10" name="Text 8"/>
          <p:cNvSpPr/>
          <p:nvPr/>
        </p:nvSpPr>
        <p:spPr>
          <a:xfrm>
            <a:off x="5034018" y="2724343"/>
            <a:ext cx="4304773" cy="274818"/>
          </a:xfrm>
          <a:prstGeom prst="rect">
            <a:avLst/>
          </a:prstGeom>
          <a:noFill/>
          <a:ln/>
        </p:spPr>
        <p:txBody>
          <a:bodyPr wrap="none" lIns="0" tIns="0" rIns="0" bIns="0" rtlCol="0" anchor="t"/>
          <a:lstStyle/>
          <a:p>
            <a:pPr>
              <a:lnSpc>
                <a:spcPts val="2031"/>
              </a:lnSpc>
            </a:pPr>
            <a:r>
              <a:rPr lang="en-US" sz="1253" dirty="0">
                <a:solidFill>
                  <a:srgbClr val="272525"/>
                </a:solidFill>
                <a:highlight>
                  <a:srgbClr val="F2F2F2"/>
                </a:highlight>
                <a:latin typeface="Consolas" pitchFamily="34" charset="0"/>
                <a:ea typeface="Consolas" pitchFamily="34" charset="-122"/>
                <a:cs typeface="Consolas" pitchFamily="34" charset="-120"/>
              </a:rPr>
              <a:t>python3 -m venv .venv</a:t>
            </a:r>
            <a:r>
              <a:rPr lang="en-US" sz="1253" dirty="0">
                <a:solidFill>
                  <a:srgbClr val="272525"/>
                </a:solidFill>
                <a:latin typeface="Source Sans 3" pitchFamily="34" charset="0"/>
                <a:ea typeface="Source Sans 3" pitchFamily="34" charset="-122"/>
                <a:cs typeface="Source Sans 3" pitchFamily="34" charset="-120"/>
              </a:rPr>
              <a:t> 명령 실행</a:t>
            </a:r>
            <a:endParaRPr lang="en-US" sz="1253" dirty="0"/>
          </a:p>
        </p:txBody>
      </p:sp>
      <p:sp>
        <p:nvSpPr>
          <p:cNvPr id="11" name="Text 9"/>
          <p:cNvSpPr/>
          <p:nvPr/>
        </p:nvSpPr>
        <p:spPr>
          <a:xfrm>
            <a:off x="567209" y="3282684"/>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03</a:t>
            </a:r>
            <a:endParaRPr lang="en-US" sz="1253" dirty="0"/>
          </a:p>
        </p:txBody>
      </p:sp>
      <p:sp>
        <p:nvSpPr>
          <p:cNvPr id="12" name="Shape 10"/>
          <p:cNvSpPr/>
          <p:nvPr/>
        </p:nvSpPr>
        <p:spPr>
          <a:xfrm>
            <a:off x="567209" y="3537508"/>
            <a:ext cx="4304773" cy="20638"/>
          </a:xfrm>
          <a:prstGeom prst="rect">
            <a:avLst/>
          </a:prstGeom>
          <a:solidFill>
            <a:srgbClr val="BE49DF"/>
          </a:solidFill>
          <a:ln/>
        </p:spPr>
        <p:txBody>
          <a:bodyPr/>
          <a:lstStyle/>
          <a:p>
            <a:endParaRPr lang="ko-KR" altLang="en-US" sz="1219"/>
          </a:p>
        </p:txBody>
      </p:sp>
      <p:sp>
        <p:nvSpPr>
          <p:cNvPr id="13" name="Text 11"/>
          <p:cNvSpPr/>
          <p:nvPr/>
        </p:nvSpPr>
        <p:spPr>
          <a:xfrm>
            <a:off x="567210" y="365980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가상 환경 활성화</a:t>
            </a:r>
            <a:endParaRPr lang="en-US" sz="1489" dirty="0"/>
          </a:p>
        </p:txBody>
      </p:sp>
      <p:sp>
        <p:nvSpPr>
          <p:cNvPr id="14" name="Text 12"/>
          <p:cNvSpPr/>
          <p:nvPr/>
        </p:nvSpPr>
        <p:spPr>
          <a:xfrm>
            <a:off x="567209" y="399532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운영체제에 맞춰 활성화 명령 실행</a:t>
            </a:r>
            <a:endParaRPr lang="en-US" sz="1253" dirty="0"/>
          </a:p>
        </p:txBody>
      </p:sp>
      <p:sp>
        <p:nvSpPr>
          <p:cNvPr id="15" name="Text 13"/>
          <p:cNvSpPr/>
          <p:nvPr/>
        </p:nvSpPr>
        <p:spPr>
          <a:xfrm>
            <a:off x="5034018" y="3282684"/>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04</a:t>
            </a:r>
            <a:endParaRPr lang="en-US" sz="1253" dirty="0"/>
          </a:p>
        </p:txBody>
      </p:sp>
      <p:sp>
        <p:nvSpPr>
          <p:cNvPr id="16" name="Shape 14"/>
          <p:cNvSpPr/>
          <p:nvPr/>
        </p:nvSpPr>
        <p:spPr>
          <a:xfrm>
            <a:off x="5034018" y="3537508"/>
            <a:ext cx="4304773" cy="20638"/>
          </a:xfrm>
          <a:prstGeom prst="rect">
            <a:avLst/>
          </a:prstGeom>
          <a:solidFill>
            <a:srgbClr val="BE49DF"/>
          </a:solidFill>
          <a:ln/>
        </p:spPr>
        <p:txBody>
          <a:bodyPr/>
          <a:lstStyle/>
          <a:p>
            <a:endParaRPr lang="ko-KR" altLang="en-US" sz="1219"/>
          </a:p>
        </p:txBody>
      </p:sp>
      <p:sp>
        <p:nvSpPr>
          <p:cNvPr id="17" name="Text 15"/>
          <p:cNvSpPr/>
          <p:nvPr/>
        </p:nvSpPr>
        <p:spPr>
          <a:xfrm>
            <a:off x="5034019" y="365980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라이브러리 설치</a:t>
            </a:r>
            <a:endParaRPr lang="en-US" sz="1489" dirty="0"/>
          </a:p>
        </p:txBody>
      </p:sp>
      <p:sp>
        <p:nvSpPr>
          <p:cNvPr id="18" name="Text 16"/>
          <p:cNvSpPr/>
          <p:nvPr/>
        </p:nvSpPr>
        <p:spPr>
          <a:xfrm>
            <a:off x="5034018" y="399532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필수 패키지들을 일괄 설치</a:t>
            </a:r>
            <a:endParaRPr lang="en-US" sz="1253" dirty="0"/>
          </a:p>
        </p:txBody>
      </p:sp>
      <p:sp>
        <p:nvSpPr>
          <p:cNvPr id="19" name="Text 17"/>
          <p:cNvSpPr/>
          <p:nvPr/>
        </p:nvSpPr>
        <p:spPr>
          <a:xfrm>
            <a:off x="567209" y="4538186"/>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05</a:t>
            </a:r>
            <a:endParaRPr lang="en-US" sz="1253" dirty="0"/>
          </a:p>
        </p:txBody>
      </p:sp>
      <p:sp>
        <p:nvSpPr>
          <p:cNvPr id="20" name="Shape 18"/>
          <p:cNvSpPr/>
          <p:nvPr/>
        </p:nvSpPr>
        <p:spPr>
          <a:xfrm>
            <a:off x="567209" y="4793010"/>
            <a:ext cx="4304773" cy="20638"/>
          </a:xfrm>
          <a:prstGeom prst="rect">
            <a:avLst/>
          </a:prstGeom>
          <a:solidFill>
            <a:srgbClr val="BE49DF"/>
          </a:solidFill>
          <a:ln/>
        </p:spPr>
        <p:txBody>
          <a:bodyPr/>
          <a:lstStyle/>
          <a:p>
            <a:endParaRPr lang="ko-KR" altLang="en-US" sz="1219"/>
          </a:p>
        </p:txBody>
      </p:sp>
      <p:sp>
        <p:nvSpPr>
          <p:cNvPr id="21" name="Text 19"/>
          <p:cNvSpPr/>
          <p:nvPr/>
        </p:nvSpPr>
        <p:spPr>
          <a:xfrm>
            <a:off x="567210" y="491530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환경 테스트</a:t>
            </a:r>
            <a:endParaRPr lang="en-US" sz="1489" dirty="0"/>
          </a:p>
        </p:txBody>
      </p:sp>
      <p:sp>
        <p:nvSpPr>
          <p:cNvPr id="22" name="Text 20"/>
          <p:cNvSpPr/>
          <p:nvPr/>
        </p:nvSpPr>
        <p:spPr>
          <a:xfrm>
            <a:off x="567209" y="5250823"/>
            <a:ext cx="4304773" cy="274818"/>
          </a:xfrm>
          <a:prstGeom prst="rect">
            <a:avLst/>
          </a:prstGeom>
          <a:noFill/>
          <a:ln/>
        </p:spPr>
        <p:txBody>
          <a:bodyPr wrap="none" lIns="0" tIns="0" rIns="0" bIns="0" rtlCol="0" anchor="t"/>
          <a:lstStyle/>
          <a:p>
            <a:pPr>
              <a:lnSpc>
                <a:spcPts val="2031"/>
              </a:lnSpc>
            </a:pPr>
            <a:r>
              <a:rPr lang="en-US" sz="1253" dirty="0">
                <a:solidFill>
                  <a:srgbClr val="272525"/>
                </a:solidFill>
                <a:highlight>
                  <a:srgbClr val="F2F2F2"/>
                </a:highlight>
                <a:latin typeface="Consolas" pitchFamily="34" charset="0"/>
                <a:ea typeface="Consolas" pitchFamily="34" charset="-122"/>
                <a:cs typeface="Consolas" pitchFamily="34" charset="-120"/>
              </a:rPr>
              <a:t>print(2+3)</a:t>
            </a:r>
            <a:r>
              <a:rPr lang="en-US" sz="1253" dirty="0">
                <a:solidFill>
                  <a:srgbClr val="272525"/>
                </a:solidFill>
                <a:latin typeface="Source Sans 3" pitchFamily="34" charset="0"/>
                <a:ea typeface="Source Sans 3" pitchFamily="34" charset="-122"/>
                <a:cs typeface="Source Sans 3" pitchFamily="34" charset="-120"/>
              </a:rPr>
              <a:t>으로 정상 작동 확인</a:t>
            </a:r>
            <a:endParaRPr lang="en-US" sz="1253" dirty="0"/>
          </a:p>
        </p:txBody>
      </p:sp>
      <p:sp>
        <p:nvSpPr>
          <p:cNvPr id="23" name="Text 21"/>
          <p:cNvSpPr/>
          <p:nvPr/>
        </p:nvSpPr>
        <p:spPr>
          <a:xfrm>
            <a:off x="5034018" y="4538186"/>
            <a:ext cx="162037" cy="202586"/>
          </a:xfrm>
          <a:prstGeom prst="rect">
            <a:avLst/>
          </a:prstGeom>
          <a:noFill/>
          <a:ln/>
        </p:spPr>
        <p:txBody>
          <a:bodyPr wrap="none" lIns="0" tIns="0" rIns="0" bIns="0" rtlCol="0" anchor="t"/>
          <a:lstStyle/>
          <a:p>
            <a:pPr>
              <a:lnSpc>
                <a:spcPts val="2031"/>
              </a:lnSpc>
            </a:pPr>
            <a:r>
              <a:rPr lang="en-US" sz="1253" dirty="0">
                <a:solidFill>
                  <a:srgbClr val="272525"/>
                </a:solidFill>
                <a:latin typeface="Source Serif 4 Light" pitchFamily="34" charset="0"/>
                <a:ea typeface="Source Serif 4 Light" pitchFamily="34" charset="-122"/>
                <a:cs typeface="Source Serif 4 Light" pitchFamily="34" charset="-120"/>
              </a:rPr>
              <a:t>06</a:t>
            </a:r>
            <a:endParaRPr lang="en-US" sz="1253" dirty="0"/>
          </a:p>
        </p:txBody>
      </p:sp>
      <p:sp>
        <p:nvSpPr>
          <p:cNvPr id="24" name="Shape 22"/>
          <p:cNvSpPr/>
          <p:nvPr/>
        </p:nvSpPr>
        <p:spPr>
          <a:xfrm>
            <a:off x="5034018" y="4793010"/>
            <a:ext cx="4304773" cy="20638"/>
          </a:xfrm>
          <a:prstGeom prst="rect">
            <a:avLst/>
          </a:prstGeom>
          <a:solidFill>
            <a:srgbClr val="BE49DF"/>
          </a:solidFill>
          <a:ln/>
        </p:spPr>
        <p:txBody>
          <a:bodyPr/>
          <a:lstStyle/>
          <a:p>
            <a:endParaRPr lang="ko-KR" altLang="en-US" sz="1219"/>
          </a:p>
        </p:txBody>
      </p:sp>
      <p:sp>
        <p:nvSpPr>
          <p:cNvPr id="25" name="Text 23"/>
          <p:cNvSpPr/>
          <p:nvPr/>
        </p:nvSpPr>
        <p:spPr>
          <a:xfrm>
            <a:off x="5034019" y="491530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패키지 목록 저장</a:t>
            </a:r>
            <a:endParaRPr lang="en-US" sz="1489" dirty="0"/>
          </a:p>
        </p:txBody>
      </p:sp>
      <p:sp>
        <p:nvSpPr>
          <p:cNvPr id="26" name="Text 24"/>
          <p:cNvSpPr/>
          <p:nvPr/>
        </p:nvSpPr>
        <p:spPr>
          <a:xfrm>
            <a:off x="5034018" y="5250823"/>
            <a:ext cx="4304773" cy="274818"/>
          </a:xfrm>
          <a:prstGeom prst="rect">
            <a:avLst/>
          </a:prstGeom>
          <a:noFill/>
          <a:ln/>
        </p:spPr>
        <p:txBody>
          <a:bodyPr wrap="none" lIns="0" tIns="0" rIns="0" bIns="0" rtlCol="0" anchor="t"/>
          <a:lstStyle/>
          <a:p>
            <a:pPr>
              <a:lnSpc>
                <a:spcPts val="2031"/>
              </a:lnSpc>
            </a:pPr>
            <a:r>
              <a:rPr lang="en-US" sz="1253" dirty="0">
                <a:solidFill>
                  <a:srgbClr val="272525"/>
                </a:solidFill>
                <a:highlight>
                  <a:srgbClr val="F2F2F2"/>
                </a:highlight>
                <a:latin typeface="Consolas" pitchFamily="34" charset="0"/>
                <a:ea typeface="Consolas" pitchFamily="34" charset="-122"/>
                <a:cs typeface="Consolas" pitchFamily="34" charset="-120"/>
              </a:rPr>
              <a:t>requirements.txt</a:t>
            </a:r>
            <a:r>
              <a:rPr lang="en-US" sz="1253" dirty="0">
                <a:solidFill>
                  <a:srgbClr val="272525"/>
                </a:solidFill>
                <a:latin typeface="Source Sans 3" pitchFamily="34" charset="0"/>
                <a:ea typeface="Source Sans 3" pitchFamily="34" charset="-122"/>
                <a:cs typeface="Source Sans 3" pitchFamily="34" charset="-120"/>
              </a:rPr>
              <a:t> 파일 생성</a:t>
            </a:r>
            <a:endParaRPr lang="en-US" sz="1253"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81959" y="2224447"/>
            <a:ext cx="5056833" cy="1906712"/>
          </a:xfrm>
          <a:prstGeom prst="rect">
            <a:avLst/>
          </a:prstGeom>
          <a:noFill/>
          <a:ln/>
        </p:spPr>
        <p:txBody>
          <a:bodyPr wrap="square" lIns="0" tIns="0" rIns="0" bIns="0" rtlCol="0" anchor="t"/>
          <a:lstStyle/>
          <a:p>
            <a:pPr>
              <a:lnSpc>
                <a:spcPts val="7482"/>
              </a:lnSpc>
            </a:pPr>
            <a:r>
              <a:rPr lang="en-US" sz="5992" dirty="0">
                <a:solidFill>
                  <a:srgbClr val="000000"/>
                </a:solidFill>
                <a:latin typeface="Source Serif 4 Semi Bold" pitchFamily="34" charset="0"/>
                <a:ea typeface="Source Serif 4 Semi Bold" pitchFamily="34" charset="-122"/>
                <a:cs typeface="Source Serif 4 Semi Bold" pitchFamily="34" charset="-120"/>
              </a:rPr>
              <a:t>딥러닝 모델의 이해</a:t>
            </a:r>
            <a:endParaRPr lang="en-US" sz="5992" dirty="0"/>
          </a:p>
        </p:txBody>
      </p:sp>
      <p:sp>
        <p:nvSpPr>
          <p:cNvPr id="4" name="Text 1"/>
          <p:cNvSpPr/>
          <p:nvPr/>
        </p:nvSpPr>
        <p:spPr>
          <a:xfrm>
            <a:off x="4281959" y="4374214"/>
            <a:ext cx="505683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이제 환경 구축을 마쳤으니, </a:t>
            </a:r>
            <a:r>
              <a:rPr lang="en-US" sz="1253" dirty="0">
                <a:solidFill>
                  <a:srgbClr val="BE49DF"/>
                </a:solidFill>
                <a:latin typeface="Source Sans 3" pitchFamily="34" charset="0"/>
                <a:ea typeface="Source Sans 3" pitchFamily="34" charset="-122"/>
                <a:cs typeface="Source Sans 3" pitchFamily="34" charset="-120"/>
              </a:rPr>
              <a:t>CNN과 DNN의 핵심 개념</a:t>
            </a:r>
            <a:r>
              <a:rPr lang="en-US" sz="1253" dirty="0">
                <a:solidFill>
                  <a:srgbClr val="272525"/>
                </a:solidFill>
                <a:latin typeface="Source Sans 3" pitchFamily="34" charset="0"/>
                <a:ea typeface="Source Sans 3" pitchFamily="34" charset="-122"/>
                <a:cs typeface="Source Sans 3" pitchFamily="34" charset="-120"/>
              </a:rPr>
              <a:t>을 살펴보겠습니다.</a:t>
            </a:r>
            <a:endParaRPr lang="en-US" sz="1253"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5370" y="1055930"/>
            <a:ext cx="3532318" cy="441530"/>
          </a:xfrm>
          <a:prstGeom prst="rect">
            <a:avLst/>
          </a:prstGeom>
          <a:noFill/>
          <a:ln/>
        </p:spPr>
        <p:txBody>
          <a:bodyPr wrap="none" lIns="0" tIns="0" rIns="0" bIns="0" rtlCol="0" anchor="t"/>
          <a:lstStyle/>
          <a:p>
            <a:pPr>
              <a:lnSpc>
                <a:spcPts val="3453"/>
              </a:lnSpc>
            </a:pPr>
            <a:r>
              <a:rPr lang="en-US" sz="2776" dirty="0">
                <a:solidFill>
                  <a:srgbClr val="000000"/>
                </a:solidFill>
                <a:latin typeface="Source Serif 4 Semi Bold" pitchFamily="34" charset="0"/>
                <a:ea typeface="Source Serif 4 Semi Bold" pitchFamily="34" charset="-122"/>
                <a:cs typeface="Source Serif 4 Semi Bold" pitchFamily="34" charset="-120"/>
              </a:rPr>
              <a:t>DNN과 CNN 구조 비교</a:t>
            </a:r>
            <a:endParaRPr lang="en-US" sz="2776" dirty="0"/>
          </a:p>
        </p:txBody>
      </p:sp>
      <p:sp>
        <p:nvSpPr>
          <p:cNvPr id="3" name="Shape 1"/>
          <p:cNvSpPr/>
          <p:nvPr/>
        </p:nvSpPr>
        <p:spPr>
          <a:xfrm>
            <a:off x="4942681" y="1797671"/>
            <a:ext cx="20638" cy="4004320"/>
          </a:xfrm>
          <a:prstGeom prst="roundRect">
            <a:avLst>
              <a:gd name="adj" fmla="val 305526"/>
            </a:avLst>
          </a:prstGeom>
          <a:solidFill>
            <a:srgbClr val="D6BADD"/>
          </a:solidFill>
          <a:ln/>
        </p:spPr>
        <p:txBody>
          <a:bodyPr/>
          <a:lstStyle/>
          <a:p>
            <a:endParaRPr lang="ko-KR" altLang="en-US" sz="1219"/>
          </a:p>
        </p:txBody>
      </p:sp>
      <p:sp>
        <p:nvSpPr>
          <p:cNvPr id="4" name="Shape 2"/>
          <p:cNvSpPr/>
          <p:nvPr/>
        </p:nvSpPr>
        <p:spPr>
          <a:xfrm>
            <a:off x="504732" y="1797670"/>
            <a:ext cx="4427631" cy="1852055"/>
          </a:xfrm>
          <a:prstGeom prst="roundRect">
            <a:avLst>
              <a:gd name="adj" fmla="val 3404"/>
            </a:avLst>
          </a:prstGeom>
          <a:solidFill>
            <a:srgbClr val="F0D4F7"/>
          </a:solidFill>
          <a:ln w="7620">
            <a:solidFill>
              <a:srgbClr val="D6BADD"/>
            </a:solidFill>
            <a:prstDash val="solid"/>
          </a:ln>
        </p:spPr>
        <p:txBody>
          <a:bodyPr/>
          <a:lstStyle/>
          <a:p>
            <a:endParaRPr lang="ko-KR" altLang="en-US" sz="1219"/>
          </a:p>
        </p:txBody>
      </p:sp>
      <p:sp>
        <p:nvSpPr>
          <p:cNvPr id="5" name="Text 3"/>
          <p:cNvSpPr/>
          <p:nvPr/>
        </p:nvSpPr>
        <p:spPr>
          <a:xfrm>
            <a:off x="2394031" y="1952936"/>
            <a:ext cx="2388227" cy="220725"/>
          </a:xfrm>
          <a:prstGeom prst="rect">
            <a:avLst/>
          </a:prstGeom>
          <a:noFill/>
          <a:ln/>
        </p:spPr>
        <p:txBody>
          <a:bodyPr wrap="none" lIns="0" tIns="0" rIns="0" bIns="0" rtlCol="0" anchor="t"/>
          <a:lstStyle/>
          <a:p>
            <a:pPr algn="r">
              <a:lnSpc>
                <a:spcPts val="1727"/>
              </a:lnSpc>
            </a:pPr>
            <a:r>
              <a:rPr lang="en-US" sz="1388" dirty="0">
                <a:solidFill>
                  <a:srgbClr val="272525"/>
                </a:solidFill>
                <a:latin typeface="Source Serif 4 Semi Bold" pitchFamily="34" charset="0"/>
                <a:ea typeface="Source Serif 4 Semi Bold" pitchFamily="34" charset="-122"/>
                <a:cs typeface="Source Serif 4 Semi Bold" pitchFamily="34" charset="-120"/>
              </a:rPr>
              <a:t>DNN (Deep Neural Network)</a:t>
            </a:r>
            <a:endParaRPr lang="en-US" sz="1388" dirty="0"/>
          </a:p>
        </p:txBody>
      </p:sp>
      <p:sp>
        <p:nvSpPr>
          <p:cNvPr id="6" name="Text 4"/>
          <p:cNvSpPr/>
          <p:nvPr/>
        </p:nvSpPr>
        <p:spPr>
          <a:xfrm>
            <a:off x="659998" y="2263708"/>
            <a:ext cx="4122260" cy="240153"/>
          </a:xfrm>
          <a:prstGeom prst="rect">
            <a:avLst/>
          </a:prstGeom>
          <a:noFill/>
          <a:ln/>
        </p:spPr>
        <p:txBody>
          <a:bodyPr wrap="none" lIns="0" tIns="0" rIns="0" bIns="0" rtlCol="0" anchor="t"/>
          <a:lstStyle/>
          <a:p>
            <a:pPr algn="r">
              <a:lnSpc>
                <a:spcPts val="1862"/>
              </a:lnSpc>
            </a:pPr>
            <a:r>
              <a:rPr lang="en-US" sz="1151" b="1" dirty="0">
                <a:solidFill>
                  <a:srgbClr val="272525"/>
                </a:solidFill>
                <a:latin typeface="Source Sans 3" pitchFamily="34" charset="0"/>
                <a:ea typeface="Source Sans 3" pitchFamily="34" charset="-122"/>
                <a:cs typeface="Source Sans 3" pitchFamily="34" charset="-120"/>
              </a:rPr>
              <a:t>구조:</a:t>
            </a:r>
            <a:r>
              <a:rPr lang="en-US" sz="1151" dirty="0">
                <a:solidFill>
                  <a:srgbClr val="272525"/>
                </a:solidFill>
                <a:latin typeface="Source Sans 3" pitchFamily="34" charset="0"/>
                <a:ea typeface="Source Sans 3" pitchFamily="34" charset="-122"/>
                <a:cs typeface="Source Sans 3" pitchFamily="34" charset="-120"/>
              </a:rPr>
              <a:t> 다수의 은닉층을 가진 완전연결 신경망</a:t>
            </a:r>
            <a:endParaRPr lang="en-US" sz="1151" dirty="0"/>
          </a:p>
        </p:txBody>
      </p:sp>
      <p:sp>
        <p:nvSpPr>
          <p:cNvPr id="7" name="Text 5"/>
          <p:cNvSpPr/>
          <p:nvPr/>
        </p:nvSpPr>
        <p:spPr>
          <a:xfrm>
            <a:off x="659998" y="2593908"/>
            <a:ext cx="4122260" cy="240153"/>
          </a:xfrm>
          <a:prstGeom prst="rect">
            <a:avLst/>
          </a:prstGeom>
          <a:noFill/>
          <a:ln/>
        </p:spPr>
        <p:txBody>
          <a:bodyPr wrap="none" lIns="0" tIns="0" rIns="0" bIns="0" rtlCol="0" anchor="t"/>
          <a:lstStyle/>
          <a:p>
            <a:pPr algn="r">
              <a:lnSpc>
                <a:spcPts val="1862"/>
              </a:lnSpc>
            </a:pPr>
            <a:r>
              <a:rPr lang="en-US" sz="1151" b="1" dirty="0">
                <a:solidFill>
                  <a:srgbClr val="272525"/>
                </a:solidFill>
                <a:latin typeface="Source Sans 3" pitchFamily="34" charset="0"/>
                <a:ea typeface="Source Sans 3" pitchFamily="34" charset="-122"/>
                <a:cs typeface="Source Sans 3" pitchFamily="34" charset="-120"/>
              </a:rPr>
              <a:t>특징:</a:t>
            </a:r>
            <a:r>
              <a:rPr lang="en-US" sz="1151" dirty="0">
                <a:solidFill>
                  <a:srgbClr val="272525"/>
                </a:solidFill>
                <a:latin typeface="Source Sans 3" pitchFamily="34" charset="0"/>
                <a:ea typeface="Source Sans 3" pitchFamily="34" charset="-122"/>
                <a:cs typeface="Source Sans 3" pitchFamily="34" charset="-120"/>
              </a:rPr>
              <a:t> 계층적 특징 학습, 복잡한 패턴 표현 가능</a:t>
            </a:r>
            <a:endParaRPr lang="en-US" sz="1151" dirty="0"/>
          </a:p>
        </p:txBody>
      </p:sp>
      <p:sp>
        <p:nvSpPr>
          <p:cNvPr id="8" name="Text 6"/>
          <p:cNvSpPr/>
          <p:nvPr/>
        </p:nvSpPr>
        <p:spPr>
          <a:xfrm>
            <a:off x="659998" y="2924108"/>
            <a:ext cx="4122260" cy="240153"/>
          </a:xfrm>
          <a:prstGeom prst="rect">
            <a:avLst/>
          </a:prstGeom>
          <a:noFill/>
          <a:ln/>
        </p:spPr>
        <p:txBody>
          <a:bodyPr wrap="none" lIns="0" tIns="0" rIns="0" bIns="0" rtlCol="0" anchor="t"/>
          <a:lstStyle/>
          <a:p>
            <a:pPr algn="r">
              <a:lnSpc>
                <a:spcPts val="1862"/>
              </a:lnSpc>
            </a:pPr>
            <a:r>
              <a:rPr lang="en-US" sz="1151" b="1" dirty="0">
                <a:solidFill>
                  <a:srgbClr val="272525"/>
                </a:solidFill>
                <a:latin typeface="Source Sans 3" pitchFamily="34" charset="0"/>
                <a:ea typeface="Source Sans 3" pitchFamily="34" charset="-122"/>
                <a:cs typeface="Source Sans 3" pitchFamily="34" charset="-120"/>
              </a:rPr>
              <a:t>적용:</a:t>
            </a:r>
            <a:r>
              <a:rPr lang="en-US" sz="1151" dirty="0">
                <a:solidFill>
                  <a:srgbClr val="272525"/>
                </a:solidFill>
                <a:latin typeface="Source Sans 3" pitchFamily="34" charset="0"/>
                <a:ea typeface="Source Sans 3" pitchFamily="34" charset="-122"/>
                <a:cs typeface="Source Sans 3" pitchFamily="34" charset="-120"/>
              </a:rPr>
              <a:t> 시계열, 표형 데이터, 텍스트 처리</a:t>
            </a:r>
            <a:endParaRPr lang="en-US" sz="1151" dirty="0"/>
          </a:p>
        </p:txBody>
      </p:sp>
      <p:sp>
        <p:nvSpPr>
          <p:cNvPr id="9" name="Text 7"/>
          <p:cNvSpPr/>
          <p:nvPr/>
        </p:nvSpPr>
        <p:spPr>
          <a:xfrm>
            <a:off x="659998" y="3254308"/>
            <a:ext cx="4122260" cy="240153"/>
          </a:xfrm>
          <a:prstGeom prst="rect">
            <a:avLst/>
          </a:prstGeom>
          <a:noFill/>
          <a:ln/>
        </p:spPr>
        <p:txBody>
          <a:bodyPr wrap="none" lIns="0" tIns="0" rIns="0" bIns="0" rtlCol="0" anchor="t"/>
          <a:lstStyle/>
          <a:p>
            <a:pPr algn="r">
              <a:lnSpc>
                <a:spcPts val="1862"/>
              </a:lnSpc>
            </a:pPr>
            <a:r>
              <a:rPr lang="en-US" sz="1151" b="1" dirty="0">
                <a:solidFill>
                  <a:srgbClr val="272525"/>
                </a:solidFill>
                <a:latin typeface="Source Sans 3" pitchFamily="34" charset="0"/>
                <a:ea typeface="Source Sans 3" pitchFamily="34" charset="-122"/>
                <a:cs typeface="Source Sans 3" pitchFamily="34" charset="-120"/>
              </a:rPr>
              <a:t>단점:</a:t>
            </a:r>
            <a:r>
              <a:rPr lang="en-US" sz="1151" dirty="0">
                <a:solidFill>
                  <a:srgbClr val="272525"/>
                </a:solidFill>
                <a:latin typeface="Source Sans 3" pitchFamily="34" charset="0"/>
                <a:ea typeface="Source Sans 3" pitchFamily="34" charset="-122"/>
                <a:cs typeface="Source Sans 3" pitchFamily="34" charset="-120"/>
              </a:rPr>
              <a:t> "블랙박스" 특성으로 해석 어려움</a:t>
            </a:r>
            <a:endParaRPr lang="en-US" sz="1151" dirty="0"/>
          </a:p>
        </p:txBody>
      </p:sp>
      <p:sp>
        <p:nvSpPr>
          <p:cNvPr id="10" name="Shape 8"/>
          <p:cNvSpPr/>
          <p:nvPr/>
        </p:nvSpPr>
        <p:spPr>
          <a:xfrm>
            <a:off x="4973638" y="3949936"/>
            <a:ext cx="4427631" cy="1852055"/>
          </a:xfrm>
          <a:prstGeom prst="rect">
            <a:avLst/>
          </a:prstGeom>
          <a:solidFill>
            <a:srgbClr val="F0D4F7"/>
          </a:solidFill>
          <a:ln w="7620">
            <a:solidFill>
              <a:srgbClr val="D6BADD"/>
            </a:solidFill>
            <a:prstDash val="solid"/>
          </a:ln>
        </p:spPr>
        <p:txBody>
          <a:bodyPr/>
          <a:lstStyle/>
          <a:p>
            <a:endParaRPr lang="ko-KR" altLang="en-US" sz="1219"/>
          </a:p>
        </p:txBody>
      </p:sp>
      <p:sp>
        <p:nvSpPr>
          <p:cNvPr id="11" name="Text 9"/>
          <p:cNvSpPr/>
          <p:nvPr/>
        </p:nvSpPr>
        <p:spPr>
          <a:xfrm>
            <a:off x="5123743" y="4105201"/>
            <a:ext cx="3145768" cy="220725"/>
          </a:xfrm>
          <a:prstGeom prst="rect">
            <a:avLst/>
          </a:prstGeom>
          <a:noFill/>
          <a:ln/>
        </p:spPr>
        <p:txBody>
          <a:bodyPr wrap="none" lIns="0" tIns="0" rIns="0" bIns="0" rtlCol="0" anchor="t"/>
          <a:lstStyle/>
          <a:p>
            <a:pPr>
              <a:lnSpc>
                <a:spcPts val="1727"/>
              </a:lnSpc>
            </a:pPr>
            <a:r>
              <a:rPr lang="en-US" sz="1388" dirty="0">
                <a:solidFill>
                  <a:srgbClr val="272525"/>
                </a:solidFill>
                <a:latin typeface="Source Serif 4 Semi Bold" pitchFamily="34" charset="0"/>
                <a:ea typeface="Source Serif 4 Semi Bold" pitchFamily="34" charset="-122"/>
                <a:cs typeface="Source Serif 4 Semi Bold" pitchFamily="34" charset="-120"/>
              </a:rPr>
              <a:t>CNN (Convolutional Neural Network)</a:t>
            </a:r>
            <a:endParaRPr lang="en-US" sz="1388" dirty="0"/>
          </a:p>
        </p:txBody>
      </p:sp>
      <p:sp>
        <p:nvSpPr>
          <p:cNvPr id="12" name="Text 10"/>
          <p:cNvSpPr/>
          <p:nvPr/>
        </p:nvSpPr>
        <p:spPr>
          <a:xfrm>
            <a:off x="5123743" y="4415973"/>
            <a:ext cx="4122260" cy="240153"/>
          </a:xfrm>
          <a:prstGeom prst="rect">
            <a:avLst/>
          </a:prstGeom>
          <a:noFill/>
          <a:ln/>
        </p:spPr>
        <p:txBody>
          <a:bodyPr wrap="none" lIns="0" tIns="0" rIns="0" bIns="0" rtlCol="0" anchor="t"/>
          <a:lstStyle/>
          <a:p>
            <a:pPr>
              <a:lnSpc>
                <a:spcPts val="1862"/>
              </a:lnSpc>
            </a:pPr>
            <a:r>
              <a:rPr lang="en-US" sz="1151" b="1" dirty="0">
                <a:solidFill>
                  <a:srgbClr val="272525"/>
                </a:solidFill>
                <a:latin typeface="Source Sans 3" pitchFamily="34" charset="0"/>
                <a:ea typeface="Source Sans 3" pitchFamily="34" charset="-122"/>
                <a:cs typeface="Source Sans 3" pitchFamily="34" charset="-120"/>
              </a:rPr>
              <a:t>구조:</a:t>
            </a:r>
            <a:r>
              <a:rPr lang="en-US" sz="1151" dirty="0">
                <a:solidFill>
                  <a:srgbClr val="272525"/>
                </a:solidFill>
                <a:latin typeface="Source Sans 3" pitchFamily="34" charset="0"/>
                <a:ea typeface="Source Sans 3" pitchFamily="34" charset="-122"/>
                <a:cs typeface="Source Sans 3" pitchFamily="34" charset="-120"/>
              </a:rPr>
              <a:t> 합성곱층 + 풀링층 + 완전연결층</a:t>
            </a:r>
            <a:endParaRPr lang="en-US" sz="1151" dirty="0"/>
          </a:p>
        </p:txBody>
      </p:sp>
      <p:sp>
        <p:nvSpPr>
          <p:cNvPr id="13" name="Text 11"/>
          <p:cNvSpPr/>
          <p:nvPr/>
        </p:nvSpPr>
        <p:spPr>
          <a:xfrm>
            <a:off x="5123743" y="4746173"/>
            <a:ext cx="4122260" cy="240153"/>
          </a:xfrm>
          <a:prstGeom prst="rect">
            <a:avLst/>
          </a:prstGeom>
          <a:noFill/>
          <a:ln/>
        </p:spPr>
        <p:txBody>
          <a:bodyPr wrap="none" lIns="0" tIns="0" rIns="0" bIns="0" rtlCol="0" anchor="t"/>
          <a:lstStyle/>
          <a:p>
            <a:pPr>
              <a:lnSpc>
                <a:spcPts val="1862"/>
              </a:lnSpc>
            </a:pPr>
            <a:r>
              <a:rPr lang="en-US" sz="1151" b="1" dirty="0">
                <a:solidFill>
                  <a:srgbClr val="272525"/>
                </a:solidFill>
                <a:latin typeface="Source Sans 3" pitchFamily="34" charset="0"/>
                <a:ea typeface="Source Sans 3" pitchFamily="34" charset="-122"/>
                <a:cs typeface="Source Sans 3" pitchFamily="34" charset="-120"/>
              </a:rPr>
              <a:t>특징:</a:t>
            </a:r>
            <a:r>
              <a:rPr lang="en-US" sz="1151" dirty="0">
                <a:solidFill>
                  <a:srgbClr val="272525"/>
                </a:solidFill>
                <a:latin typeface="Source Sans 3" pitchFamily="34" charset="0"/>
                <a:ea typeface="Source Sans 3" pitchFamily="34" charset="-122"/>
                <a:cs typeface="Source Sans 3" pitchFamily="34" charset="-120"/>
              </a:rPr>
              <a:t> 공간적 계층 구조 학습, 가중치 공유</a:t>
            </a:r>
            <a:endParaRPr lang="en-US" sz="1151" dirty="0"/>
          </a:p>
        </p:txBody>
      </p:sp>
      <p:sp>
        <p:nvSpPr>
          <p:cNvPr id="14" name="Text 12"/>
          <p:cNvSpPr/>
          <p:nvPr/>
        </p:nvSpPr>
        <p:spPr>
          <a:xfrm>
            <a:off x="5123743" y="5076373"/>
            <a:ext cx="4122260" cy="240153"/>
          </a:xfrm>
          <a:prstGeom prst="rect">
            <a:avLst/>
          </a:prstGeom>
          <a:noFill/>
          <a:ln/>
        </p:spPr>
        <p:txBody>
          <a:bodyPr wrap="none" lIns="0" tIns="0" rIns="0" bIns="0" rtlCol="0" anchor="t"/>
          <a:lstStyle/>
          <a:p>
            <a:pPr>
              <a:lnSpc>
                <a:spcPts val="1862"/>
              </a:lnSpc>
            </a:pPr>
            <a:r>
              <a:rPr lang="en-US" sz="1151" b="1" dirty="0">
                <a:solidFill>
                  <a:srgbClr val="272525"/>
                </a:solidFill>
                <a:latin typeface="Source Sans 3" pitchFamily="34" charset="0"/>
                <a:ea typeface="Source Sans 3" pitchFamily="34" charset="-122"/>
                <a:cs typeface="Source Sans 3" pitchFamily="34" charset="-120"/>
              </a:rPr>
              <a:t>적용:</a:t>
            </a:r>
            <a:r>
              <a:rPr lang="en-US" sz="1151" dirty="0">
                <a:solidFill>
                  <a:srgbClr val="272525"/>
                </a:solidFill>
                <a:latin typeface="Source Sans 3" pitchFamily="34" charset="0"/>
                <a:ea typeface="Source Sans 3" pitchFamily="34" charset="-122"/>
                <a:cs typeface="Source Sans 3" pitchFamily="34" charset="-120"/>
              </a:rPr>
              <a:t> 이미지, 비디오 등 시각 데이터 특화</a:t>
            </a:r>
            <a:endParaRPr lang="en-US" sz="1151" dirty="0"/>
          </a:p>
        </p:txBody>
      </p:sp>
      <p:sp>
        <p:nvSpPr>
          <p:cNvPr id="15" name="Text 13"/>
          <p:cNvSpPr/>
          <p:nvPr/>
        </p:nvSpPr>
        <p:spPr>
          <a:xfrm>
            <a:off x="5123743" y="5406573"/>
            <a:ext cx="4122260" cy="240153"/>
          </a:xfrm>
          <a:prstGeom prst="rect">
            <a:avLst/>
          </a:prstGeom>
          <a:noFill/>
          <a:ln/>
        </p:spPr>
        <p:txBody>
          <a:bodyPr wrap="none" lIns="0" tIns="0" rIns="0" bIns="0" rtlCol="0" anchor="t"/>
          <a:lstStyle/>
          <a:p>
            <a:pPr>
              <a:lnSpc>
                <a:spcPts val="1862"/>
              </a:lnSpc>
            </a:pPr>
            <a:r>
              <a:rPr lang="en-US" sz="1151" b="1" dirty="0">
                <a:solidFill>
                  <a:srgbClr val="272525"/>
                </a:solidFill>
                <a:latin typeface="Source Sans 3" pitchFamily="34" charset="0"/>
                <a:ea typeface="Source Sans 3" pitchFamily="34" charset="-122"/>
                <a:cs typeface="Source Sans 3" pitchFamily="34" charset="-120"/>
              </a:rPr>
              <a:t>장점:</a:t>
            </a:r>
            <a:r>
              <a:rPr lang="en-US" sz="1151" dirty="0">
                <a:solidFill>
                  <a:srgbClr val="272525"/>
                </a:solidFill>
                <a:latin typeface="Source Sans 3" pitchFamily="34" charset="0"/>
                <a:ea typeface="Source Sans 3" pitchFamily="34" charset="-122"/>
                <a:cs typeface="Source Sans 3" pitchFamily="34" charset="-120"/>
              </a:rPr>
              <a:t> 파라미터 효율성, 위치 불변성 확보</a:t>
            </a:r>
            <a:endParaRPr lang="en-US" sz="115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7FE3B-B196-9FCB-FAFB-3EA0BD2990D7}"/>
            </a:ext>
          </a:extLst>
        </p:cNvPr>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F0747E08-94E1-4B17-4A50-50C3D773BF1D}"/>
              </a:ext>
            </a:extLst>
          </p:cNvPr>
          <p:cNvSpPr>
            <a:spLocks noGrp="1"/>
          </p:cNvSpPr>
          <p:nvPr>
            <p:ph type="ftr" sz="quarter" idx="11"/>
          </p:nvPr>
        </p:nvSpPr>
        <p:spPr/>
        <p:txBody>
          <a:bodyPr/>
          <a:lstStyle/>
          <a:p>
            <a:r>
              <a:rPr lang="ko-KR" altLang="en-US"/>
              <a:t>㈜바인드소프트</a:t>
            </a:r>
            <a:endParaRPr lang="en-US" dirty="0"/>
          </a:p>
        </p:txBody>
      </p:sp>
      <p:grpSp>
        <p:nvGrpSpPr>
          <p:cNvPr id="15" name="그룹 14">
            <a:extLst>
              <a:ext uri="{FF2B5EF4-FFF2-40B4-BE49-F238E27FC236}">
                <a16:creationId xmlns:a16="http://schemas.microsoft.com/office/drawing/2014/main" id="{23EADDB3-7994-F850-C804-599D6BCC84C3}"/>
              </a:ext>
            </a:extLst>
          </p:cNvPr>
          <p:cNvGrpSpPr/>
          <p:nvPr/>
        </p:nvGrpSpPr>
        <p:grpSpPr>
          <a:xfrm>
            <a:off x="577149" y="1594554"/>
            <a:ext cx="8442499" cy="542340"/>
            <a:chOff x="506862" y="2356697"/>
            <a:chExt cx="8785821" cy="564395"/>
          </a:xfrm>
        </p:grpSpPr>
        <p:sp>
          <p:nvSpPr>
            <p:cNvPr id="16" name="TextBox 15">
              <a:extLst>
                <a:ext uri="{FF2B5EF4-FFF2-40B4-BE49-F238E27FC236}">
                  <a16:creationId xmlns:a16="http://schemas.microsoft.com/office/drawing/2014/main" id="{CDA1252B-7B46-074B-CCC4-692C1110A72E}"/>
                </a:ext>
              </a:extLst>
            </p:cNvPr>
            <p:cNvSpPr txBox="1"/>
            <p:nvPr/>
          </p:nvSpPr>
          <p:spPr>
            <a:xfrm>
              <a:off x="1124462" y="2426286"/>
              <a:ext cx="8168221" cy="416381"/>
            </a:xfrm>
            <a:prstGeom prst="rect">
              <a:avLst/>
            </a:prstGeom>
            <a:noFill/>
          </p:spPr>
          <p:txBody>
            <a:bodyPr wrap="square" lIns="0" tIns="0" rIns="0" bIns="0" rtlCol="0" anchor="ctr" anchorCtr="0">
              <a:spAutoFit/>
            </a:bodyPr>
            <a:lstStyle/>
            <a:p>
              <a:pPr>
                <a:spcBef>
                  <a:spcPts val="867"/>
                </a:spcBef>
              </a:pPr>
              <a:r>
                <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시각데이터 활용 딥러닝 분석 </a:t>
              </a:r>
              <a:r>
                <a:rPr lang="en-US" altLang="ko-KR"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a:t>
              </a:r>
              <a:r>
                <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분류모델 예측실습</a:t>
              </a:r>
              <a:r>
                <a:rPr lang="en-US" altLang="ko-KR"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a:t>
              </a:r>
              <a:endPar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endParaRPr>
            </a:p>
          </p:txBody>
        </p:sp>
        <p:grpSp>
          <p:nvGrpSpPr>
            <p:cNvPr id="17" name="그룹 16">
              <a:extLst>
                <a:ext uri="{FF2B5EF4-FFF2-40B4-BE49-F238E27FC236}">
                  <a16:creationId xmlns:a16="http://schemas.microsoft.com/office/drawing/2014/main" id="{A05F054E-C796-E3B3-2056-FA43F941D263}"/>
                </a:ext>
              </a:extLst>
            </p:cNvPr>
            <p:cNvGrpSpPr/>
            <p:nvPr/>
          </p:nvGrpSpPr>
          <p:grpSpPr>
            <a:xfrm>
              <a:off x="506862" y="2356697"/>
              <a:ext cx="527077" cy="564395"/>
              <a:chOff x="2496339" y="3062826"/>
              <a:chExt cx="527077" cy="564395"/>
            </a:xfrm>
          </p:grpSpPr>
          <p:sp>
            <p:nvSpPr>
              <p:cNvPr id="18" name="사각형: 둥근 위쪽 모서리 17">
                <a:extLst>
                  <a:ext uri="{FF2B5EF4-FFF2-40B4-BE49-F238E27FC236}">
                    <a16:creationId xmlns:a16="http://schemas.microsoft.com/office/drawing/2014/main" id="{CFA18812-B242-B0BD-66CF-51C03116223C}"/>
                  </a:ext>
                </a:extLst>
              </p:cNvPr>
              <p:cNvSpPr/>
              <p:nvPr/>
            </p:nvSpPr>
            <p:spPr>
              <a:xfrm>
                <a:off x="2496339" y="3062826"/>
                <a:ext cx="527077" cy="564395"/>
              </a:xfrm>
              <a:prstGeom prst="round2SameRect">
                <a:avLst>
                  <a:gd name="adj1" fmla="val 6547"/>
                  <a:gd name="adj2" fmla="val 0"/>
                </a:avLst>
              </a:prstGeom>
              <a:gradFill>
                <a:gsLst>
                  <a:gs pos="0">
                    <a:srgbClr val="0987B9"/>
                  </a:gs>
                  <a:gs pos="100000">
                    <a:srgbClr val="027F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19" name="사각형: 둥근 위쪽 모서리 18">
                <a:extLst>
                  <a:ext uri="{FF2B5EF4-FFF2-40B4-BE49-F238E27FC236}">
                    <a16:creationId xmlns:a16="http://schemas.microsoft.com/office/drawing/2014/main" id="{15FEF19F-53D3-3862-39FE-64C51E8F06E3}"/>
                  </a:ext>
                </a:extLst>
              </p:cNvPr>
              <p:cNvSpPr/>
              <p:nvPr/>
            </p:nvSpPr>
            <p:spPr>
              <a:xfrm flipH="1">
                <a:off x="2496339" y="3062826"/>
                <a:ext cx="527076" cy="564395"/>
              </a:xfrm>
              <a:prstGeom prst="round2SameRect">
                <a:avLst>
                  <a:gd name="adj1" fmla="val 6547"/>
                  <a:gd name="adj2" fmla="val 0"/>
                </a:avLst>
              </a:prstGeom>
              <a:gradFill flip="none" rotWithShape="1">
                <a:gsLst>
                  <a:gs pos="56000">
                    <a:schemeClr val="bg1">
                      <a:alpha val="0"/>
                    </a:schemeClr>
                  </a:gs>
                  <a:gs pos="0">
                    <a:schemeClr val="bg1">
                      <a:alpha val="4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20" name="TextBox 19">
                <a:extLst>
                  <a:ext uri="{FF2B5EF4-FFF2-40B4-BE49-F238E27FC236}">
                    <a16:creationId xmlns:a16="http://schemas.microsoft.com/office/drawing/2014/main" id="{A4D228E2-4605-5D7E-263D-A6CD5AA56117}"/>
                  </a:ext>
                </a:extLst>
              </p:cNvPr>
              <p:cNvSpPr txBox="1"/>
              <p:nvPr/>
            </p:nvSpPr>
            <p:spPr>
              <a:xfrm>
                <a:off x="2629758" y="3067404"/>
                <a:ext cx="260237" cy="555241"/>
              </a:xfrm>
              <a:prstGeom prst="rect">
                <a:avLst/>
              </a:prstGeom>
              <a:noFill/>
            </p:spPr>
            <p:txBody>
              <a:bodyPr wrap="none" lIns="0" tIns="0" rIns="0" bIns="0" rtlCol="0" anchor="ctr" anchorCtr="0">
                <a:spAutoFit/>
              </a:bodyPr>
              <a:lstStyle>
                <a:defPPr>
                  <a:defRPr lang="ko-KR"/>
                </a:defPPr>
                <a:lvl1pPr algn="ctr" latinLnBrk="0">
                  <a:spcBef>
                    <a:spcPts val="800"/>
                  </a:spcBef>
                  <a:defRPr sz="3200">
                    <a:solidFill>
                      <a:prstClr val="white"/>
                    </a:solidFill>
                    <a:latin typeface="KoPub바탕체 Bold" pitchFamily="18" charset="-127"/>
                    <a:ea typeface="KoPub바탕체 Bold" pitchFamily="18" charset="-127"/>
                  </a:defRPr>
                </a:lvl1pPr>
              </a:lstStyle>
              <a:p>
                <a:r>
                  <a:rPr lang="en-US" altLang="ko-KR" sz="3467" dirty="0">
                    <a:ln>
                      <a:solidFill>
                        <a:schemeClr val="bg1">
                          <a:alpha val="0"/>
                        </a:schemeClr>
                      </a:solidFill>
                    </a:ln>
                    <a:latin typeface="맑은 고딕" panose="020B0503020000020004" pitchFamily="50" charset="-127"/>
                    <a:ea typeface="맑은 고딕" panose="020B0503020000020004" pitchFamily="50" charset="-127"/>
                  </a:rPr>
                  <a:t>3</a:t>
                </a:r>
              </a:p>
            </p:txBody>
          </p:sp>
        </p:grpSp>
      </p:grpSp>
      <p:sp>
        <p:nvSpPr>
          <p:cNvPr id="8" name="TextBox 7">
            <a:extLst>
              <a:ext uri="{FF2B5EF4-FFF2-40B4-BE49-F238E27FC236}">
                <a16:creationId xmlns:a16="http://schemas.microsoft.com/office/drawing/2014/main" id="{C247A9D5-AF72-25BD-AAA0-FF8E17FC72DC}"/>
              </a:ext>
            </a:extLst>
          </p:cNvPr>
          <p:cNvSpPr txBox="1"/>
          <p:nvPr/>
        </p:nvSpPr>
        <p:spPr>
          <a:xfrm>
            <a:off x="867742" y="2252869"/>
            <a:ext cx="8294258" cy="1938992"/>
          </a:xfrm>
          <a:prstGeom prst="rect">
            <a:avLst/>
          </a:prstGeom>
          <a:noFill/>
        </p:spPr>
        <p:txBody>
          <a:bodyPr wrap="none" rtlCol="0">
            <a:spAutoFit/>
          </a:bodyPr>
          <a:lstStyle/>
          <a:p>
            <a:pPr fontAlgn="base"/>
            <a:r>
              <a:rPr lang="en-US" altLang="ko-KR" sz="2400" dirty="0"/>
              <a:t>[</a:t>
            </a:r>
            <a:r>
              <a:rPr lang="ko-KR" altLang="en-US" sz="2400" dirty="0"/>
              <a:t>실습</a:t>
            </a:r>
            <a:r>
              <a:rPr lang="en-US" altLang="ko-KR" sz="2400" dirty="0"/>
              <a:t>] </a:t>
            </a:r>
            <a:r>
              <a:rPr lang="ko-KR" altLang="en-US" sz="2400" dirty="0"/>
              <a:t>시각 데이터 기반 감지 실습</a:t>
            </a:r>
          </a:p>
          <a:p>
            <a:pPr fontAlgn="base"/>
            <a:r>
              <a:rPr lang="ko-KR" altLang="en-US" sz="2400" dirty="0"/>
              <a:t> </a:t>
            </a:r>
            <a:r>
              <a:rPr lang="en-US" altLang="ko-KR" sz="2400" dirty="0"/>
              <a:t>- </a:t>
            </a:r>
            <a:r>
              <a:rPr lang="ko-KR" altLang="en-US" sz="2400" dirty="0"/>
              <a:t>이미지 안에 있는 </a:t>
            </a:r>
            <a:r>
              <a:rPr lang="en-US" altLang="ko-KR" sz="2400" dirty="0"/>
              <a:t>"</a:t>
            </a:r>
            <a:r>
              <a:rPr lang="ko-KR" altLang="en-US" sz="2400" dirty="0"/>
              <a:t>여러 객체</a:t>
            </a:r>
            <a:r>
              <a:rPr lang="en-US" altLang="ko-KR" sz="2400" dirty="0"/>
              <a:t>"</a:t>
            </a:r>
            <a:r>
              <a:rPr lang="ko-KR" altLang="en-US" sz="2400" dirty="0"/>
              <a:t>를 찾아 위치와 종류를 알아냄</a:t>
            </a:r>
          </a:p>
          <a:p>
            <a:pPr fontAlgn="base"/>
            <a:r>
              <a:rPr lang="ko-KR" altLang="en-US" sz="2400" dirty="0"/>
              <a:t> </a:t>
            </a:r>
            <a:r>
              <a:rPr lang="en-US" altLang="ko-KR" sz="2400" dirty="0"/>
              <a:t>- </a:t>
            </a:r>
            <a:r>
              <a:rPr lang="ko-KR" altLang="en-US" sz="2400" dirty="0"/>
              <a:t>이미지 데이터를 활용하여 이물질과 다중포장재의 유무에 </a:t>
            </a:r>
            <a:endParaRPr lang="en-US" altLang="ko-KR" sz="2400" dirty="0"/>
          </a:p>
          <a:p>
            <a:pPr fontAlgn="base"/>
            <a:r>
              <a:rPr lang="ko-KR" altLang="en-US" sz="2400" dirty="0"/>
              <a:t>따른 환경 별 캔</a:t>
            </a:r>
            <a:r>
              <a:rPr lang="en-US" altLang="ko-KR" sz="2400" dirty="0"/>
              <a:t>, </a:t>
            </a:r>
            <a:r>
              <a:rPr lang="ko-KR" altLang="en-US" sz="2400" dirty="0"/>
              <a:t>비닐</a:t>
            </a:r>
            <a:r>
              <a:rPr lang="en-US" altLang="ko-KR" sz="2400" dirty="0"/>
              <a:t>, </a:t>
            </a:r>
            <a:r>
              <a:rPr lang="ko-KR" altLang="en-US" sz="2400" dirty="0"/>
              <a:t>종이</a:t>
            </a:r>
            <a:r>
              <a:rPr lang="en-US" altLang="ko-KR" sz="2400" dirty="0"/>
              <a:t>, </a:t>
            </a:r>
            <a:r>
              <a:rPr lang="ko-KR" altLang="en-US" sz="2400" dirty="0"/>
              <a:t>종이팩</a:t>
            </a:r>
            <a:r>
              <a:rPr lang="en-US" altLang="ko-KR" sz="2400" dirty="0"/>
              <a:t>, </a:t>
            </a:r>
            <a:r>
              <a:rPr lang="ko-KR" altLang="en-US" sz="2400" dirty="0" err="1"/>
              <a:t>패트</a:t>
            </a:r>
            <a:r>
              <a:rPr lang="en-US" altLang="ko-KR" sz="2400" dirty="0"/>
              <a:t>, </a:t>
            </a:r>
            <a:r>
              <a:rPr lang="ko-KR" altLang="en-US" sz="2400" dirty="0"/>
              <a:t>유리병</a:t>
            </a:r>
            <a:r>
              <a:rPr lang="en-US" altLang="ko-KR" sz="2400" dirty="0"/>
              <a:t>, </a:t>
            </a:r>
            <a:r>
              <a:rPr lang="ko-KR" altLang="en-US" sz="2400" dirty="0"/>
              <a:t>플라스틱</a:t>
            </a:r>
            <a:r>
              <a:rPr lang="en-US" altLang="ko-KR" sz="2400" dirty="0"/>
              <a:t>, </a:t>
            </a:r>
          </a:p>
          <a:p>
            <a:pPr fontAlgn="base"/>
            <a:r>
              <a:rPr lang="ko-KR" altLang="en-US" sz="2400" dirty="0"/>
              <a:t>스티로폼</a:t>
            </a:r>
            <a:r>
              <a:rPr lang="en-US" altLang="ko-KR" sz="2400" dirty="0"/>
              <a:t>, </a:t>
            </a:r>
            <a:r>
              <a:rPr lang="ko-KR" altLang="en-US" sz="2400" dirty="0"/>
              <a:t>건전지 총 </a:t>
            </a:r>
            <a:r>
              <a:rPr lang="en-US" altLang="ko-KR" sz="2400" dirty="0"/>
              <a:t>9</a:t>
            </a:r>
            <a:r>
              <a:rPr lang="ko-KR" altLang="en-US" sz="2400" dirty="0"/>
              <a:t>가지로 분류</a:t>
            </a:r>
          </a:p>
        </p:txBody>
      </p:sp>
      <p:sp>
        <p:nvSpPr>
          <p:cNvPr id="43" name="Rectangle 2">
            <a:extLst>
              <a:ext uri="{FF2B5EF4-FFF2-40B4-BE49-F238E27FC236}">
                <a16:creationId xmlns:a16="http://schemas.microsoft.com/office/drawing/2014/main" id="{18A133D3-17A7-DE7B-ED13-2D517447C2F8}"/>
              </a:ext>
            </a:extLst>
          </p:cNvPr>
          <p:cNvSpPr>
            <a:spLocks noChangeArrowheads="1"/>
          </p:cNvSpPr>
          <p:nvPr/>
        </p:nvSpPr>
        <p:spPr bwMode="auto">
          <a:xfrm>
            <a:off x="1170615" y="442564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5" name="그림 44">
            <a:extLst>
              <a:ext uri="{FF2B5EF4-FFF2-40B4-BE49-F238E27FC236}">
                <a16:creationId xmlns:a16="http://schemas.microsoft.com/office/drawing/2014/main" id="{F59C0CD1-975A-E60F-A3D9-4EBBB993F847}"/>
              </a:ext>
            </a:extLst>
          </p:cNvPr>
          <p:cNvPicPr>
            <a:picLocks noChangeAspect="1"/>
          </p:cNvPicPr>
          <p:nvPr/>
        </p:nvPicPr>
        <p:blipFill>
          <a:blip r:embed="rId2"/>
          <a:stretch>
            <a:fillRect/>
          </a:stretch>
        </p:blipFill>
        <p:spPr>
          <a:xfrm>
            <a:off x="1083629" y="4181200"/>
            <a:ext cx="7175107" cy="2164491"/>
          </a:xfrm>
          <a:prstGeom prst="rect">
            <a:avLst/>
          </a:prstGeom>
        </p:spPr>
      </p:pic>
    </p:spTree>
    <p:extLst>
      <p:ext uri="{BB962C8B-B14F-4D97-AF65-F5344CB8AC3E}">
        <p14:creationId xmlns:p14="http://schemas.microsoft.com/office/powerpoint/2010/main" val="3595931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5212" y="1047787"/>
            <a:ext cx="3858407" cy="432985"/>
          </a:xfrm>
          <a:prstGeom prst="rect">
            <a:avLst/>
          </a:prstGeom>
          <a:noFill/>
          <a:ln/>
        </p:spPr>
        <p:txBody>
          <a:bodyPr wrap="none" lIns="0" tIns="0" rIns="0" bIns="0" rtlCol="0" anchor="t"/>
          <a:lstStyle/>
          <a:p>
            <a:pPr>
              <a:lnSpc>
                <a:spcPts val="3386"/>
              </a:lnSpc>
            </a:pPr>
            <a:r>
              <a:rPr lang="en-US" sz="2708" dirty="0">
                <a:solidFill>
                  <a:srgbClr val="000000"/>
                </a:solidFill>
                <a:latin typeface="Source Serif 4 Semi Bold" pitchFamily="34" charset="0"/>
                <a:ea typeface="Source Serif 4 Semi Bold" pitchFamily="34" charset="-122"/>
                <a:cs typeface="Source Serif 4 Semi Bold" pitchFamily="34" charset="-120"/>
              </a:rPr>
              <a:t>CNN 모델링 실습 프로세스</a:t>
            </a:r>
            <a:endParaRPr lang="en-US" sz="2708" dirty="0"/>
          </a:p>
        </p:txBody>
      </p:sp>
      <p:sp>
        <p:nvSpPr>
          <p:cNvPr id="3" name="Shape 1"/>
          <p:cNvSpPr/>
          <p:nvPr/>
        </p:nvSpPr>
        <p:spPr>
          <a:xfrm>
            <a:off x="4942681" y="1775178"/>
            <a:ext cx="20638" cy="3634135"/>
          </a:xfrm>
          <a:prstGeom prst="roundRect">
            <a:avLst>
              <a:gd name="adj" fmla="val 299617"/>
            </a:avLst>
          </a:prstGeom>
          <a:solidFill>
            <a:srgbClr val="D6BADD"/>
          </a:solidFill>
          <a:ln/>
        </p:spPr>
        <p:txBody>
          <a:bodyPr/>
          <a:lstStyle/>
          <a:p>
            <a:endParaRPr lang="ko-KR" altLang="en-US" sz="1219"/>
          </a:p>
        </p:txBody>
      </p:sp>
      <p:sp>
        <p:nvSpPr>
          <p:cNvPr id="4" name="Shape 2"/>
          <p:cNvSpPr/>
          <p:nvPr/>
        </p:nvSpPr>
        <p:spPr>
          <a:xfrm>
            <a:off x="4366403" y="1930443"/>
            <a:ext cx="441610" cy="20638"/>
          </a:xfrm>
          <a:prstGeom prst="roundRect">
            <a:avLst>
              <a:gd name="adj" fmla="val 299617"/>
            </a:avLst>
          </a:prstGeom>
          <a:solidFill>
            <a:srgbClr val="D6BADD"/>
          </a:solidFill>
          <a:ln/>
        </p:spPr>
        <p:txBody>
          <a:bodyPr/>
          <a:lstStyle/>
          <a:p>
            <a:endParaRPr lang="ko-KR" altLang="en-US" sz="1219"/>
          </a:p>
        </p:txBody>
      </p:sp>
      <p:sp>
        <p:nvSpPr>
          <p:cNvPr id="5" name="Shape 3"/>
          <p:cNvSpPr/>
          <p:nvPr/>
        </p:nvSpPr>
        <p:spPr>
          <a:xfrm>
            <a:off x="4787376" y="1775179"/>
            <a:ext cx="331248" cy="331248"/>
          </a:xfrm>
          <a:prstGeom prst="roundRect">
            <a:avLst>
              <a:gd name="adj" fmla="val 18667"/>
            </a:avLst>
          </a:prstGeom>
          <a:solidFill>
            <a:srgbClr val="F0D4F7"/>
          </a:solidFill>
          <a:ln w="7620">
            <a:solidFill>
              <a:srgbClr val="D6BADD"/>
            </a:solidFill>
            <a:prstDash val="solid"/>
          </a:ln>
        </p:spPr>
        <p:txBody>
          <a:bodyPr/>
          <a:lstStyle/>
          <a:p>
            <a:endParaRPr lang="ko-KR" altLang="en-US" sz="1219"/>
          </a:p>
        </p:txBody>
      </p:sp>
      <p:sp>
        <p:nvSpPr>
          <p:cNvPr id="6" name="Text 4"/>
          <p:cNvSpPr/>
          <p:nvPr/>
        </p:nvSpPr>
        <p:spPr>
          <a:xfrm>
            <a:off x="4849047" y="1810892"/>
            <a:ext cx="207826" cy="259742"/>
          </a:xfrm>
          <a:prstGeom prst="rect">
            <a:avLst/>
          </a:prstGeom>
          <a:noFill/>
          <a:ln/>
        </p:spPr>
        <p:txBody>
          <a:bodyPr wrap="none" lIns="0" tIns="0" rIns="0" bIns="0" rtlCol="0" anchor="t"/>
          <a:lstStyle/>
          <a:p>
            <a:pPr algn="ctr">
              <a:lnSpc>
                <a:spcPts val="1625"/>
              </a:lnSpc>
            </a:pPr>
            <a:r>
              <a:rPr lang="en-US" sz="1625" dirty="0">
                <a:solidFill>
                  <a:srgbClr val="272525"/>
                </a:solidFill>
                <a:latin typeface="Source Serif 4 Semi Bold" pitchFamily="34" charset="0"/>
                <a:ea typeface="Source Serif 4 Semi Bold" pitchFamily="34" charset="-122"/>
                <a:cs typeface="Source Serif 4 Semi Bold" pitchFamily="34" charset="-120"/>
              </a:rPr>
              <a:t>1</a:t>
            </a:r>
            <a:endParaRPr lang="en-US" sz="1625" dirty="0"/>
          </a:p>
        </p:txBody>
      </p:sp>
      <p:sp>
        <p:nvSpPr>
          <p:cNvPr id="7" name="Text 5"/>
          <p:cNvSpPr/>
          <p:nvPr/>
        </p:nvSpPr>
        <p:spPr>
          <a:xfrm>
            <a:off x="2484885" y="1825724"/>
            <a:ext cx="1732018" cy="216533"/>
          </a:xfrm>
          <a:prstGeom prst="rect">
            <a:avLst/>
          </a:prstGeom>
          <a:noFill/>
          <a:ln/>
        </p:spPr>
        <p:txBody>
          <a:bodyPr wrap="none" lIns="0" tIns="0" rIns="0" bIns="0" rtlCol="0" anchor="t"/>
          <a:lstStyle/>
          <a:p>
            <a:pPr algn="r">
              <a:lnSpc>
                <a:spcPts val="1692"/>
              </a:lnSpc>
            </a:pPr>
            <a:r>
              <a:rPr lang="en-US" sz="1354" dirty="0">
                <a:solidFill>
                  <a:srgbClr val="272525"/>
                </a:solidFill>
                <a:latin typeface="Source Serif 4 Semi Bold" pitchFamily="34" charset="0"/>
                <a:ea typeface="Source Serif 4 Semi Bold" pitchFamily="34" charset="-122"/>
                <a:cs typeface="Source Serif 4 Semi Bold" pitchFamily="34" charset="-120"/>
              </a:rPr>
              <a:t>데이터 준비</a:t>
            </a:r>
            <a:endParaRPr lang="en-US" sz="1354" dirty="0"/>
          </a:p>
        </p:txBody>
      </p:sp>
      <p:sp>
        <p:nvSpPr>
          <p:cNvPr id="8" name="Text 6"/>
          <p:cNvSpPr/>
          <p:nvPr/>
        </p:nvSpPr>
        <p:spPr>
          <a:xfrm>
            <a:off x="515212" y="2130531"/>
            <a:ext cx="3701691" cy="235477"/>
          </a:xfrm>
          <a:prstGeom prst="rect">
            <a:avLst/>
          </a:prstGeom>
          <a:noFill/>
          <a:ln/>
        </p:spPr>
        <p:txBody>
          <a:bodyPr wrap="none" lIns="0" tIns="0" rIns="0" bIns="0" rtlCol="0" anchor="t"/>
          <a:lstStyle/>
          <a:p>
            <a:pPr algn="r">
              <a:lnSpc>
                <a:spcPts val="1828"/>
              </a:lnSpc>
            </a:pPr>
            <a:r>
              <a:rPr lang="en-US" sz="1151" dirty="0">
                <a:solidFill>
                  <a:srgbClr val="272525"/>
                </a:solidFill>
                <a:latin typeface="Source Sans 3" pitchFamily="34" charset="0"/>
                <a:ea typeface="Source Sans 3" pitchFamily="34" charset="-122"/>
                <a:cs typeface="Source Sans 3" pitchFamily="34" charset="-120"/>
              </a:rPr>
              <a:t>CIFAR-10 또는 MNIST 공개 데이터셋 다운로드</a:t>
            </a:r>
            <a:endParaRPr lang="en-US" sz="1151" dirty="0"/>
          </a:p>
        </p:txBody>
      </p:sp>
      <p:sp>
        <p:nvSpPr>
          <p:cNvPr id="9" name="Shape 7"/>
          <p:cNvSpPr/>
          <p:nvPr/>
        </p:nvSpPr>
        <p:spPr>
          <a:xfrm>
            <a:off x="5097987" y="2813663"/>
            <a:ext cx="441610" cy="20638"/>
          </a:xfrm>
          <a:prstGeom prst="roundRect">
            <a:avLst>
              <a:gd name="adj" fmla="val 299617"/>
            </a:avLst>
          </a:prstGeom>
          <a:solidFill>
            <a:srgbClr val="D6BADD"/>
          </a:solidFill>
          <a:ln/>
        </p:spPr>
        <p:txBody>
          <a:bodyPr/>
          <a:lstStyle/>
          <a:p>
            <a:endParaRPr lang="ko-KR" altLang="en-US" sz="1219"/>
          </a:p>
        </p:txBody>
      </p:sp>
      <p:sp>
        <p:nvSpPr>
          <p:cNvPr id="10" name="Shape 8"/>
          <p:cNvSpPr/>
          <p:nvPr/>
        </p:nvSpPr>
        <p:spPr>
          <a:xfrm>
            <a:off x="4787376" y="2658399"/>
            <a:ext cx="331248" cy="331248"/>
          </a:xfrm>
          <a:prstGeom prst="roundRect">
            <a:avLst>
              <a:gd name="adj" fmla="val 18667"/>
            </a:avLst>
          </a:prstGeom>
          <a:solidFill>
            <a:srgbClr val="F0D4F7"/>
          </a:solidFill>
          <a:ln w="7620">
            <a:solidFill>
              <a:srgbClr val="D6BADD"/>
            </a:solidFill>
            <a:prstDash val="solid"/>
          </a:ln>
        </p:spPr>
        <p:txBody>
          <a:bodyPr/>
          <a:lstStyle/>
          <a:p>
            <a:endParaRPr lang="ko-KR" altLang="en-US" sz="1219"/>
          </a:p>
        </p:txBody>
      </p:sp>
      <p:sp>
        <p:nvSpPr>
          <p:cNvPr id="11" name="Text 9"/>
          <p:cNvSpPr/>
          <p:nvPr/>
        </p:nvSpPr>
        <p:spPr>
          <a:xfrm>
            <a:off x="4849047" y="2694112"/>
            <a:ext cx="207826" cy="259742"/>
          </a:xfrm>
          <a:prstGeom prst="rect">
            <a:avLst/>
          </a:prstGeom>
          <a:noFill/>
          <a:ln/>
        </p:spPr>
        <p:txBody>
          <a:bodyPr wrap="none" lIns="0" tIns="0" rIns="0" bIns="0" rtlCol="0" anchor="t"/>
          <a:lstStyle/>
          <a:p>
            <a:pPr algn="ctr">
              <a:lnSpc>
                <a:spcPts val="1625"/>
              </a:lnSpc>
            </a:pPr>
            <a:r>
              <a:rPr lang="en-US" sz="1625" dirty="0">
                <a:solidFill>
                  <a:srgbClr val="272525"/>
                </a:solidFill>
                <a:latin typeface="Source Serif 4 Semi Bold" pitchFamily="34" charset="0"/>
                <a:ea typeface="Source Serif 4 Semi Bold" pitchFamily="34" charset="-122"/>
                <a:cs typeface="Source Serif 4 Semi Bold" pitchFamily="34" charset="-120"/>
              </a:rPr>
              <a:t>2</a:t>
            </a:r>
            <a:endParaRPr lang="en-US" sz="1625" dirty="0"/>
          </a:p>
        </p:txBody>
      </p:sp>
      <p:sp>
        <p:nvSpPr>
          <p:cNvPr id="12" name="Text 10"/>
          <p:cNvSpPr/>
          <p:nvPr/>
        </p:nvSpPr>
        <p:spPr>
          <a:xfrm>
            <a:off x="5689099" y="2708945"/>
            <a:ext cx="1732018" cy="216533"/>
          </a:xfrm>
          <a:prstGeom prst="rect">
            <a:avLst/>
          </a:prstGeom>
          <a:noFill/>
          <a:ln/>
        </p:spPr>
        <p:txBody>
          <a:bodyPr wrap="none" lIns="0" tIns="0" rIns="0" bIns="0" rtlCol="0" anchor="t"/>
          <a:lstStyle/>
          <a:p>
            <a:pPr>
              <a:lnSpc>
                <a:spcPts val="1692"/>
              </a:lnSpc>
            </a:pPr>
            <a:r>
              <a:rPr lang="en-US" sz="1354" dirty="0">
                <a:solidFill>
                  <a:srgbClr val="272525"/>
                </a:solidFill>
                <a:latin typeface="Source Serif 4 Semi Bold" pitchFamily="34" charset="0"/>
                <a:ea typeface="Source Serif 4 Semi Bold" pitchFamily="34" charset="-122"/>
                <a:cs typeface="Source Serif 4 Semi Bold" pitchFamily="34" charset="-120"/>
              </a:rPr>
              <a:t>모델 정의</a:t>
            </a:r>
            <a:endParaRPr lang="en-US" sz="1354" dirty="0"/>
          </a:p>
        </p:txBody>
      </p:sp>
      <p:sp>
        <p:nvSpPr>
          <p:cNvPr id="13" name="Text 11"/>
          <p:cNvSpPr/>
          <p:nvPr/>
        </p:nvSpPr>
        <p:spPr>
          <a:xfrm>
            <a:off x="5689098" y="3013751"/>
            <a:ext cx="3701691" cy="235477"/>
          </a:xfrm>
          <a:prstGeom prst="rect">
            <a:avLst/>
          </a:prstGeom>
          <a:noFill/>
          <a:ln/>
        </p:spPr>
        <p:txBody>
          <a:bodyPr wrap="none" lIns="0" tIns="0" rIns="0" bIns="0" rtlCol="0" anchor="t"/>
          <a:lstStyle/>
          <a:p>
            <a:pPr>
              <a:lnSpc>
                <a:spcPts val="1828"/>
              </a:lnSpc>
            </a:pPr>
            <a:r>
              <a:rPr lang="en-US" sz="1151" dirty="0">
                <a:solidFill>
                  <a:srgbClr val="272525"/>
                </a:solidFill>
                <a:latin typeface="Source Sans 3" pitchFamily="34" charset="0"/>
                <a:ea typeface="Source Sans 3" pitchFamily="34" charset="-122"/>
                <a:cs typeface="Source Sans 3" pitchFamily="34" charset="-120"/>
              </a:rPr>
              <a:t>합성곱/풀링층과 완전연결층으로 CNN 구조 설계</a:t>
            </a:r>
            <a:endParaRPr lang="en-US" sz="1151" dirty="0"/>
          </a:p>
        </p:txBody>
      </p:sp>
      <p:sp>
        <p:nvSpPr>
          <p:cNvPr id="14" name="Shape 12"/>
          <p:cNvSpPr/>
          <p:nvPr/>
        </p:nvSpPr>
        <p:spPr>
          <a:xfrm>
            <a:off x="4366403" y="3574994"/>
            <a:ext cx="441610" cy="20638"/>
          </a:xfrm>
          <a:prstGeom prst="roundRect">
            <a:avLst>
              <a:gd name="adj" fmla="val 299617"/>
            </a:avLst>
          </a:prstGeom>
          <a:solidFill>
            <a:srgbClr val="D6BADD"/>
          </a:solidFill>
          <a:ln/>
        </p:spPr>
        <p:txBody>
          <a:bodyPr/>
          <a:lstStyle/>
          <a:p>
            <a:endParaRPr lang="ko-KR" altLang="en-US" sz="1219"/>
          </a:p>
        </p:txBody>
      </p:sp>
      <p:sp>
        <p:nvSpPr>
          <p:cNvPr id="15" name="Shape 13"/>
          <p:cNvSpPr/>
          <p:nvPr/>
        </p:nvSpPr>
        <p:spPr>
          <a:xfrm>
            <a:off x="4787376" y="3419729"/>
            <a:ext cx="331248" cy="331248"/>
          </a:xfrm>
          <a:prstGeom prst="roundRect">
            <a:avLst>
              <a:gd name="adj" fmla="val 18667"/>
            </a:avLst>
          </a:prstGeom>
          <a:solidFill>
            <a:srgbClr val="F0D4F7"/>
          </a:solidFill>
          <a:ln w="7620">
            <a:solidFill>
              <a:srgbClr val="D6BADD"/>
            </a:solidFill>
            <a:prstDash val="solid"/>
          </a:ln>
        </p:spPr>
        <p:txBody>
          <a:bodyPr/>
          <a:lstStyle/>
          <a:p>
            <a:endParaRPr lang="ko-KR" altLang="en-US" sz="1219"/>
          </a:p>
        </p:txBody>
      </p:sp>
      <p:sp>
        <p:nvSpPr>
          <p:cNvPr id="16" name="Text 14"/>
          <p:cNvSpPr/>
          <p:nvPr/>
        </p:nvSpPr>
        <p:spPr>
          <a:xfrm>
            <a:off x="4849047" y="3455443"/>
            <a:ext cx="207826" cy="259742"/>
          </a:xfrm>
          <a:prstGeom prst="rect">
            <a:avLst/>
          </a:prstGeom>
          <a:noFill/>
          <a:ln/>
        </p:spPr>
        <p:txBody>
          <a:bodyPr wrap="none" lIns="0" tIns="0" rIns="0" bIns="0" rtlCol="0" anchor="t"/>
          <a:lstStyle/>
          <a:p>
            <a:pPr algn="ctr">
              <a:lnSpc>
                <a:spcPts val="1625"/>
              </a:lnSpc>
            </a:pPr>
            <a:r>
              <a:rPr lang="en-US" sz="1625" dirty="0">
                <a:solidFill>
                  <a:srgbClr val="272525"/>
                </a:solidFill>
                <a:latin typeface="Source Serif 4 Semi Bold" pitchFamily="34" charset="0"/>
                <a:ea typeface="Source Serif 4 Semi Bold" pitchFamily="34" charset="-122"/>
                <a:cs typeface="Source Serif 4 Semi Bold" pitchFamily="34" charset="-120"/>
              </a:rPr>
              <a:t>3</a:t>
            </a:r>
            <a:endParaRPr lang="en-US" sz="1625" dirty="0"/>
          </a:p>
        </p:txBody>
      </p:sp>
      <p:sp>
        <p:nvSpPr>
          <p:cNvPr id="17" name="Text 15"/>
          <p:cNvSpPr/>
          <p:nvPr/>
        </p:nvSpPr>
        <p:spPr>
          <a:xfrm>
            <a:off x="2484885" y="3470275"/>
            <a:ext cx="1732018" cy="216533"/>
          </a:xfrm>
          <a:prstGeom prst="rect">
            <a:avLst/>
          </a:prstGeom>
          <a:noFill/>
          <a:ln/>
        </p:spPr>
        <p:txBody>
          <a:bodyPr wrap="none" lIns="0" tIns="0" rIns="0" bIns="0" rtlCol="0" anchor="t"/>
          <a:lstStyle/>
          <a:p>
            <a:pPr algn="r">
              <a:lnSpc>
                <a:spcPts val="1692"/>
              </a:lnSpc>
            </a:pPr>
            <a:r>
              <a:rPr lang="en-US" sz="1354" dirty="0">
                <a:solidFill>
                  <a:srgbClr val="272525"/>
                </a:solidFill>
                <a:latin typeface="Source Serif 4 Semi Bold" pitchFamily="34" charset="0"/>
                <a:ea typeface="Source Serif 4 Semi Bold" pitchFamily="34" charset="-122"/>
                <a:cs typeface="Source Serif 4 Semi Bold" pitchFamily="34" charset="-120"/>
              </a:rPr>
              <a:t>컴파일 및 학습</a:t>
            </a:r>
            <a:endParaRPr lang="en-US" sz="1354" dirty="0"/>
          </a:p>
        </p:txBody>
      </p:sp>
      <p:sp>
        <p:nvSpPr>
          <p:cNvPr id="18" name="Text 16"/>
          <p:cNvSpPr/>
          <p:nvPr/>
        </p:nvSpPr>
        <p:spPr>
          <a:xfrm>
            <a:off x="515212" y="3775081"/>
            <a:ext cx="3701691" cy="235477"/>
          </a:xfrm>
          <a:prstGeom prst="rect">
            <a:avLst/>
          </a:prstGeom>
          <a:noFill/>
          <a:ln/>
        </p:spPr>
        <p:txBody>
          <a:bodyPr wrap="none" lIns="0" tIns="0" rIns="0" bIns="0" rtlCol="0" anchor="t"/>
          <a:lstStyle/>
          <a:p>
            <a:pPr algn="r">
              <a:lnSpc>
                <a:spcPts val="1828"/>
              </a:lnSpc>
            </a:pPr>
            <a:r>
              <a:rPr lang="en-US" sz="1151" dirty="0">
                <a:solidFill>
                  <a:srgbClr val="272525"/>
                </a:solidFill>
                <a:latin typeface="Source Sans 3" pitchFamily="34" charset="0"/>
                <a:ea typeface="Source Sans 3" pitchFamily="34" charset="-122"/>
                <a:cs typeface="Source Sans 3" pitchFamily="34" charset="-120"/>
              </a:rPr>
              <a:t>손실함수와 옵티마이저 설정 후 모델 학습</a:t>
            </a:r>
            <a:endParaRPr lang="en-US" sz="1151" dirty="0"/>
          </a:p>
        </p:txBody>
      </p:sp>
      <p:sp>
        <p:nvSpPr>
          <p:cNvPr id="19" name="Shape 17"/>
          <p:cNvSpPr/>
          <p:nvPr/>
        </p:nvSpPr>
        <p:spPr>
          <a:xfrm>
            <a:off x="5097987" y="4336324"/>
            <a:ext cx="441610" cy="20638"/>
          </a:xfrm>
          <a:prstGeom prst="roundRect">
            <a:avLst>
              <a:gd name="adj" fmla="val 299617"/>
            </a:avLst>
          </a:prstGeom>
          <a:solidFill>
            <a:srgbClr val="D6BADD"/>
          </a:solidFill>
          <a:ln/>
        </p:spPr>
        <p:txBody>
          <a:bodyPr/>
          <a:lstStyle/>
          <a:p>
            <a:endParaRPr lang="ko-KR" altLang="en-US" sz="1219"/>
          </a:p>
        </p:txBody>
      </p:sp>
      <p:sp>
        <p:nvSpPr>
          <p:cNvPr id="20" name="Shape 18"/>
          <p:cNvSpPr/>
          <p:nvPr/>
        </p:nvSpPr>
        <p:spPr>
          <a:xfrm>
            <a:off x="4787376" y="4181060"/>
            <a:ext cx="331248" cy="331248"/>
          </a:xfrm>
          <a:prstGeom prst="roundRect">
            <a:avLst>
              <a:gd name="adj" fmla="val 18667"/>
            </a:avLst>
          </a:prstGeom>
          <a:solidFill>
            <a:srgbClr val="F0D4F7"/>
          </a:solidFill>
          <a:ln w="7620">
            <a:solidFill>
              <a:srgbClr val="D6BADD"/>
            </a:solidFill>
            <a:prstDash val="solid"/>
          </a:ln>
        </p:spPr>
        <p:txBody>
          <a:bodyPr/>
          <a:lstStyle/>
          <a:p>
            <a:endParaRPr lang="ko-KR" altLang="en-US" sz="1219"/>
          </a:p>
        </p:txBody>
      </p:sp>
      <p:sp>
        <p:nvSpPr>
          <p:cNvPr id="21" name="Text 19"/>
          <p:cNvSpPr/>
          <p:nvPr/>
        </p:nvSpPr>
        <p:spPr>
          <a:xfrm>
            <a:off x="4849047" y="4216773"/>
            <a:ext cx="207826" cy="259742"/>
          </a:xfrm>
          <a:prstGeom prst="rect">
            <a:avLst/>
          </a:prstGeom>
          <a:noFill/>
          <a:ln/>
        </p:spPr>
        <p:txBody>
          <a:bodyPr wrap="none" lIns="0" tIns="0" rIns="0" bIns="0" rtlCol="0" anchor="t"/>
          <a:lstStyle/>
          <a:p>
            <a:pPr algn="ctr">
              <a:lnSpc>
                <a:spcPts val="1625"/>
              </a:lnSpc>
            </a:pPr>
            <a:r>
              <a:rPr lang="en-US" sz="1625" dirty="0">
                <a:solidFill>
                  <a:srgbClr val="272525"/>
                </a:solidFill>
                <a:latin typeface="Source Serif 4 Semi Bold" pitchFamily="34" charset="0"/>
                <a:ea typeface="Source Serif 4 Semi Bold" pitchFamily="34" charset="-122"/>
                <a:cs typeface="Source Serif 4 Semi Bold" pitchFamily="34" charset="-120"/>
              </a:rPr>
              <a:t>4</a:t>
            </a:r>
            <a:endParaRPr lang="en-US" sz="1625" dirty="0"/>
          </a:p>
        </p:txBody>
      </p:sp>
      <p:sp>
        <p:nvSpPr>
          <p:cNvPr id="22" name="Text 20"/>
          <p:cNvSpPr/>
          <p:nvPr/>
        </p:nvSpPr>
        <p:spPr>
          <a:xfrm>
            <a:off x="5689099" y="4231605"/>
            <a:ext cx="1732018" cy="216533"/>
          </a:xfrm>
          <a:prstGeom prst="rect">
            <a:avLst/>
          </a:prstGeom>
          <a:noFill/>
          <a:ln/>
        </p:spPr>
        <p:txBody>
          <a:bodyPr wrap="none" lIns="0" tIns="0" rIns="0" bIns="0" rtlCol="0" anchor="t"/>
          <a:lstStyle/>
          <a:p>
            <a:pPr>
              <a:lnSpc>
                <a:spcPts val="1692"/>
              </a:lnSpc>
            </a:pPr>
            <a:r>
              <a:rPr lang="en-US" sz="1354" dirty="0">
                <a:solidFill>
                  <a:srgbClr val="272525"/>
                </a:solidFill>
                <a:latin typeface="Source Serif 4 Semi Bold" pitchFamily="34" charset="0"/>
                <a:ea typeface="Source Serif 4 Semi Bold" pitchFamily="34" charset="-122"/>
                <a:cs typeface="Source Serif 4 Semi Bold" pitchFamily="34" charset="-120"/>
              </a:rPr>
              <a:t>평가 및 개선</a:t>
            </a:r>
            <a:endParaRPr lang="en-US" sz="1354" dirty="0"/>
          </a:p>
        </p:txBody>
      </p:sp>
      <p:sp>
        <p:nvSpPr>
          <p:cNvPr id="23" name="Text 21"/>
          <p:cNvSpPr/>
          <p:nvPr/>
        </p:nvSpPr>
        <p:spPr>
          <a:xfrm>
            <a:off x="5689098" y="4536412"/>
            <a:ext cx="3701691" cy="235477"/>
          </a:xfrm>
          <a:prstGeom prst="rect">
            <a:avLst/>
          </a:prstGeom>
          <a:noFill/>
          <a:ln/>
        </p:spPr>
        <p:txBody>
          <a:bodyPr wrap="none" lIns="0" tIns="0" rIns="0" bIns="0" rtlCol="0" anchor="t"/>
          <a:lstStyle/>
          <a:p>
            <a:pPr>
              <a:lnSpc>
                <a:spcPts val="1828"/>
              </a:lnSpc>
            </a:pPr>
            <a:r>
              <a:rPr lang="en-US" sz="1151" dirty="0">
                <a:solidFill>
                  <a:srgbClr val="272525"/>
                </a:solidFill>
                <a:latin typeface="Source Sans 3" pitchFamily="34" charset="0"/>
                <a:ea typeface="Source Sans 3" pitchFamily="34" charset="-122"/>
                <a:cs typeface="Source Sans 3" pitchFamily="34" charset="-120"/>
              </a:rPr>
              <a:t>과적합 방지를 위한 드롭아웃, 정규화 적용</a:t>
            </a:r>
            <a:endParaRPr lang="en-US" sz="1151" dirty="0"/>
          </a:p>
        </p:txBody>
      </p:sp>
      <p:sp>
        <p:nvSpPr>
          <p:cNvPr id="24" name="Text 22"/>
          <p:cNvSpPr/>
          <p:nvPr/>
        </p:nvSpPr>
        <p:spPr>
          <a:xfrm>
            <a:off x="515212" y="5574897"/>
            <a:ext cx="8875576" cy="235477"/>
          </a:xfrm>
          <a:prstGeom prst="rect">
            <a:avLst/>
          </a:prstGeom>
          <a:noFill/>
          <a:ln/>
        </p:spPr>
        <p:txBody>
          <a:bodyPr wrap="none" lIns="0" tIns="0" rIns="0" bIns="0" rtlCol="0" anchor="t"/>
          <a:lstStyle/>
          <a:p>
            <a:pPr>
              <a:lnSpc>
                <a:spcPts val="1828"/>
              </a:lnSpc>
            </a:pPr>
            <a:r>
              <a:rPr lang="en-US" sz="1151" dirty="0">
                <a:solidFill>
                  <a:srgbClr val="272525"/>
                </a:solidFill>
                <a:latin typeface="Source Sans 3" pitchFamily="34" charset="0"/>
                <a:ea typeface="Source Sans 3" pitchFamily="34" charset="-122"/>
                <a:cs typeface="Source Sans 3" pitchFamily="34" charset="-120"/>
              </a:rPr>
              <a:t>축하합니다! 이제 </a:t>
            </a:r>
            <a:r>
              <a:rPr lang="en-US" sz="1151" dirty="0">
                <a:solidFill>
                  <a:srgbClr val="BE49DF"/>
                </a:solidFill>
                <a:latin typeface="Source Sans 3" pitchFamily="34" charset="0"/>
                <a:ea typeface="Source Sans 3" pitchFamily="34" charset="-122"/>
                <a:cs typeface="Source Sans 3" pitchFamily="34" charset="-120"/>
              </a:rPr>
              <a:t>완벽한 AI 개발 환경</a:t>
            </a:r>
            <a:r>
              <a:rPr lang="en-US" sz="1151" dirty="0">
                <a:solidFill>
                  <a:srgbClr val="272525"/>
                </a:solidFill>
                <a:latin typeface="Source Sans 3" pitchFamily="34" charset="0"/>
                <a:ea typeface="Source Sans 3" pitchFamily="34" charset="-122"/>
                <a:cs typeface="Source Sans 3" pitchFamily="34" charset="-120"/>
              </a:rPr>
              <a:t>에서 딥러닝 모델을 구축할 준비가 완료되었습니다.</a:t>
            </a:r>
            <a:endParaRPr lang="en-US" sz="1151"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9" y="2701126"/>
            <a:ext cx="5056833" cy="953356"/>
          </a:xfrm>
          <a:prstGeom prst="rect">
            <a:avLst/>
          </a:prstGeom>
          <a:noFill/>
          <a:ln/>
        </p:spPr>
        <p:txBody>
          <a:bodyPr wrap="square" lIns="0" tIns="0" rIns="0" bIns="0" rtlCol="0" anchor="t"/>
          <a:lstStyle/>
          <a:p>
            <a:pPr>
              <a:lnSpc>
                <a:spcPts val="3724"/>
              </a:lnSpc>
            </a:pP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인프라 프로세스 구현 </a:t>
            </a: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r>
              <a:rPr lang="ko-KR" altLang="en-US" sz="2979" dirty="0">
                <a:solidFill>
                  <a:srgbClr val="000000"/>
                </a:solidFill>
                <a:latin typeface="Source Serif 4 Semi Bold" pitchFamily="34" charset="0"/>
                <a:ea typeface="Source Serif 4 Semi Bold" pitchFamily="34" charset="-122"/>
                <a:cs typeface="Source Serif 4 Semi Bold" pitchFamily="34" charset="-120"/>
              </a:rPr>
              <a:t>웹 대시보드 구현 실습</a:t>
            </a:r>
            <a:r>
              <a:rPr lang="en-US" altLang="ko-KR" sz="2979" dirty="0">
                <a:solidFill>
                  <a:srgbClr val="000000"/>
                </a:solidFill>
                <a:latin typeface="Source Serif 4 Semi Bold" pitchFamily="34" charset="0"/>
                <a:ea typeface="Source Serif 4 Semi Bold" pitchFamily="34" charset="-122"/>
                <a:cs typeface="Source Serif 4 Semi Bold" pitchFamily="34" charset="-120"/>
              </a:rPr>
              <a:t>)</a:t>
            </a:r>
            <a:endParaRPr lang="en-US" sz="2979" dirty="0"/>
          </a:p>
        </p:txBody>
      </p:sp>
      <p:sp>
        <p:nvSpPr>
          <p:cNvPr id="4" name="Text 1"/>
          <p:cNvSpPr/>
          <p:nvPr/>
        </p:nvSpPr>
        <p:spPr>
          <a:xfrm>
            <a:off x="567209" y="3897536"/>
            <a:ext cx="505683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기상과 연계된 도시 안전사고 예측을 위한 데이터 과학 접근법</a:t>
            </a:r>
            <a:endParaRPr lang="en-US" sz="1253"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67208" y="1449010"/>
            <a:ext cx="4766054"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기후 데이터의 3가지 주요 출처</a:t>
            </a:r>
            <a:endParaRPr lang="en-US" sz="2979" dirty="0"/>
          </a:p>
        </p:txBody>
      </p:sp>
      <p:sp>
        <p:nvSpPr>
          <p:cNvPr id="4" name="Shape 1"/>
          <p:cNvSpPr/>
          <p:nvPr/>
        </p:nvSpPr>
        <p:spPr>
          <a:xfrm>
            <a:off x="567209" y="2168743"/>
            <a:ext cx="2447398" cy="1447930"/>
          </a:xfrm>
          <a:prstGeom prst="roundRect">
            <a:avLst>
              <a:gd name="adj" fmla="val 4701"/>
            </a:avLst>
          </a:prstGeom>
          <a:solidFill>
            <a:srgbClr val="F0D4F7"/>
          </a:solidFill>
          <a:ln w="7620">
            <a:solidFill>
              <a:srgbClr val="D6BADD"/>
            </a:solidFill>
            <a:prstDash val="solid"/>
          </a:ln>
        </p:spPr>
        <p:txBody>
          <a:bodyPr/>
          <a:lstStyle/>
          <a:p>
            <a:endParaRPr lang="ko-KR" altLang="en-US" sz="1219"/>
          </a:p>
        </p:txBody>
      </p:sp>
      <p:sp>
        <p:nvSpPr>
          <p:cNvPr id="5" name="Text 2"/>
          <p:cNvSpPr/>
          <p:nvPr/>
        </p:nvSpPr>
        <p:spPr>
          <a:xfrm>
            <a:off x="734405" y="2335939"/>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현장관측</a:t>
            </a:r>
            <a:endParaRPr lang="en-US" sz="1489" dirty="0"/>
          </a:p>
        </p:txBody>
      </p:sp>
      <p:sp>
        <p:nvSpPr>
          <p:cNvPr id="6" name="Text 3"/>
          <p:cNvSpPr/>
          <p:nvPr/>
        </p:nvSpPr>
        <p:spPr>
          <a:xfrm>
            <a:off x="734405" y="2671459"/>
            <a:ext cx="2113006"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지상 기상 관측소, 부표, 탑에서 측정하는 온도·습도·풍속 등 실시간 기후 정보</a:t>
            </a:r>
            <a:endParaRPr lang="en-US" sz="1253" dirty="0"/>
          </a:p>
        </p:txBody>
      </p:sp>
      <p:sp>
        <p:nvSpPr>
          <p:cNvPr id="7" name="Shape 4"/>
          <p:cNvSpPr/>
          <p:nvPr/>
        </p:nvSpPr>
        <p:spPr>
          <a:xfrm>
            <a:off x="3176643" y="2168743"/>
            <a:ext cx="2447398" cy="1447930"/>
          </a:xfrm>
          <a:prstGeom prst="roundRect">
            <a:avLst>
              <a:gd name="adj" fmla="val 4701"/>
            </a:avLst>
          </a:prstGeom>
          <a:solidFill>
            <a:srgbClr val="F0D4F7"/>
          </a:solidFill>
          <a:ln w="7620">
            <a:solidFill>
              <a:srgbClr val="D6BADD"/>
            </a:solidFill>
            <a:prstDash val="solid"/>
          </a:ln>
        </p:spPr>
        <p:txBody>
          <a:bodyPr/>
          <a:lstStyle/>
          <a:p>
            <a:endParaRPr lang="ko-KR" altLang="en-US" sz="1219"/>
          </a:p>
        </p:txBody>
      </p:sp>
      <p:sp>
        <p:nvSpPr>
          <p:cNvPr id="8" name="Text 5"/>
          <p:cNvSpPr/>
          <p:nvPr/>
        </p:nvSpPr>
        <p:spPr>
          <a:xfrm>
            <a:off x="3343840" y="2335939"/>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원격감지</a:t>
            </a:r>
            <a:endParaRPr lang="en-US" sz="1489" dirty="0"/>
          </a:p>
        </p:txBody>
      </p:sp>
      <p:sp>
        <p:nvSpPr>
          <p:cNvPr id="9" name="Text 6"/>
          <p:cNvSpPr/>
          <p:nvPr/>
        </p:nvSpPr>
        <p:spPr>
          <a:xfrm>
            <a:off x="3343839" y="2671459"/>
            <a:ext cx="2113006" cy="77801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위성, 레이더, 드론을 활용한 강수량, 적설량, 구름, 토양수분의 광역 관측</a:t>
            </a:r>
            <a:endParaRPr lang="en-US" sz="1253" dirty="0"/>
          </a:p>
        </p:txBody>
      </p:sp>
      <p:sp>
        <p:nvSpPr>
          <p:cNvPr id="10" name="Shape 7"/>
          <p:cNvSpPr/>
          <p:nvPr/>
        </p:nvSpPr>
        <p:spPr>
          <a:xfrm>
            <a:off x="567209" y="3778709"/>
            <a:ext cx="5056833" cy="1188592"/>
          </a:xfrm>
          <a:prstGeom prst="roundRect">
            <a:avLst>
              <a:gd name="adj" fmla="val 5727"/>
            </a:avLst>
          </a:prstGeom>
          <a:solidFill>
            <a:srgbClr val="F0D4F7"/>
          </a:solidFill>
          <a:ln w="7620">
            <a:solidFill>
              <a:srgbClr val="D6BADD"/>
            </a:solidFill>
            <a:prstDash val="solid"/>
          </a:ln>
        </p:spPr>
        <p:txBody>
          <a:bodyPr/>
          <a:lstStyle/>
          <a:p>
            <a:endParaRPr lang="ko-KR" altLang="en-US" sz="1219"/>
          </a:p>
        </p:txBody>
      </p:sp>
      <p:sp>
        <p:nvSpPr>
          <p:cNvPr id="11" name="Text 8"/>
          <p:cNvSpPr/>
          <p:nvPr/>
        </p:nvSpPr>
        <p:spPr>
          <a:xfrm>
            <a:off x="734405" y="394590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재분석</a:t>
            </a:r>
            <a:endParaRPr lang="en-US" sz="1489" dirty="0"/>
          </a:p>
        </p:txBody>
      </p:sp>
      <p:sp>
        <p:nvSpPr>
          <p:cNvPr id="12" name="Text 9"/>
          <p:cNvSpPr/>
          <p:nvPr/>
        </p:nvSpPr>
        <p:spPr>
          <a:xfrm>
            <a:off x="734405" y="4281426"/>
            <a:ext cx="4722440"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수치모델 기반 4차원 대기 분석 자료로 과거 기후 상태 분석과 모델 검증에 활용</a:t>
            </a:r>
            <a:endParaRPr lang="en-US" sz="1253" dirty="0"/>
          </a:p>
        </p:txBody>
      </p:sp>
      <p:sp>
        <p:nvSpPr>
          <p:cNvPr id="13" name="Text 10"/>
          <p:cNvSpPr/>
          <p:nvPr/>
        </p:nvSpPr>
        <p:spPr>
          <a:xfrm>
            <a:off x="567209" y="5149572"/>
            <a:ext cx="505683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출처: 미국전력연구소(EPRI) 기후 데이터 사용자 가이드</a:t>
            </a:r>
            <a:endParaRPr lang="en-US" sz="1253"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226350"/>
            <a:ext cx="4328313"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데이터 전처리의 핵심 6단계</a:t>
            </a:r>
            <a:endParaRPr lang="en-US" sz="2979" dirty="0"/>
          </a:p>
        </p:txBody>
      </p:sp>
      <p:pic>
        <p:nvPicPr>
          <p:cNvPr id="3" name="Image 0" descr="preencoded.png"/>
          <p:cNvPicPr>
            <a:picLocks noChangeAspect="1"/>
          </p:cNvPicPr>
          <p:nvPr/>
        </p:nvPicPr>
        <p:blipFill>
          <a:blip r:embed="rId3"/>
          <a:stretch>
            <a:fillRect/>
          </a:stretch>
        </p:blipFill>
        <p:spPr>
          <a:xfrm>
            <a:off x="567209" y="2027182"/>
            <a:ext cx="162037" cy="202586"/>
          </a:xfrm>
          <a:prstGeom prst="rect">
            <a:avLst/>
          </a:prstGeom>
        </p:spPr>
      </p:pic>
      <p:sp>
        <p:nvSpPr>
          <p:cNvPr id="4" name="Shape 1"/>
          <p:cNvSpPr/>
          <p:nvPr/>
        </p:nvSpPr>
        <p:spPr>
          <a:xfrm>
            <a:off x="567209" y="2282007"/>
            <a:ext cx="4304773" cy="20638"/>
          </a:xfrm>
          <a:prstGeom prst="rect">
            <a:avLst/>
          </a:prstGeom>
          <a:solidFill>
            <a:srgbClr val="BE49DF"/>
          </a:solidFill>
          <a:ln/>
        </p:spPr>
        <p:txBody>
          <a:bodyPr/>
          <a:lstStyle/>
          <a:p>
            <a:endParaRPr lang="ko-KR" altLang="en-US" sz="1219"/>
          </a:p>
        </p:txBody>
      </p:sp>
      <p:sp>
        <p:nvSpPr>
          <p:cNvPr id="5" name="Text 2"/>
          <p:cNvSpPr/>
          <p:nvPr/>
        </p:nvSpPr>
        <p:spPr>
          <a:xfrm>
            <a:off x="567210" y="2404301"/>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샘플링</a:t>
            </a:r>
            <a:endParaRPr lang="en-US" sz="1489" dirty="0"/>
          </a:p>
        </p:txBody>
      </p:sp>
      <p:sp>
        <p:nvSpPr>
          <p:cNvPr id="6" name="Text 3"/>
          <p:cNvSpPr/>
          <p:nvPr/>
        </p:nvSpPr>
        <p:spPr>
          <a:xfrm>
            <a:off x="567209" y="2739821"/>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대용량 데이터의 일부 선택으로 계산 비용 절감 및 분포 유지</a:t>
            </a:r>
            <a:endParaRPr lang="en-US" sz="1253" dirty="0"/>
          </a:p>
        </p:txBody>
      </p:sp>
      <p:pic>
        <p:nvPicPr>
          <p:cNvPr id="7" name="Image 1" descr="preencoded.png"/>
          <p:cNvPicPr>
            <a:picLocks noChangeAspect="1"/>
          </p:cNvPicPr>
          <p:nvPr/>
        </p:nvPicPr>
        <p:blipFill>
          <a:blip r:embed="rId4"/>
          <a:stretch>
            <a:fillRect/>
          </a:stretch>
        </p:blipFill>
        <p:spPr>
          <a:xfrm>
            <a:off x="5034018" y="2027182"/>
            <a:ext cx="162037" cy="202586"/>
          </a:xfrm>
          <a:prstGeom prst="rect">
            <a:avLst/>
          </a:prstGeom>
        </p:spPr>
      </p:pic>
      <p:sp>
        <p:nvSpPr>
          <p:cNvPr id="8" name="Shape 4"/>
          <p:cNvSpPr/>
          <p:nvPr/>
        </p:nvSpPr>
        <p:spPr>
          <a:xfrm>
            <a:off x="5034018" y="2282007"/>
            <a:ext cx="4304773" cy="20638"/>
          </a:xfrm>
          <a:prstGeom prst="rect">
            <a:avLst/>
          </a:prstGeom>
          <a:solidFill>
            <a:srgbClr val="BE49DF"/>
          </a:solidFill>
          <a:ln/>
        </p:spPr>
        <p:txBody>
          <a:bodyPr/>
          <a:lstStyle/>
          <a:p>
            <a:endParaRPr lang="ko-KR" altLang="en-US" sz="1219"/>
          </a:p>
        </p:txBody>
      </p:sp>
      <p:sp>
        <p:nvSpPr>
          <p:cNvPr id="9" name="Text 5"/>
          <p:cNvSpPr/>
          <p:nvPr/>
        </p:nvSpPr>
        <p:spPr>
          <a:xfrm>
            <a:off x="5034019" y="2404301"/>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변환</a:t>
            </a:r>
            <a:endParaRPr lang="en-US" sz="1489" dirty="0"/>
          </a:p>
        </p:txBody>
      </p:sp>
      <p:sp>
        <p:nvSpPr>
          <p:cNvPr id="10" name="Text 6"/>
          <p:cNvSpPr/>
          <p:nvPr/>
        </p:nvSpPr>
        <p:spPr>
          <a:xfrm>
            <a:off x="5034018" y="2739821"/>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로그 변환, 스케일링을 통한 분포 안정화와 모델 학습 지원</a:t>
            </a:r>
            <a:endParaRPr lang="en-US" sz="1253" dirty="0"/>
          </a:p>
        </p:txBody>
      </p:sp>
      <p:pic>
        <p:nvPicPr>
          <p:cNvPr id="11" name="Image 2" descr="preencoded.png"/>
          <p:cNvPicPr>
            <a:picLocks noChangeAspect="1"/>
          </p:cNvPicPr>
          <p:nvPr/>
        </p:nvPicPr>
        <p:blipFill>
          <a:blip r:embed="rId5"/>
          <a:stretch>
            <a:fillRect/>
          </a:stretch>
        </p:blipFill>
        <p:spPr>
          <a:xfrm>
            <a:off x="567209" y="3282684"/>
            <a:ext cx="162037" cy="202586"/>
          </a:xfrm>
          <a:prstGeom prst="rect">
            <a:avLst/>
          </a:prstGeom>
        </p:spPr>
      </p:pic>
      <p:sp>
        <p:nvSpPr>
          <p:cNvPr id="12" name="Shape 7"/>
          <p:cNvSpPr/>
          <p:nvPr/>
        </p:nvSpPr>
        <p:spPr>
          <a:xfrm>
            <a:off x="567209" y="3537508"/>
            <a:ext cx="4304773" cy="20638"/>
          </a:xfrm>
          <a:prstGeom prst="rect">
            <a:avLst/>
          </a:prstGeom>
          <a:solidFill>
            <a:srgbClr val="BE49DF"/>
          </a:solidFill>
          <a:ln/>
        </p:spPr>
        <p:txBody>
          <a:bodyPr/>
          <a:lstStyle/>
          <a:p>
            <a:endParaRPr lang="ko-KR" altLang="en-US" sz="1219"/>
          </a:p>
        </p:txBody>
      </p:sp>
      <p:sp>
        <p:nvSpPr>
          <p:cNvPr id="13" name="Text 8"/>
          <p:cNvSpPr/>
          <p:nvPr/>
        </p:nvSpPr>
        <p:spPr>
          <a:xfrm>
            <a:off x="567210" y="365980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잡음 제거</a:t>
            </a:r>
            <a:endParaRPr lang="en-US" sz="1489" dirty="0"/>
          </a:p>
        </p:txBody>
      </p:sp>
      <p:sp>
        <p:nvSpPr>
          <p:cNvPr id="14" name="Text 9"/>
          <p:cNvSpPr/>
          <p:nvPr/>
        </p:nvSpPr>
        <p:spPr>
          <a:xfrm>
            <a:off x="567209" y="399532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센서 오차, 측정 오류 필터링으로 신호 대 잡음비 향상</a:t>
            </a:r>
            <a:endParaRPr lang="en-US" sz="1253" dirty="0"/>
          </a:p>
        </p:txBody>
      </p:sp>
      <p:pic>
        <p:nvPicPr>
          <p:cNvPr id="15" name="Image 3" descr="preencoded.png"/>
          <p:cNvPicPr>
            <a:picLocks noChangeAspect="1"/>
          </p:cNvPicPr>
          <p:nvPr/>
        </p:nvPicPr>
        <p:blipFill>
          <a:blip r:embed="rId6"/>
          <a:stretch>
            <a:fillRect/>
          </a:stretch>
        </p:blipFill>
        <p:spPr>
          <a:xfrm>
            <a:off x="5034018" y="3282684"/>
            <a:ext cx="162037" cy="202586"/>
          </a:xfrm>
          <a:prstGeom prst="rect">
            <a:avLst/>
          </a:prstGeom>
        </p:spPr>
      </p:pic>
      <p:sp>
        <p:nvSpPr>
          <p:cNvPr id="16" name="Shape 10"/>
          <p:cNvSpPr/>
          <p:nvPr/>
        </p:nvSpPr>
        <p:spPr>
          <a:xfrm>
            <a:off x="5034018" y="3537508"/>
            <a:ext cx="4304773" cy="20638"/>
          </a:xfrm>
          <a:prstGeom prst="rect">
            <a:avLst/>
          </a:prstGeom>
          <a:solidFill>
            <a:srgbClr val="BE49DF"/>
          </a:solidFill>
          <a:ln/>
        </p:spPr>
        <p:txBody>
          <a:bodyPr/>
          <a:lstStyle/>
          <a:p>
            <a:endParaRPr lang="ko-KR" altLang="en-US" sz="1219"/>
          </a:p>
        </p:txBody>
      </p:sp>
      <p:sp>
        <p:nvSpPr>
          <p:cNvPr id="17" name="Text 11"/>
          <p:cNvSpPr/>
          <p:nvPr/>
        </p:nvSpPr>
        <p:spPr>
          <a:xfrm>
            <a:off x="5034019" y="3659802"/>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결측치 보정</a:t>
            </a:r>
            <a:endParaRPr lang="en-US" sz="1489" dirty="0"/>
          </a:p>
        </p:txBody>
      </p:sp>
      <p:sp>
        <p:nvSpPr>
          <p:cNvPr id="18" name="Text 12"/>
          <p:cNvSpPr/>
          <p:nvPr/>
        </p:nvSpPr>
        <p:spPr>
          <a:xfrm>
            <a:off x="5034018" y="3995323"/>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평균값, 중간값 대체 또는 모형 기반 추정으로 결측값 처리</a:t>
            </a:r>
            <a:endParaRPr lang="en-US" sz="1253" dirty="0"/>
          </a:p>
        </p:txBody>
      </p:sp>
      <p:pic>
        <p:nvPicPr>
          <p:cNvPr id="19" name="Image 4" descr="preencoded.png"/>
          <p:cNvPicPr>
            <a:picLocks noChangeAspect="1"/>
          </p:cNvPicPr>
          <p:nvPr/>
        </p:nvPicPr>
        <p:blipFill>
          <a:blip r:embed="rId7"/>
          <a:stretch>
            <a:fillRect/>
          </a:stretch>
        </p:blipFill>
        <p:spPr>
          <a:xfrm>
            <a:off x="567209" y="4538186"/>
            <a:ext cx="162037" cy="202586"/>
          </a:xfrm>
          <a:prstGeom prst="rect">
            <a:avLst/>
          </a:prstGeom>
        </p:spPr>
      </p:pic>
      <p:sp>
        <p:nvSpPr>
          <p:cNvPr id="20" name="Shape 13"/>
          <p:cNvSpPr/>
          <p:nvPr/>
        </p:nvSpPr>
        <p:spPr>
          <a:xfrm>
            <a:off x="567209" y="4793010"/>
            <a:ext cx="4304773" cy="20638"/>
          </a:xfrm>
          <a:prstGeom prst="rect">
            <a:avLst/>
          </a:prstGeom>
          <a:solidFill>
            <a:srgbClr val="BE49DF"/>
          </a:solidFill>
          <a:ln/>
        </p:spPr>
        <p:txBody>
          <a:bodyPr/>
          <a:lstStyle/>
          <a:p>
            <a:endParaRPr lang="ko-KR" altLang="en-US" sz="1219"/>
          </a:p>
        </p:txBody>
      </p:sp>
      <p:sp>
        <p:nvSpPr>
          <p:cNvPr id="21" name="Text 14"/>
          <p:cNvSpPr/>
          <p:nvPr/>
        </p:nvSpPr>
        <p:spPr>
          <a:xfrm>
            <a:off x="567210" y="491530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정규화</a:t>
            </a:r>
            <a:endParaRPr lang="en-US" sz="1489" dirty="0"/>
          </a:p>
        </p:txBody>
      </p:sp>
      <p:sp>
        <p:nvSpPr>
          <p:cNvPr id="22" name="Text 15"/>
          <p:cNvSpPr/>
          <p:nvPr/>
        </p:nvSpPr>
        <p:spPr>
          <a:xfrm>
            <a:off x="567209" y="5250824"/>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변수 범위 통일로 모델의 특정 변수 편향 방지</a:t>
            </a:r>
            <a:endParaRPr lang="en-US" sz="1253" dirty="0"/>
          </a:p>
        </p:txBody>
      </p:sp>
      <p:pic>
        <p:nvPicPr>
          <p:cNvPr id="23" name="Image 5" descr="preencoded.png"/>
          <p:cNvPicPr>
            <a:picLocks noChangeAspect="1"/>
          </p:cNvPicPr>
          <p:nvPr/>
        </p:nvPicPr>
        <p:blipFill>
          <a:blip r:embed="rId8"/>
          <a:stretch>
            <a:fillRect/>
          </a:stretch>
        </p:blipFill>
        <p:spPr>
          <a:xfrm>
            <a:off x="5034018" y="4538186"/>
            <a:ext cx="162037" cy="202586"/>
          </a:xfrm>
          <a:prstGeom prst="rect">
            <a:avLst/>
          </a:prstGeom>
        </p:spPr>
      </p:pic>
      <p:sp>
        <p:nvSpPr>
          <p:cNvPr id="24" name="Shape 16"/>
          <p:cNvSpPr/>
          <p:nvPr/>
        </p:nvSpPr>
        <p:spPr>
          <a:xfrm>
            <a:off x="5034018" y="4793010"/>
            <a:ext cx="4304773" cy="20638"/>
          </a:xfrm>
          <a:prstGeom prst="rect">
            <a:avLst/>
          </a:prstGeom>
          <a:solidFill>
            <a:srgbClr val="BE49DF"/>
          </a:solidFill>
          <a:ln/>
        </p:spPr>
        <p:txBody>
          <a:bodyPr/>
          <a:lstStyle/>
          <a:p>
            <a:endParaRPr lang="ko-KR" altLang="en-US" sz="1219"/>
          </a:p>
        </p:txBody>
      </p:sp>
      <p:sp>
        <p:nvSpPr>
          <p:cNvPr id="25" name="Text 17"/>
          <p:cNvSpPr/>
          <p:nvPr/>
        </p:nvSpPr>
        <p:spPr>
          <a:xfrm>
            <a:off x="5034019" y="4915303"/>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특징 추출</a:t>
            </a:r>
            <a:endParaRPr lang="en-US" sz="1489" dirty="0"/>
          </a:p>
        </p:txBody>
      </p:sp>
      <p:sp>
        <p:nvSpPr>
          <p:cNvPr id="26" name="Text 18"/>
          <p:cNvSpPr/>
          <p:nvPr/>
        </p:nvSpPr>
        <p:spPr>
          <a:xfrm>
            <a:off x="5034018" y="5250824"/>
            <a:ext cx="4304773"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원시 데이터에서 의미 있는 특징 파생 및 차원 축소</a:t>
            </a:r>
            <a:endParaRPr lang="en-US" sz="1253"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3714750" cy="5572125"/>
          </a:xfrm>
          <a:prstGeom prst="rect">
            <a:avLst/>
          </a:prstGeom>
        </p:spPr>
      </p:pic>
      <p:sp>
        <p:nvSpPr>
          <p:cNvPr id="3" name="Text 0"/>
          <p:cNvSpPr/>
          <p:nvPr/>
        </p:nvSpPr>
        <p:spPr>
          <a:xfrm>
            <a:off x="4277848" y="1085758"/>
            <a:ext cx="4871982" cy="473211"/>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실무 데이터 전처리 도구 활용법</a:t>
            </a:r>
            <a:endParaRPr lang="en-US" sz="2979" dirty="0"/>
          </a:p>
        </p:txBody>
      </p:sp>
      <p:sp>
        <p:nvSpPr>
          <p:cNvPr id="4" name="Text 1"/>
          <p:cNvSpPr/>
          <p:nvPr/>
        </p:nvSpPr>
        <p:spPr>
          <a:xfrm>
            <a:off x="4277848" y="1961078"/>
            <a:ext cx="1892765" cy="236606"/>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데이터 로드 및 탐색</a:t>
            </a:r>
            <a:endParaRPr lang="en-US" sz="1489" dirty="0"/>
          </a:p>
        </p:txBody>
      </p:sp>
      <p:sp>
        <p:nvSpPr>
          <p:cNvPr id="5" name="Text 2"/>
          <p:cNvSpPr/>
          <p:nvPr/>
        </p:nvSpPr>
        <p:spPr>
          <a:xfrm>
            <a:off x="4277848" y="2358511"/>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pandas로 CSV/Excel 파일 처리</a:t>
            </a:r>
            <a:endParaRPr lang="en-US" sz="1253" dirty="0"/>
          </a:p>
        </p:txBody>
      </p:sp>
      <p:sp>
        <p:nvSpPr>
          <p:cNvPr id="6" name="Text 3"/>
          <p:cNvSpPr/>
          <p:nvPr/>
        </p:nvSpPr>
        <p:spPr>
          <a:xfrm>
            <a:off x="4277848" y="2672185"/>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NumPy 배열 변환</a:t>
            </a:r>
            <a:endParaRPr lang="en-US" sz="1253" dirty="0"/>
          </a:p>
        </p:txBody>
      </p:sp>
      <p:sp>
        <p:nvSpPr>
          <p:cNvPr id="7" name="Text 4"/>
          <p:cNvSpPr/>
          <p:nvPr/>
        </p:nvSpPr>
        <p:spPr>
          <a:xfrm>
            <a:off x="4277848" y="2985859"/>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히스토그램, 박스플롯으로 이상치 확인</a:t>
            </a:r>
            <a:endParaRPr lang="en-US" sz="1253" dirty="0"/>
          </a:p>
        </p:txBody>
      </p:sp>
      <p:sp>
        <p:nvSpPr>
          <p:cNvPr id="8" name="Text 5"/>
          <p:cNvSpPr/>
          <p:nvPr/>
        </p:nvSpPr>
        <p:spPr>
          <a:xfrm>
            <a:off x="4277848" y="3661495"/>
            <a:ext cx="1892765" cy="236606"/>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전처리 실행</a:t>
            </a:r>
            <a:endParaRPr lang="en-US" sz="1489" dirty="0"/>
          </a:p>
        </p:txBody>
      </p:sp>
      <p:sp>
        <p:nvSpPr>
          <p:cNvPr id="9" name="Text 6"/>
          <p:cNvSpPr/>
          <p:nvPr/>
        </p:nvSpPr>
        <p:spPr>
          <a:xfrm>
            <a:off x="4277848" y="4058928"/>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pandas.DataFrame.fillna() 결측값 처리</a:t>
            </a:r>
            <a:endParaRPr lang="en-US" sz="1253" dirty="0"/>
          </a:p>
        </p:txBody>
      </p:sp>
      <p:sp>
        <p:nvSpPr>
          <p:cNvPr id="10" name="Text 7"/>
          <p:cNvSpPr/>
          <p:nvPr/>
        </p:nvSpPr>
        <p:spPr>
          <a:xfrm>
            <a:off x="4277848" y="4630006"/>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scikit-learn SimpleImputer 활용</a:t>
            </a:r>
            <a:endParaRPr lang="en-US" sz="1253" dirty="0"/>
          </a:p>
        </p:txBody>
      </p:sp>
      <p:sp>
        <p:nvSpPr>
          <p:cNvPr id="11" name="Text 8"/>
          <p:cNvSpPr/>
          <p:nvPr/>
        </p:nvSpPr>
        <p:spPr>
          <a:xfrm>
            <a:off x="4277848" y="5201085"/>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StandardScaler, MinMaxScaler 적용</a:t>
            </a:r>
            <a:endParaRPr lang="en-US" sz="1253" dirty="0"/>
          </a:p>
        </p:txBody>
      </p:sp>
      <p:sp>
        <p:nvSpPr>
          <p:cNvPr id="12" name="Text 9"/>
          <p:cNvSpPr/>
          <p:nvPr/>
        </p:nvSpPr>
        <p:spPr>
          <a:xfrm>
            <a:off x="7011752" y="1961078"/>
            <a:ext cx="1892765" cy="236606"/>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고급 특징 생성</a:t>
            </a:r>
            <a:endParaRPr lang="en-US" sz="1489" dirty="0"/>
          </a:p>
        </p:txBody>
      </p:sp>
      <p:sp>
        <p:nvSpPr>
          <p:cNvPr id="13" name="Text 10"/>
          <p:cNvSpPr/>
          <p:nvPr/>
        </p:nvSpPr>
        <p:spPr>
          <a:xfrm>
            <a:off x="7011752" y="2358511"/>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기후 변수 통계적 특징 추출</a:t>
            </a:r>
            <a:endParaRPr lang="en-US" sz="1253" dirty="0"/>
          </a:p>
        </p:txBody>
      </p:sp>
      <p:sp>
        <p:nvSpPr>
          <p:cNvPr id="14" name="Text 11"/>
          <p:cNvSpPr/>
          <p:nvPr/>
        </p:nvSpPr>
        <p:spPr>
          <a:xfrm>
            <a:off x="7011752" y="2672185"/>
            <a:ext cx="2336310" cy="514809"/>
          </a:xfrm>
          <a:prstGeom prst="rect">
            <a:avLst/>
          </a:prstGeom>
          <a:noFill/>
          <a:ln/>
        </p:spPr>
        <p:txBody>
          <a:bodyPr wrap="squar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시간 지연 변수(lag features) 생성</a:t>
            </a:r>
            <a:endParaRPr lang="en-US" sz="1253" dirty="0"/>
          </a:p>
        </p:txBody>
      </p:sp>
      <p:sp>
        <p:nvSpPr>
          <p:cNvPr id="15" name="Text 12"/>
          <p:cNvSpPr/>
          <p:nvPr/>
        </p:nvSpPr>
        <p:spPr>
          <a:xfrm>
            <a:off x="7011752" y="3243262"/>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시계열 모델링 준비</a:t>
            </a:r>
            <a:endParaRPr lang="en-US" sz="1253" dirty="0"/>
          </a:p>
        </p:txBody>
      </p:sp>
      <p:sp>
        <p:nvSpPr>
          <p:cNvPr id="16" name="Text 13"/>
          <p:cNvSpPr/>
          <p:nvPr/>
        </p:nvSpPr>
        <p:spPr>
          <a:xfrm>
            <a:off x="7011752" y="3661495"/>
            <a:ext cx="1892765" cy="236606"/>
          </a:xfrm>
          <a:prstGeom prst="rect">
            <a:avLst/>
          </a:prstGeom>
          <a:noFill/>
          <a:ln/>
        </p:spPr>
        <p:txBody>
          <a:bodyPr wrap="none" lIns="0" tIns="0" rIns="0" bIns="0" rtlCol="0" anchor="t"/>
          <a:lstStyle/>
          <a:p>
            <a:pPr>
              <a:lnSpc>
                <a:spcPts val="1862"/>
              </a:lnSpc>
            </a:pPr>
            <a:r>
              <a:rPr lang="en-US" sz="1489" dirty="0">
                <a:solidFill>
                  <a:srgbClr val="000000"/>
                </a:solidFill>
                <a:latin typeface="Source Serif 4 Semi Bold" pitchFamily="34" charset="0"/>
                <a:ea typeface="Source Serif 4 Semi Bold" pitchFamily="34" charset="-122"/>
                <a:cs typeface="Source Serif 4 Semi Bold" pitchFamily="34" charset="-120"/>
              </a:rPr>
              <a:t>품질 검증</a:t>
            </a:r>
            <a:endParaRPr lang="en-US" sz="1489" dirty="0"/>
          </a:p>
        </p:txBody>
      </p:sp>
      <p:sp>
        <p:nvSpPr>
          <p:cNvPr id="17" name="Text 14"/>
          <p:cNvSpPr/>
          <p:nvPr/>
        </p:nvSpPr>
        <p:spPr>
          <a:xfrm>
            <a:off x="7011752" y="4058927"/>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전후 데이터 분포 비교</a:t>
            </a:r>
            <a:endParaRPr lang="en-US" sz="1253" dirty="0"/>
          </a:p>
        </p:txBody>
      </p:sp>
      <p:sp>
        <p:nvSpPr>
          <p:cNvPr id="18" name="Text 15"/>
          <p:cNvSpPr/>
          <p:nvPr/>
        </p:nvSpPr>
        <p:spPr>
          <a:xfrm>
            <a:off x="7011752" y="4372602"/>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모델 입력 준비 상태 확인</a:t>
            </a:r>
            <a:endParaRPr lang="en-US" sz="1253" dirty="0"/>
          </a:p>
        </p:txBody>
      </p:sp>
      <p:sp>
        <p:nvSpPr>
          <p:cNvPr id="19" name="Text 16"/>
          <p:cNvSpPr/>
          <p:nvPr/>
        </p:nvSpPr>
        <p:spPr>
          <a:xfrm>
            <a:off x="7011752" y="4686275"/>
            <a:ext cx="2336310" cy="257405"/>
          </a:xfrm>
          <a:prstGeom prst="rect">
            <a:avLst/>
          </a:prstGeom>
          <a:noFill/>
          <a:ln/>
        </p:spPr>
        <p:txBody>
          <a:bodyPr wrap="none" lIns="0" tIns="0" rIns="0" bIns="0" rtlCol="0" anchor="t"/>
          <a:lstStyle/>
          <a:p>
            <a:pPr marL="232163" indent="-232163">
              <a:lnSpc>
                <a:spcPts val="1997"/>
              </a:lnSpc>
              <a:buSzPct val="100000"/>
              <a:buChar char="•"/>
            </a:pPr>
            <a:r>
              <a:rPr lang="en-US" sz="1253" dirty="0">
                <a:solidFill>
                  <a:srgbClr val="272525"/>
                </a:solidFill>
                <a:latin typeface="Source Sans 3" pitchFamily="34" charset="0"/>
                <a:ea typeface="Source Sans 3" pitchFamily="34" charset="-122"/>
                <a:cs typeface="Source Sans 3" pitchFamily="34" charset="-120"/>
              </a:rPr>
              <a:t>데이터 품질 메트릭 계산</a:t>
            </a:r>
            <a:endParaRPr lang="en-US" sz="1253"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3012"/>
          </a:xfrm>
          <a:prstGeom prst="rect">
            <a:avLst/>
          </a:prstGeom>
        </p:spPr>
      </p:pic>
      <p:sp>
        <p:nvSpPr>
          <p:cNvPr id="3" name="Text 0"/>
          <p:cNvSpPr/>
          <p:nvPr/>
        </p:nvSpPr>
        <p:spPr>
          <a:xfrm>
            <a:off x="472244" y="1014010"/>
            <a:ext cx="4450848" cy="396869"/>
          </a:xfrm>
          <a:prstGeom prst="rect">
            <a:avLst/>
          </a:prstGeom>
          <a:noFill/>
          <a:ln/>
        </p:spPr>
        <p:txBody>
          <a:bodyPr wrap="none" lIns="0" tIns="0" rIns="0" bIns="0" rtlCol="0" anchor="t"/>
          <a:lstStyle/>
          <a:p>
            <a:pPr>
              <a:lnSpc>
                <a:spcPts val="3114"/>
              </a:lnSpc>
            </a:pPr>
            <a:r>
              <a:rPr lang="en-US" sz="2472" dirty="0">
                <a:solidFill>
                  <a:srgbClr val="000000"/>
                </a:solidFill>
                <a:latin typeface="Source Serif 4 Semi Bold" pitchFamily="34" charset="0"/>
                <a:ea typeface="Source Serif 4 Semi Bold" pitchFamily="34" charset="-122"/>
                <a:cs typeface="Source Serif 4 Semi Bold" pitchFamily="34" charset="-120"/>
              </a:rPr>
              <a:t>교통사고 예측 모델 성능 평가 지표</a:t>
            </a:r>
            <a:endParaRPr lang="en-US" sz="2472" dirty="0"/>
          </a:p>
        </p:txBody>
      </p:sp>
      <p:sp>
        <p:nvSpPr>
          <p:cNvPr id="4" name="Text 1"/>
          <p:cNvSpPr/>
          <p:nvPr/>
        </p:nvSpPr>
        <p:spPr>
          <a:xfrm>
            <a:off x="472245" y="1680617"/>
            <a:ext cx="1636490" cy="445238"/>
          </a:xfrm>
          <a:prstGeom prst="rect">
            <a:avLst/>
          </a:prstGeom>
          <a:noFill/>
          <a:ln/>
        </p:spPr>
        <p:txBody>
          <a:bodyPr wrap="none" lIns="0" tIns="0" rIns="0" bIns="0" rtlCol="0" anchor="t"/>
          <a:lstStyle/>
          <a:p>
            <a:pPr algn="ctr">
              <a:lnSpc>
                <a:spcPts val="3486"/>
              </a:lnSpc>
            </a:pPr>
            <a:r>
              <a:rPr lang="en-US" sz="3486" dirty="0">
                <a:solidFill>
                  <a:srgbClr val="272525"/>
                </a:solidFill>
                <a:latin typeface="Source Serif 4 Semi Bold" pitchFamily="34" charset="0"/>
                <a:ea typeface="Source Serif 4 Semi Bold" pitchFamily="34" charset="-122"/>
                <a:cs typeface="Source Serif 4 Semi Bold" pitchFamily="34" charset="-120"/>
              </a:rPr>
              <a:t>정확도</a:t>
            </a:r>
            <a:endParaRPr lang="en-US" sz="3486" dirty="0"/>
          </a:p>
        </p:txBody>
      </p:sp>
      <p:sp>
        <p:nvSpPr>
          <p:cNvPr id="5" name="Text 2"/>
          <p:cNvSpPr/>
          <p:nvPr/>
        </p:nvSpPr>
        <p:spPr>
          <a:xfrm>
            <a:off x="496671" y="2294421"/>
            <a:ext cx="1587556" cy="198395"/>
          </a:xfrm>
          <a:prstGeom prst="rect">
            <a:avLst/>
          </a:prstGeom>
          <a:noFill/>
          <a:ln/>
        </p:spPr>
        <p:txBody>
          <a:bodyPr wrap="none" lIns="0" tIns="0" rIns="0" bIns="0" rtlCol="0" anchor="t"/>
          <a:lstStyle/>
          <a:p>
            <a:pPr algn="ctr">
              <a:lnSpc>
                <a:spcPts val="1558"/>
              </a:lnSpc>
            </a:pPr>
            <a:r>
              <a:rPr lang="en-US" sz="1219" dirty="0">
                <a:solidFill>
                  <a:srgbClr val="272525"/>
                </a:solidFill>
                <a:latin typeface="Source Serif 4 Semi Bold" pitchFamily="34" charset="0"/>
                <a:ea typeface="Source Serif 4 Semi Bold" pitchFamily="34" charset="-122"/>
                <a:cs typeface="Source Serif 4 Semi Bold" pitchFamily="34" charset="-120"/>
              </a:rPr>
              <a:t>Accuracy</a:t>
            </a:r>
            <a:endParaRPr lang="en-US" sz="1219" dirty="0"/>
          </a:p>
        </p:txBody>
      </p:sp>
      <p:sp>
        <p:nvSpPr>
          <p:cNvPr id="6" name="Text 3"/>
          <p:cNvSpPr/>
          <p:nvPr/>
        </p:nvSpPr>
        <p:spPr>
          <a:xfrm>
            <a:off x="472245" y="2573753"/>
            <a:ext cx="1636490" cy="431776"/>
          </a:xfrm>
          <a:prstGeom prst="rect">
            <a:avLst/>
          </a:prstGeom>
          <a:noFill/>
          <a:ln/>
        </p:spPr>
        <p:txBody>
          <a:bodyPr wrap="squar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(TP + TN) / (TP + TN + FP + FN)</a:t>
            </a:r>
            <a:endParaRPr lang="en-US" sz="1050" dirty="0"/>
          </a:p>
        </p:txBody>
      </p:sp>
      <p:sp>
        <p:nvSpPr>
          <p:cNvPr id="7" name="Text 4"/>
          <p:cNvSpPr/>
          <p:nvPr/>
        </p:nvSpPr>
        <p:spPr>
          <a:xfrm>
            <a:off x="472245" y="3086466"/>
            <a:ext cx="1636490" cy="431776"/>
          </a:xfrm>
          <a:prstGeom prst="rect">
            <a:avLst/>
          </a:prstGeom>
          <a:noFill/>
          <a:ln/>
        </p:spPr>
        <p:txBody>
          <a:bodyPr wrap="squar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전체 관측 중 올바르게 예측한 비율</a:t>
            </a:r>
            <a:endParaRPr lang="en-US" sz="1050" dirty="0"/>
          </a:p>
        </p:txBody>
      </p:sp>
      <p:sp>
        <p:nvSpPr>
          <p:cNvPr id="8" name="Text 5"/>
          <p:cNvSpPr/>
          <p:nvPr/>
        </p:nvSpPr>
        <p:spPr>
          <a:xfrm>
            <a:off x="2277381" y="1680617"/>
            <a:ext cx="1636490" cy="445238"/>
          </a:xfrm>
          <a:prstGeom prst="rect">
            <a:avLst/>
          </a:prstGeom>
          <a:noFill/>
          <a:ln/>
        </p:spPr>
        <p:txBody>
          <a:bodyPr wrap="none" lIns="0" tIns="0" rIns="0" bIns="0" rtlCol="0" anchor="t"/>
          <a:lstStyle/>
          <a:p>
            <a:pPr algn="ctr">
              <a:lnSpc>
                <a:spcPts val="3486"/>
              </a:lnSpc>
            </a:pPr>
            <a:r>
              <a:rPr lang="en-US" sz="3486" dirty="0">
                <a:solidFill>
                  <a:srgbClr val="272525"/>
                </a:solidFill>
                <a:latin typeface="Source Serif 4 Semi Bold" pitchFamily="34" charset="0"/>
                <a:ea typeface="Source Serif 4 Semi Bold" pitchFamily="34" charset="-122"/>
                <a:cs typeface="Source Serif 4 Semi Bold" pitchFamily="34" charset="-120"/>
              </a:rPr>
              <a:t>정밀도</a:t>
            </a:r>
            <a:endParaRPr lang="en-US" sz="3486" dirty="0"/>
          </a:p>
        </p:txBody>
      </p:sp>
      <p:sp>
        <p:nvSpPr>
          <p:cNvPr id="9" name="Text 6"/>
          <p:cNvSpPr/>
          <p:nvPr/>
        </p:nvSpPr>
        <p:spPr>
          <a:xfrm>
            <a:off x="2301807" y="2294421"/>
            <a:ext cx="1587556" cy="198395"/>
          </a:xfrm>
          <a:prstGeom prst="rect">
            <a:avLst/>
          </a:prstGeom>
          <a:noFill/>
          <a:ln/>
        </p:spPr>
        <p:txBody>
          <a:bodyPr wrap="none" lIns="0" tIns="0" rIns="0" bIns="0" rtlCol="0" anchor="t"/>
          <a:lstStyle/>
          <a:p>
            <a:pPr algn="ctr">
              <a:lnSpc>
                <a:spcPts val="1558"/>
              </a:lnSpc>
            </a:pPr>
            <a:r>
              <a:rPr lang="en-US" sz="1219" dirty="0">
                <a:solidFill>
                  <a:srgbClr val="272525"/>
                </a:solidFill>
                <a:latin typeface="Source Serif 4 Semi Bold" pitchFamily="34" charset="0"/>
                <a:ea typeface="Source Serif 4 Semi Bold" pitchFamily="34" charset="-122"/>
                <a:cs typeface="Source Serif 4 Semi Bold" pitchFamily="34" charset="-120"/>
              </a:rPr>
              <a:t>Precision</a:t>
            </a:r>
            <a:endParaRPr lang="en-US" sz="1219" dirty="0"/>
          </a:p>
        </p:txBody>
      </p:sp>
      <p:sp>
        <p:nvSpPr>
          <p:cNvPr id="10" name="Text 7"/>
          <p:cNvSpPr/>
          <p:nvPr/>
        </p:nvSpPr>
        <p:spPr>
          <a:xfrm>
            <a:off x="2277381" y="2573753"/>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TP / (TP + FP)</a:t>
            </a:r>
            <a:endParaRPr lang="en-US" sz="1050" dirty="0"/>
          </a:p>
        </p:txBody>
      </p:sp>
      <p:sp>
        <p:nvSpPr>
          <p:cNvPr id="11" name="Text 8"/>
          <p:cNvSpPr/>
          <p:nvPr/>
        </p:nvSpPr>
        <p:spPr>
          <a:xfrm>
            <a:off x="2277381" y="2870578"/>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양성 예측 중 실제 양성의 비율</a:t>
            </a:r>
            <a:endParaRPr lang="en-US" sz="1050" dirty="0"/>
          </a:p>
        </p:txBody>
      </p:sp>
      <p:sp>
        <p:nvSpPr>
          <p:cNvPr id="12" name="Text 9"/>
          <p:cNvSpPr/>
          <p:nvPr/>
        </p:nvSpPr>
        <p:spPr>
          <a:xfrm>
            <a:off x="4082517" y="1680617"/>
            <a:ext cx="1636490" cy="445238"/>
          </a:xfrm>
          <a:prstGeom prst="rect">
            <a:avLst/>
          </a:prstGeom>
          <a:noFill/>
          <a:ln/>
        </p:spPr>
        <p:txBody>
          <a:bodyPr wrap="none" lIns="0" tIns="0" rIns="0" bIns="0" rtlCol="0" anchor="t"/>
          <a:lstStyle/>
          <a:p>
            <a:pPr algn="ctr">
              <a:lnSpc>
                <a:spcPts val="3486"/>
              </a:lnSpc>
            </a:pPr>
            <a:r>
              <a:rPr lang="en-US" sz="3486" dirty="0">
                <a:solidFill>
                  <a:srgbClr val="272525"/>
                </a:solidFill>
                <a:latin typeface="Source Serif 4 Semi Bold" pitchFamily="34" charset="0"/>
                <a:ea typeface="Source Serif 4 Semi Bold" pitchFamily="34" charset="-122"/>
                <a:cs typeface="Source Serif 4 Semi Bold" pitchFamily="34" charset="-120"/>
              </a:rPr>
              <a:t>재현율</a:t>
            </a:r>
            <a:endParaRPr lang="en-US" sz="3486" dirty="0"/>
          </a:p>
        </p:txBody>
      </p:sp>
      <p:sp>
        <p:nvSpPr>
          <p:cNvPr id="13" name="Text 10"/>
          <p:cNvSpPr/>
          <p:nvPr/>
        </p:nvSpPr>
        <p:spPr>
          <a:xfrm>
            <a:off x="4106943" y="2294421"/>
            <a:ext cx="1587556" cy="198395"/>
          </a:xfrm>
          <a:prstGeom prst="rect">
            <a:avLst/>
          </a:prstGeom>
          <a:noFill/>
          <a:ln/>
        </p:spPr>
        <p:txBody>
          <a:bodyPr wrap="none" lIns="0" tIns="0" rIns="0" bIns="0" rtlCol="0" anchor="t"/>
          <a:lstStyle/>
          <a:p>
            <a:pPr algn="ctr">
              <a:lnSpc>
                <a:spcPts val="1558"/>
              </a:lnSpc>
            </a:pPr>
            <a:r>
              <a:rPr lang="en-US" sz="1219" dirty="0">
                <a:solidFill>
                  <a:srgbClr val="272525"/>
                </a:solidFill>
                <a:latin typeface="Source Serif 4 Semi Bold" pitchFamily="34" charset="0"/>
                <a:ea typeface="Source Serif 4 Semi Bold" pitchFamily="34" charset="-122"/>
                <a:cs typeface="Source Serif 4 Semi Bold" pitchFamily="34" charset="-120"/>
              </a:rPr>
              <a:t>Recall</a:t>
            </a:r>
            <a:endParaRPr lang="en-US" sz="1219" dirty="0"/>
          </a:p>
        </p:txBody>
      </p:sp>
      <p:sp>
        <p:nvSpPr>
          <p:cNvPr id="14" name="Text 11"/>
          <p:cNvSpPr/>
          <p:nvPr/>
        </p:nvSpPr>
        <p:spPr>
          <a:xfrm>
            <a:off x="4082517" y="2573753"/>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TP / (TP + FN)</a:t>
            </a:r>
            <a:endParaRPr lang="en-US" sz="1050" dirty="0"/>
          </a:p>
        </p:txBody>
      </p:sp>
      <p:sp>
        <p:nvSpPr>
          <p:cNvPr id="15" name="Text 12"/>
          <p:cNvSpPr/>
          <p:nvPr/>
        </p:nvSpPr>
        <p:spPr>
          <a:xfrm>
            <a:off x="4082517" y="2870578"/>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실제 양성 중 올바른 예측 비율</a:t>
            </a:r>
            <a:endParaRPr lang="en-US" sz="1050" dirty="0"/>
          </a:p>
        </p:txBody>
      </p:sp>
      <p:sp>
        <p:nvSpPr>
          <p:cNvPr id="16" name="Text 13"/>
          <p:cNvSpPr/>
          <p:nvPr/>
        </p:nvSpPr>
        <p:spPr>
          <a:xfrm>
            <a:off x="2277381" y="3855456"/>
            <a:ext cx="1636490" cy="445238"/>
          </a:xfrm>
          <a:prstGeom prst="rect">
            <a:avLst/>
          </a:prstGeom>
          <a:noFill/>
          <a:ln/>
        </p:spPr>
        <p:txBody>
          <a:bodyPr wrap="none" lIns="0" tIns="0" rIns="0" bIns="0" rtlCol="0" anchor="t"/>
          <a:lstStyle/>
          <a:p>
            <a:pPr algn="ctr">
              <a:lnSpc>
                <a:spcPts val="3486"/>
              </a:lnSpc>
            </a:pPr>
            <a:r>
              <a:rPr lang="en-US" sz="3486" dirty="0">
                <a:solidFill>
                  <a:srgbClr val="272525"/>
                </a:solidFill>
                <a:latin typeface="Source Serif 4 Semi Bold" pitchFamily="34" charset="0"/>
                <a:ea typeface="Source Serif 4 Semi Bold" pitchFamily="34" charset="-122"/>
                <a:cs typeface="Source Serif 4 Semi Bold" pitchFamily="34" charset="-120"/>
              </a:rPr>
              <a:t>F1</a:t>
            </a:r>
            <a:endParaRPr lang="en-US" sz="3486" dirty="0"/>
          </a:p>
        </p:txBody>
      </p:sp>
      <p:sp>
        <p:nvSpPr>
          <p:cNvPr id="17" name="Text 14"/>
          <p:cNvSpPr/>
          <p:nvPr/>
        </p:nvSpPr>
        <p:spPr>
          <a:xfrm>
            <a:off x="2301807" y="4469259"/>
            <a:ext cx="1587556" cy="198395"/>
          </a:xfrm>
          <a:prstGeom prst="rect">
            <a:avLst/>
          </a:prstGeom>
          <a:noFill/>
          <a:ln/>
        </p:spPr>
        <p:txBody>
          <a:bodyPr wrap="none" lIns="0" tIns="0" rIns="0" bIns="0" rtlCol="0" anchor="t"/>
          <a:lstStyle/>
          <a:p>
            <a:pPr algn="ctr">
              <a:lnSpc>
                <a:spcPts val="1558"/>
              </a:lnSpc>
            </a:pPr>
            <a:r>
              <a:rPr lang="en-US" sz="1219" dirty="0">
                <a:solidFill>
                  <a:srgbClr val="272525"/>
                </a:solidFill>
                <a:latin typeface="Source Serif 4 Semi Bold" pitchFamily="34" charset="0"/>
                <a:ea typeface="Source Serif 4 Semi Bold" pitchFamily="34" charset="-122"/>
                <a:cs typeface="Source Serif 4 Semi Bold" pitchFamily="34" charset="-120"/>
              </a:rPr>
              <a:t>F1 Score</a:t>
            </a:r>
            <a:endParaRPr lang="en-US" sz="1219" dirty="0"/>
          </a:p>
        </p:txBody>
      </p:sp>
      <p:sp>
        <p:nvSpPr>
          <p:cNvPr id="18" name="Text 15"/>
          <p:cNvSpPr/>
          <p:nvPr/>
        </p:nvSpPr>
        <p:spPr>
          <a:xfrm>
            <a:off x="2277381" y="4748591"/>
            <a:ext cx="1636490" cy="431776"/>
          </a:xfrm>
          <a:prstGeom prst="rect">
            <a:avLst/>
          </a:prstGeom>
          <a:noFill/>
          <a:ln/>
        </p:spPr>
        <p:txBody>
          <a:bodyPr wrap="squar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2 × (정밀도 × 재현율) / (정밀도 + 재현율)</a:t>
            </a:r>
            <a:endParaRPr lang="en-US" sz="1050" dirty="0"/>
          </a:p>
        </p:txBody>
      </p:sp>
      <p:sp>
        <p:nvSpPr>
          <p:cNvPr id="19" name="Text 16"/>
          <p:cNvSpPr/>
          <p:nvPr/>
        </p:nvSpPr>
        <p:spPr>
          <a:xfrm>
            <a:off x="2277381" y="5261304"/>
            <a:ext cx="1636490" cy="215888"/>
          </a:xfrm>
          <a:prstGeom prst="rect">
            <a:avLst/>
          </a:prstGeom>
          <a:noFill/>
          <a:ln/>
        </p:spPr>
        <p:txBody>
          <a:bodyPr wrap="none" lIns="0" tIns="0" rIns="0" bIns="0" rtlCol="0" anchor="t"/>
          <a:lstStyle/>
          <a:p>
            <a:pPr algn="ctr">
              <a:lnSpc>
                <a:spcPts val="1692"/>
              </a:lnSpc>
            </a:pPr>
            <a:r>
              <a:rPr lang="en-US" sz="1050" dirty="0">
                <a:solidFill>
                  <a:srgbClr val="272525"/>
                </a:solidFill>
                <a:latin typeface="Source Sans 3" pitchFamily="34" charset="0"/>
                <a:ea typeface="Source Sans 3" pitchFamily="34" charset="-122"/>
                <a:cs typeface="Source Sans 3" pitchFamily="34" charset="-120"/>
              </a:rPr>
              <a:t>정밀도와 재현율의 조화 평균</a:t>
            </a:r>
            <a:endParaRPr lang="en-US" sz="1050" dirty="0"/>
          </a:p>
        </p:txBody>
      </p:sp>
      <p:sp>
        <p:nvSpPr>
          <p:cNvPr id="20" name="Text 17"/>
          <p:cNvSpPr/>
          <p:nvPr/>
        </p:nvSpPr>
        <p:spPr>
          <a:xfrm>
            <a:off x="472245" y="5628990"/>
            <a:ext cx="5246762" cy="215888"/>
          </a:xfrm>
          <a:prstGeom prst="rect">
            <a:avLst/>
          </a:prstGeom>
          <a:noFill/>
          <a:ln/>
        </p:spPr>
        <p:txBody>
          <a:bodyPr wrap="none" lIns="0" tIns="0" rIns="0" bIns="0" rtlCol="0" anchor="t"/>
          <a:lstStyle/>
          <a:p>
            <a:pPr>
              <a:lnSpc>
                <a:spcPts val="1692"/>
              </a:lnSpc>
            </a:pPr>
            <a:r>
              <a:rPr lang="en-US" sz="1050" dirty="0">
                <a:solidFill>
                  <a:srgbClr val="272525"/>
                </a:solidFill>
                <a:latin typeface="Source Sans 3" pitchFamily="34" charset="0"/>
                <a:ea typeface="Source Sans 3" pitchFamily="34" charset="-122"/>
                <a:cs typeface="Source Sans 3" pitchFamily="34" charset="-120"/>
              </a:rPr>
              <a:t>출처: Google ML Crash Course</a:t>
            </a:r>
            <a:endParaRPr lang="en-US" sz="105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0006" y="972896"/>
            <a:ext cx="2944875" cy="352934"/>
          </a:xfrm>
          <a:prstGeom prst="rect">
            <a:avLst/>
          </a:prstGeom>
          <a:noFill/>
          <a:ln/>
        </p:spPr>
        <p:txBody>
          <a:bodyPr wrap="none" lIns="0" tIns="0" rIns="0" bIns="0" rtlCol="0" anchor="t"/>
          <a:lstStyle/>
          <a:p>
            <a:pPr>
              <a:lnSpc>
                <a:spcPts val="2776"/>
              </a:lnSpc>
            </a:pPr>
            <a:r>
              <a:rPr lang="en-US" sz="2200" dirty="0">
                <a:solidFill>
                  <a:srgbClr val="000000"/>
                </a:solidFill>
                <a:latin typeface="Source Serif 4 Semi Bold" pitchFamily="34" charset="0"/>
                <a:ea typeface="Source Serif 4 Semi Bold" pitchFamily="34" charset="-122"/>
                <a:cs typeface="Source Serif 4 Semi Bold" pitchFamily="34" charset="-120"/>
              </a:rPr>
              <a:t>모델 설계 6단계 프로세스</a:t>
            </a:r>
            <a:endParaRPr lang="en-US" sz="2200" dirty="0"/>
          </a:p>
        </p:txBody>
      </p:sp>
      <p:pic>
        <p:nvPicPr>
          <p:cNvPr id="3" name="Image 0" descr="preencoded.png"/>
          <p:cNvPicPr>
            <a:picLocks noChangeAspect="1"/>
          </p:cNvPicPr>
          <p:nvPr/>
        </p:nvPicPr>
        <p:blipFill>
          <a:blip r:embed="rId3"/>
          <a:stretch>
            <a:fillRect/>
          </a:stretch>
        </p:blipFill>
        <p:spPr>
          <a:xfrm>
            <a:off x="420006" y="1565822"/>
            <a:ext cx="600019" cy="720055"/>
          </a:xfrm>
          <a:prstGeom prst="rect">
            <a:avLst/>
          </a:prstGeom>
        </p:spPr>
      </p:pic>
      <p:sp>
        <p:nvSpPr>
          <p:cNvPr id="4" name="Text 1"/>
          <p:cNvSpPr/>
          <p:nvPr/>
        </p:nvSpPr>
        <p:spPr>
          <a:xfrm>
            <a:off x="1139980" y="1685778"/>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데이터 탐색</a:t>
            </a:r>
            <a:endParaRPr lang="en-US" sz="1083" dirty="0"/>
          </a:p>
        </p:txBody>
      </p:sp>
      <p:sp>
        <p:nvSpPr>
          <p:cNvPr id="5" name="Text 2"/>
          <p:cNvSpPr/>
          <p:nvPr/>
        </p:nvSpPr>
        <p:spPr>
          <a:xfrm>
            <a:off x="1139980" y="1934153"/>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요약 통계, 상관분석, 시각화를 통한 패턴 파악</a:t>
            </a:r>
            <a:endParaRPr lang="en-US" sz="914" dirty="0"/>
          </a:p>
        </p:txBody>
      </p:sp>
      <p:pic>
        <p:nvPicPr>
          <p:cNvPr id="6" name="Image 1" descr="preencoded.png"/>
          <p:cNvPicPr>
            <a:picLocks noChangeAspect="1"/>
          </p:cNvPicPr>
          <p:nvPr/>
        </p:nvPicPr>
        <p:blipFill>
          <a:blip r:embed="rId4"/>
          <a:stretch>
            <a:fillRect/>
          </a:stretch>
        </p:blipFill>
        <p:spPr>
          <a:xfrm>
            <a:off x="420006" y="2285876"/>
            <a:ext cx="600019" cy="720055"/>
          </a:xfrm>
          <a:prstGeom prst="rect">
            <a:avLst/>
          </a:prstGeom>
        </p:spPr>
      </p:pic>
      <p:sp>
        <p:nvSpPr>
          <p:cNvPr id="7" name="Text 3"/>
          <p:cNvSpPr/>
          <p:nvPr/>
        </p:nvSpPr>
        <p:spPr>
          <a:xfrm>
            <a:off x="1139980" y="2405832"/>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특징 엔지니어링</a:t>
            </a:r>
            <a:endParaRPr lang="en-US" sz="1083" dirty="0"/>
          </a:p>
        </p:txBody>
      </p:sp>
      <p:sp>
        <p:nvSpPr>
          <p:cNvPr id="8" name="Text 4"/>
          <p:cNvSpPr/>
          <p:nvPr/>
        </p:nvSpPr>
        <p:spPr>
          <a:xfrm>
            <a:off x="1139980" y="2654208"/>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날짜·시간 변환, 날씨 조건 정량화</a:t>
            </a:r>
            <a:endParaRPr lang="en-US" sz="914" dirty="0"/>
          </a:p>
        </p:txBody>
      </p:sp>
      <p:pic>
        <p:nvPicPr>
          <p:cNvPr id="9" name="Image 2" descr="preencoded.png"/>
          <p:cNvPicPr>
            <a:picLocks noChangeAspect="1"/>
          </p:cNvPicPr>
          <p:nvPr/>
        </p:nvPicPr>
        <p:blipFill>
          <a:blip r:embed="rId5"/>
          <a:stretch>
            <a:fillRect/>
          </a:stretch>
        </p:blipFill>
        <p:spPr>
          <a:xfrm>
            <a:off x="420006" y="3005931"/>
            <a:ext cx="600019" cy="720055"/>
          </a:xfrm>
          <a:prstGeom prst="rect">
            <a:avLst/>
          </a:prstGeom>
        </p:spPr>
      </p:pic>
      <p:sp>
        <p:nvSpPr>
          <p:cNvPr id="10" name="Text 5"/>
          <p:cNvSpPr/>
          <p:nvPr/>
        </p:nvSpPr>
        <p:spPr>
          <a:xfrm>
            <a:off x="1139980" y="3125888"/>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알고리즘 선택</a:t>
            </a:r>
            <a:endParaRPr lang="en-US" sz="1083" dirty="0"/>
          </a:p>
        </p:txBody>
      </p:sp>
      <p:sp>
        <p:nvSpPr>
          <p:cNvPr id="11" name="Text 6"/>
          <p:cNvSpPr/>
          <p:nvPr/>
        </p:nvSpPr>
        <p:spPr>
          <a:xfrm>
            <a:off x="1139980" y="3374263"/>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분류/회귀 문제별 적합한 알고리즘 결정</a:t>
            </a:r>
            <a:endParaRPr lang="en-US" sz="914" dirty="0"/>
          </a:p>
        </p:txBody>
      </p:sp>
      <p:pic>
        <p:nvPicPr>
          <p:cNvPr id="12" name="Image 3" descr="preencoded.png"/>
          <p:cNvPicPr>
            <a:picLocks noChangeAspect="1"/>
          </p:cNvPicPr>
          <p:nvPr/>
        </p:nvPicPr>
        <p:blipFill>
          <a:blip r:embed="rId6"/>
          <a:stretch>
            <a:fillRect/>
          </a:stretch>
        </p:blipFill>
        <p:spPr>
          <a:xfrm>
            <a:off x="420006" y="3725987"/>
            <a:ext cx="600019" cy="720055"/>
          </a:xfrm>
          <a:prstGeom prst="rect">
            <a:avLst/>
          </a:prstGeom>
        </p:spPr>
      </p:pic>
      <p:sp>
        <p:nvSpPr>
          <p:cNvPr id="13" name="Text 7"/>
          <p:cNvSpPr/>
          <p:nvPr/>
        </p:nvSpPr>
        <p:spPr>
          <a:xfrm>
            <a:off x="1139980" y="3845943"/>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학습과 검증</a:t>
            </a:r>
            <a:endParaRPr lang="en-US" sz="1083" dirty="0"/>
          </a:p>
        </p:txBody>
      </p:sp>
      <p:sp>
        <p:nvSpPr>
          <p:cNvPr id="14" name="Text 8"/>
          <p:cNvSpPr/>
          <p:nvPr/>
        </p:nvSpPr>
        <p:spPr>
          <a:xfrm>
            <a:off x="1139980" y="4094319"/>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교차검증을 통한 일반화 성능 평가</a:t>
            </a:r>
            <a:endParaRPr lang="en-US" sz="914" dirty="0"/>
          </a:p>
        </p:txBody>
      </p:sp>
      <p:pic>
        <p:nvPicPr>
          <p:cNvPr id="15" name="Image 4" descr="preencoded.png"/>
          <p:cNvPicPr>
            <a:picLocks noChangeAspect="1"/>
          </p:cNvPicPr>
          <p:nvPr/>
        </p:nvPicPr>
        <p:blipFill>
          <a:blip r:embed="rId7"/>
          <a:stretch>
            <a:fillRect/>
          </a:stretch>
        </p:blipFill>
        <p:spPr>
          <a:xfrm>
            <a:off x="420006" y="4446041"/>
            <a:ext cx="600019" cy="720055"/>
          </a:xfrm>
          <a:prstGeom prst="rect">
            <a:avLst/>
          </a:prstGeom>
        </p:spPr>
      </p:pic>
      <p:sp>
        <p:nvSpPr>
          <p:cNvPr id="16" name="Text 9"/>
          <p:cNvSpPr/>
          <p:nvPr/>
        </p:nvSpPr>
        <p:spPr>
          <a:xfrm>
            <a:off x="1139980" y="4565999"/>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성능 평가</a:t>
            </a:r>
            <a:endParaRPr lang="en-US" sz="1083" dirty="0"/>
          </a:p>
        </p:txBody>
      </p:sp>
      <p:sp>
        <p:nvSpPr>
          <p:cNvPr id="17" name="Text 10"/>
          <p:cNvSpPr/>
          <p:nvPr/>
        </p:nvSpPr>
        <p:spPr>
          <a:xfrm>
            <a:off x="1139980" y="4814374"/>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다양한 지표로 모델 비교 분석</a:t>
            </a:r>
            <a:endParaRPr lang="en-US" sz="914" dirty="0"/>
          </a:p>
        </p:txBody>
      </p:sp>
      <p:pic>
        <p:nvPicPr>
          <p:cNvPr id="18" name="Image 5" descr="preencoded.png"/>
          <p:cNvPicPr>
            <a:picLocks noChangeAspect="1"/>
          </p:cNvPicPr>
          <p:nvPr/>
        </p:nvPicPr>
        <p:blipFill>
          <a:blip r:embed="rId8"/>
          <a:stretch>
            <a:fillRect/>
          </a:stretch>
        </p:blipFill>
        <p:spPr>
          <a:xfrm>
            <a:off x="420006" y="5166098"/>
            <a:ext cx="600019" cy="720055"/>
          </a:xfrm>
          <a:prstGeom prst="rect">
            <a:avLst/>
          </a:prstGeom>
        </p:spPr>
      </p:pic>
      <p:sp>
        <p:nvSpPr>
          <p:cNvPr id="19" name="Text 11"/>
          <p:cNvSpPr/>
          <p:nvPr/>
        </p:nvSpPr>
        <p:spPr>
          <a:xfrm>
            <a:off x="1139980" y="5286054"/>
            <a:ext cx="1411815" cy="176386"/>
          </a:xfrm>
          <a:prstGeom prst="rect">
            <a:avLst/>
          </a:prstGeom>
          <a:noFill/>
          <a:ln/>
        </p:spPr>
        <p:txBody>
          <a:bodyPr wrap="none" lIns="0" tIns="0" rIns="0" bIns="0" rtlCol="0" anchor="t"/>
          <a:lstStyle/>
          <a:p>
            <a:pPr>
              <a:lnSpc>
                <a:spcPts val="1388"/>
              </a:lnSpc>
            </a:pPr>
            <a:r>
              <a:rPr lang="en-US" sz="1083" dirty="0">
                <a:solidFill>
                  <a:srgbClr val="272525"/>
                </a:solidFill>
                <a:latin typeface="Source Serif 4 Semi Bold" pitchFamily="34" charset="0"/>
                <a:ea typeface="Source Serif 4 Semi Bold" pitchFamily="34" charset="-122"/>
                <a:cs typeface="Source Serif 4 Semi Bold" pitchFamily="34" charset="-120"/>
              </a:rPr>
              <a:t>모델 개선</a:t>
            </a:r>
            <a:endParaRPr lang="en-US" sz="1083" dirty="0"/>
          </a:p>
        </p:txBody>
      </p:sp>
      <p:sp>
        <p:nvSpPr>
          <p:cNvPr id="20" name="Text 12"/>
          <p:cNvSpPr/>
          <p:nvPr/>
        </p:nvSpPr>
        <p:spPr>
          <a:xfrm>
            <a:off x="1139980" y="5534429"/>
            <a:ext cx="8346015" cy="192025"/>
          </a:xfrm>
          <a:prstGeom prst="rect">
            <a:avLst/>
          </a:prstGeom>
          <a:noFill/>
          <a:ln/>
        </p:spPr>
        <p:txBody>
          <a:bodyPr wrap="none" lIns="0" tIns="0" rIns="0" bIns="0" rtlCol="0" anchor="t"/>
          <a:lstStyle/>
          <a:p>
            <a:pPr>
              <a:lnSpc>
                <a:spcPts val="1489"/>
              </a:lnSpc>
            </a:pPr>
            <a:r>
              <a:rPr lang="en-US" sz="914" dirty="0">
                <a:solidFill>
                  <a:srgbClr val="272525"/>
                </a:solidFill>
                <a:latin typeface="Source Sans 3" pitchFamily="34" charset="0"/>
                <a:ea typeface="Source Sans 3" pitchFamily="34" charset="-122"/>
                <a:cs typeface="Source Sans 3" pitchFamily="34" charset="-120"/>
              </a:rPr>
              <a:t>하이퍼파라미터 튜닝 및 앙상블 적용</a:t>
            </a:r>
            <a:endParaRPr lang="en-US" sz="914"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1727665"/>
          </a:xfrm>
          <a:prstGeom prst="rect">
            <a:avLst/>
          </a:prstGeom>
        </p:spPr>
      </p:pic>
      <p:sp>
        <p:nvSpPr>
          <p:cNvPr id="3" name="Text 0"/>
          <p:cNvSpPr/>
          <p:nvPr/>
        </p:nvSpPr>
        <p:spPr>
          <a:xfrm>
            <a:off x="483692" y="2758524"/>
            <a:ext cx="3512647" cy="406462"/>
          </a:xfrm>
          <a:prstGeom prst="rect">
            <a:avLst/>
          </a:prstGeom>
          <a:noFill/>
          <a:ln/>
        </p:spPr>
        <p:txBody>
          <a:bodyPr wrap="none" lIns="0" tIns="0" rIns="0" bIns="0" rtlCol="0" anchor="t"/>
          <a:lstStyle/>
          <a:p>
            <a:pPr>
              <a:lnSpc>
                <a:spcPts val="3183"/>
              </a:lnSpc>
            </a:pPr>
            <a:r>
              <a:rPr lang="en-US" sz="2539" dirty="0">
                <a:solidFill>
                  <a:srgbClr val="000000"/>
                </a:solidFill>
                <a:latin typeface="Source Serif 4 Semi Bold" pitchFamily="34" charset="0"/>
                <a:ea typeface="Source Serif 4 Semi Bold" pitchFamily="34" charset="-122"/>
                <a:cs typeface="Source Serif 4 Semi Bold" pitchFamily="34" charset="-120"/>
              </a:rPr>
              <a:t>요구사항 분석의 핵심 원칙</a:t>
            </a:r>
            <a:endParaRPr lang="en-US" sz="2539" dirty="0"/>
          </a:p>
        </p:txBody>
      </p:sp>
      <p:sp>
        <p:nvSpPr>
          <p:cNvPr id="4" name="Text 1"/>
          <p:cNvSpPr/>
          <p:nvPr/>
        </p:nvSpPr>
        <p:spPr>
          <a:xfrm>
            <a:off x="690954" y="3527674"/>
            <a:ext cx="8731355"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사용자와 비즈니스 요구를 탐색·분석·정의·검증하여 개발 전 단계에서 이해관계자 간 합의를 도출하는 과정</a:t>
            </a:r>
            <a:endParaRPr lang="en-US" sz="1083" dirty="0"/>
          </a:p>
        </p:txBody>
      </p:sp>
      <p:sp>
        <p:nvSpPr>
          <p:cNvPr id="5" name="Shape 2"/>
          <p:cNvSpPr/>
          <p:nvPr/>
        </p:nvSpPr>
        <p:spPr>
          <a:xfrm>
            <a:off x="483692" y="3372248"/>
            <a:ext cx="15478" cy="532061"/>
          </a:xfrm>
          <a:prstGeom prst="rect">
            <a:avLst/>
          </a:prstGeom>
          <a:solidFill>
            <a:srgbClr val="BE49DF"/>
          </a:solidFill>
          <a:ln/>
        </p:spPr>
        <p:txBody>
          <a:bodyPr/>
          <a:lstStyle/>
          <a:p>
            <a:endParaRPr lang="ko-KR" altLang="en-US" sz="1219"/>
          </a:p>
        </p:txBody>
      </p:sp>
      <p:sp>
        <p:nvSpPr>
          <p:cNvPr id="6" name="Shape 3"/>
          <p:cNvSpPr/>
          <p:nvPr/>
        </p:nvSpPr>
        <p:spPr>
          <a:xfrm>
            <a:off x="483692" y="4059734"/>
            <a:ext cx="4400221" cy="814617"/>
          </a:xfrm>
          <a:prstGeom prst="roundRect">
            <a:avLst>
              <a:gd name="adj" fmla="val 7126"/>
            </a:avLst>
          </a:prstGeom>
          <a:solidFill>
            <a:srgbClr val="FFFFFF">
              <a:alpha val="95000"/>
            </a:srgbClr>
          </a:solidFill>
          <a:ln w="22860">
            <a:solidFill>
              <a:srgbClr val="D6BADD"/>
            </a:solidFill>
            <a:prstDash val="solid"/>
          </a:ln>
        </p:spPr>
        <p:txBody>
          <a:bodyPr/>
          <a:lstStyle/>
          <a:p>
            <a:endParaRPr lang="ko-KR" altLang="en-US" sz="1219"/>
          </a:p>
        </p:txBody>
      </p:sp>
      <p:sp>
        <p:nvSpPr>
          <p:cNvPr id="7" name="Text 4"/>
          <p:cNvSpPr/>
          <p:nvPr/>
        </p:nvSpPr>
        <p:spPr>
          <a:xfrm>
            <a:off x="637344" y="4213387"/>
            <a:ext cx="1681795" cy="203231"/>
          </a:xfrm>
          <a:prstGeom prst="rect">
            <a:avLst/>
          </a:prstGeom>
          <a:noFill/>
          <a:ln/>
        </p:spPr>
        <p:txBody>
          <a:bodyPr wrap="none" lIns="0" tIns="0" rIns="0" bIns="0" rtlCol="0" anchor="t"/>
          <a:lstStyle/>
          <a:p>
            <a:pPr>
              <a:lnSpc>
                <a:spcPts val="1591"/>
              </a:lnSpc>
            </a:pPr>
            <a:r>
              <a:rPr lang="en-US" sz="1253" dirty="0">
                <a:solidFill>
                  <a:srgbClr val="272525"/>
                </a:solidFill>
                <a:latin typeface="Source Serif 4 Semi Bold" pitchFamily="34" charset="0"/>
                <a:ea typeface="Source Serif 4 Semi Bold" pitchFamily="34" charset="-122"/>
                <a:cs typeface="Source Serif 4 Semi Bold" pitchFamily="34" charset="-120"/>
              </a:rPr>
              <a:t>이해관계자 커뮤니케이션</a:t>
            </a:r>
            <a:endParaRPr lang="en-US" sz="1253" dirty="0"/>
          </a:p>
        </p:txBody>
      </p:sp>
      <p:sp>
        <p:nvSpPr>
          <p:cNvPr id="8" name="Text 5"/>
          <p:cNvSpPr/>
          <p:nvPr/>
        </p:nvSpPr>
        <p:spPr>
          <a:xfrm>
            <a:off x="637344" y="4499490"/>
            <a:ext cx="4092916"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사용자, 도메인 전문가, 개발자와의 지속적 의견 교환</a:t>
            </a:r>
            <a:endParaRPr lang="en-US" sz="1083" dirty="0"/>
          </a:p>
        </p:txBody>
      </p:sp>
      <p:sp>
        <p:nvSpPr>
          <p:cNvPr id="9" name="Shape 6"/>
          <p:cNvSpPr/>
          <p:nvPr/>
        </p:nvSpPr>
        <p:spPr>
          <a:xfrm>
            <a:off x="5022088" y="4059734"/>
            <a:ext cx="4400221" cy="814617"/>
          </a:xfrm>
          <a:prstGeom prst="roundRect">
            <a:avLst>
              <a:gd name="adj" fmla="val 7126"/>
            </a:avLst>
          </a:prstGeom>
          <a:solidFill>
            <a:srgbClr val="FFFFFF">
              <a:alpha val="95000"/>
            </a:srgbClr>
          </a:solidFill>
          <a:ln w="22860">
            <a:solidFill>
              <a:srgbClr val="D6BADD"/>
            </a:solidFill>
            <a:prstDash val="solid"/>
          </a:ln>
        </p:spPr>
        <p:txBody>
          <a:bodyPr/>
          <a:lstStyle/>
          <a:p>
            <a:endParaRPr lang="ko-KR" altLang="en-US" sz="1219"/>
          </a:p>
        </p:txBody>
      </p:sp>
      <p:sp>
        <p:nvSpPr>
          <p:cNvPr id="10" name="Text 7"/>
          <p:cNvSpPr/>
          <p:nvPr/>
        </p:nvSpPr>
        <p:spPr>
          <a:xfrm>
            <a:off x="5175741" y="4213387"/>
            <a:ext cx="1626010" cy="203231"/>
          </a:xfrm>
          <a:prstGeom prst="rect">
            <a:avLst/>
          </a:prstGeom>
          <a:noFill/>
          <a:ln/>
        </p:spPr>
        <p:txBody>
          <a:bodyPr wrap="none" lIns="0" tIns="0" rIns="0" bIns="0" rtlCol="0" anchor="t"/>
          <a:lstStyle/>
          <a:p>
            <a:pPr>
              <a:lnSpc>
                <a:spcPts val="1591"/>
              </a:lnSpc>
            </a:pPr>
            <a:r>
              <a:rPr lang="en-US" sz="1253" dirty="0">
                <a:solidFill>
                  <a:srgbClr val="272525"/>
                </a:solidFill>
                <a:latin typeface="Source Serif 4 Semi Bold" pitchFamily="34" charset="0"/>
                <a:ea typeface="Source Serif 4 Semi Bold" pitchFamily="34" charset="-122"/>
                <a:cs typeface="Source Serif 4 Semi Bold" pitchFamily="34" charset="-120"/>
              </a:rPr>
              <a:t>자연어 기반 문서화</a:t>
            </a:r>
            <a:endParaRPr lang="en-US" sz="1253" dirty="0"/>
          </a:p>
        </p:txBody>
      </p:sp>
      <p:sp>
        <p:nvSpPr>
          <p:cNvPr id="11" name="Text 8"/>
          <p:cNvSpPr/>
          <p:nvPr/>
        </p:nvSpPr>
        <p:spPr>
          <a:xfrm>
            <a:off x="5175741" y="4499490"/>
            <a:ext cx="4092916"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이해하기 쉬운 자연어로 명확한 요구 명세서 작성</a:t>
            </a:r>
            <a:endParaRPr lang="en-US" sz="1083" dirty="0"/>
          </a:p>
        </p:txBody>
      </p:sp>
      <p:sp>
        <p:nvSpPr>
          <p:cNvPr id="12" name="Shape 9"/>
          <p:cNvSpPr/>
          <p:nvPr/>
        </p:nvSpPr>
        <p:spPr>
          <a:xfrm>
            <a:off x="483692" y="5012526"/>
            <a:ext cx="4400221" cy="814617"/>
          </a:xfrm>
          <a:prstGeom prst="roundRect">
            <a:avLst>
              <a:gd name="adj" fmla="val 7126"/>
            </a:avLst>
          </a:prstGeom>
          <a:solidFill>
            <a:srgbClr val="FFFFFF">
              <a:alpha val="95000"/>
            </a:srgbClr>
          </a:solidFill>
          <a:ln w="22860">
            <a:solidFill>
              <a:srgbClr val="D6BADD"/>
            </a:solidFill>
            <a:prstDash val="solid"/>
          </a:ln>
        </p:spPr>
        <p:txBody>
          <a:bodyPr/>
          <a:lstStyle/>
          <a:p>
            <a:endParaRPr lang="ko-KR" altLang="en-US" sz="1219"/>
          </a:p>
        </p:txBody>
      </p:sp>
      <p:sp>
        <p:nvSpPr>
          <p:cNvPr id="13" name="Text 10"/>
          <p:cNvSpPr/>
          <p:nvPr/>
        </p:nvSpPr>
        <p:spPr>
          <a:xfrm>
            <a:off x="637345" y="5166178"/>
            <a:ext cx="1626010" cy="203231"/>
          </a:xfrm>
          <a:prstGeom prst="rect">
            <a:avLst/>
          </a:prstGeom>
          <a:noFill/>
          <a:ln/>
        </p:spPr>
        <p:txBody>
          <a:bodyPr wrap="none" lIns="0" tIns="0" rIns="0" bIns="0" rtlCol="0" anchor="t"/>
          <a:lstStyle/>
          <a:p>
            <a:pPr>
              <a:lnSpc>
                <a:spcPts val="1591"/>
              </a:lnSpc>
            </a:pPr>
            <a:r>
              <a:rPr lang="en-US" sz="1253" dirty="0">
                <a:solidFill>
                  <a:srgbClr val="272525"/>
                </a:solidFill>
                <a:latin typeface="Source Serif 4 Semi Bold" pitchFamily="34" charset="0"/>
                <a:ea typeface="Source Serif 4 Semi Bold" pitchFamily="34" charset="-122"/>
                <a:cs typeface="Source Serif 4 Semi Bold" pitchFamily="34" charset="-120"/>
              </a:rPr>
              <a:t>시스템 요구 구체화</a:t>
            </a:r>
            <a:endParaRPr lang="en-US" sz="1253" dirty="0"/>
          </a:p>
        </p:txBody>
      </p:sp>
      <p:sp>
        <p:nvSpPr>
          <p:cNvPr id="14" name="Text 11"/>
          <p:cNvSpPr/>
          <p:nvPr/>
        </p:nvSpPr>
        <p:spPr>
          <a:xfrm>
            <a:off x="637344" y="5452281"/>
            <a:ext cx="4092916"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상위 요구를 기능/비기능 요구로 분해하여 시스템화</a:t>
            </a:r>
            <a:endParaRPr lang="en-US" sz="1083" dirty="0"/>
          </a:p>
        </p:txBody>
      </p:sp>
      <p:sp>
        <p:nvSpPr>
          <p:cNvPr id="15" name="Shape 12"/>
          <p:cNvSpPr/>
          <p:nvPr/>
        </p:nvSpPr>
        <p:spPr>
          <a:xfrm>
            <a:off x="5022088" y="5012526"/>
            <a:ext cx="4400221" cy="814617"/>
          </a:xfrm>
          <a:prstGeom prst="roundRect">
            <a:avLst>
              <a:gd name="adj" fmla="val 7126"/>
            </a:avLst>
          </a:prstGeom>
          <a:solidFill>
            <a:srgbClr val="FFFFFF">
              <a:alpha val="95000"/>
            </a:srgbClr>
          </a:solidFill>
          <a:ln w="22860">
            <a:solidFill>
              <a:srgbClr val="D6BADD"/>
            </a:solidFill>
            <a:prstDash val="solid"/>
          </a:ln>
        </p:spPr>
        <p:txBody>
          <a:bodyPr/>
          <a:lstStyle/>
          <a:p>
            <a:endParaRPr lang="ko-KR" altLang="en-US" sz="1219"/>
          </a:p>
        </p:txBody>
      </p:sp>
      <p:sp>
        <p:nvSpPr>
          <p:cNvPr id="16" name="Text 13"/>
          <p:cNvSpPr/>
          <p:nvPr/>
        </p:nvSpPr>
        <p:spPr>
          <a:xfrm>
            <a:off x="5175741" y="5166178"/>
            <a:ext cx="1626010" cy="203231"/>
          </a:xfrm>
          <a:prstGeom prst="rect">
            <a:avLst/>
          </a:prstGeom>
          <a:noFill/>
          <a:ln/>
        </p:spPr>
        <p:txBody>
          <a:bodyPr wrap="none" lIns="0" tIns="0" rIns="0" bIns="0" rtlCol="0" anchor="t"/>
          <a:lstStyle/>
          <a:p>
            <a:pPr>
              <a:lnSpc>
                <a:spcPts val="1591"/>
              </a:lnSpc>
            </a:pPr>
            <a:r>
              <a:rPr lang="en-US" sz="1253" dirty="0">
                <a:solidFill>
                  <a:srgbClr val="272525"/>
                </a:solidFill>
                <a:latin typeface="Source Serif 4 Semi Bold" pitchFamily="34" charset="0"/>
                <a:ea typeface="Source Serif 4 Semi Bold" pitchFamily="34" charset="-122"/>
                <a:cs typeface="Source Serif 4 Semi Bold" pitchFamily="34" charset="-120"/>
              </a:rPr>
              <a:t>추적 매트릭스 작성</a:t>
            </a:r>
            <a:endParaRPr lang="en-US" sz="1253" dirty="0"/>
          </a:p>
        </p:txBody>
      </p:sp>
      <p:sp>
        <p:nvSpPr>
          <p:cNvPr id="17" name="Text 14"/>
          <p:cNvSpPr/>
          <p:nvPr/>
        </p:nvSpPr>
        <p:spPr>
          <a:xfrm>
            <a:off x="5175741" y="5452281"/>
            <a:ext cx="4092916" cy="221209"/>
          </a:xfrm>
          <a:prstGeom prst="rect">
            <a:avLst/>
          </a:prstGeom>
          <a:noFill/>
          <a:ln/>
        </p:spPr>
        <p:txBody>
          <a:bodyPr wrap="none" lIns="0" tIns="0" rIns="0" bIns="0" rtlCol="0" anchor="t"/>
          <a:lstStyle/>
          <a:p>
            <a:pPr>
              <a:lnSpc>
                <a:spcPts val="1727"/>
              </a:lnSpc>
            </a:pPr>
            <a:r>
              <a:rPr lang="en-US" sz="1083" dirty="0">
                <a:solidFill>
                  <a:srgbClr val="272525"/>
                </a:solidFill>
                <a:latin typeface="Source Sans 3" pitchFamily="34" charset="0"/>
                <a:ea typeface="Source Sans 3" pitchFamily="34" charset="-122"/>
                <a:cs typeface="Source Sans 3" pitchFamily="34" charset="-120"/>
              </a:rPr>
              <a:t>요구사항과 구현 요소의 연결성 확보로 변경 관리 지원</a:t>
            </a:r>
            <a:endParaRPr lang="en-US" sz="1083"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493591"/>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아이디어 평가 기준</a:t>
            </a:r>
            <a:endParaRPr lang="en-US" sz="2979" dirty="0"/>
          </a:p>
        </p:txBody>
      </p:sp>
      <p:sp>
        <p:nvSpPr>
          <p:cNvPr id="3" name="Text 1"/>
          <p:cNvSpPr/>
          <p:nvPr/>
        </p:nvSpPr>
        <p:spPr>
          <a:xfrm>
            <a:off x="1268159" y="2703706"/>
            <a:ext cx="1906792" cy="238299"/>
          </a:xfrm>
          <a:prstGeom prst="rect">
            <a:avLst/>
          </a:prstGeom>
          <a:noFill/>
          <a:ln/>
        </p:spPr>
        <p:txBody>
          <a:bodyPr wrap="none" lIns="0" tIns="0" rIns="0" bIns="0" rtlCol="0" anchor="t"/>
          <a:lstStyle/>
          <a:p>
            <a:pPr algn="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문제 해결 가능성</a:t>
            </a:r>
            <a:endParaRPr lang="en-US" sz="1489" dirty="0"/>
          </a:p>
        </p:txBody>
      </p:sp>
      <p:sp>
        <p:nvSpPr>
          <p:cNvPr id="4" name="Text 2"/>
          <p:cNvSpPr/>
          <p:nvPr/>
        </p:nvSpPr>
        <p:spPr>
          <a:xfrm>
            <a:off x="567209" y="3039226"/>
            <a:ext cx="2607742" cy="259339"/>
          </a:xfrm>
          <a:prstGeom prst="rect">
            <a:avLst/>
          </a:prstGeom>
          <a:noFill/>
          <a:ln/>
        </p:spPr>
        <p:txBody>
          <a:bodyPr wrap="none" lIns="0" tIns="0" rIns="0" bIns="0" rtlCol="0" anchor="t"/>
          <a:lstStyle/>
          <a:p>
            <a:pPr algn="r">
              <a:lnSpc>
                <a:spcPts val="2031"/>
              </a:lnSpc>
            </a:pPr>
            <a:r>
              <a:rPr lang="en-US" sz="1253" dirty="0">
                <a:solidFill>
                  <a:srgbClr val="272525"/>
                </a:solidFill>
                <a:latin typeface="Source Sans 3" pitchFamily="34" charset="0"/>
                <a:ea typeface="Source Sans 3" pitchFamily="34" charset="-122"/>
                <a:cs typeface="Source Sans 3" pitchFamily="34" charset="-120"/>
              </a:rPr>
              <a:t>실제 안전 문제 해결 여부</a:t>
            </a:r>
            <a:endParaRPr lang="en-US" sz="1253" dirty="0"/>
          </a:p>
        </p:txBody>
      </p:sp>
      <p:pic>
        <p:nvPicPr>
          <p:cNvPr id="5" name="Image 0" descr="preencoded.png"/>
          <p:cNvPicPr>
            <a:picLocks noChangeAspect="1"/>
          </p:cNvPicPr>
          <p:nvPr/>
        </p:nvPicPr>
        <p:blipFill>
          <a:blip r:embed="rId3"/>
          <a:stretch>
            <a:fillRect/>
          </a:stretch>
        </p:blipFill>
        <p:spPr>
          <a:xfrm>
            <a:off x="3418006" y="2294421"/>
            <a:ext cx="3069989" cy="3069989"/>
          </a:xfrm>
          <a:prstGeom prst="rect">
            <a:avLst/>
          </a:prstGeom>
        </p:spPr>
      </p:pic>
      <p:pic>
        <p:nvPicPr>
          <p:cNvPr id="6" name="Image 1" descr="preencoded.png"/>
          <p:cNvPicPr>
            <a:picLocks noChangeAspect="1"/>
          </p:cNvPicPr>
          <p:nvPr/>
        </p:nvPicPr>
        <p:blipFill>
          <a:blip r:embed="rId4"/>
          <a:stretch>
            <a:fillRect/>
          </a:stretch>
        </p:blipFill>
        <p:spPr>
          <a:xfrm>
            <a:off x="4213839" y="2798751"/>
            <a:ext cx="242491" cy="303114"/>
          </a:xfrm>
          <a:prstGeom prst="rect">
            <a:avLst/>
          </a:prstGeom>
        </p:spPr>
      </p:pic>
      <p:sp>
        <p:nvSpPr>
          <p:cNvPr id="7" name="Text 3"/>
          <p:cNvSpPr/>
          <p:nvPr/>
        </p:nvSpPr>
        <p:spPr>
          <a:xfrm>
            <a:off x="6731051" y="270370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데이터 확보 용이성</a:t>
            </a:r>
            <a:endParaRPr lang="en-US" sz="1489" dirty="0"/>
          </a:p>
        </p:txBody>
      </p:sp>
      <p:sp>
        <p:nvSpPr>
          <p:cNvPr id="8" name="Text 4"/>
          <p:cNvSpPr/>
          <p:nvPr/>
        </p:nvSpPr>
        <p:spPr>
          <a:xfrm>
            <a:off x="6731050" y="3039226"/>
            <a:ext cx="2607742"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AI HUB, 공공데이터 포털 활용 가능성</a:t>
            </a:r>
            <a:endParaRPr lang="en-US" sz="1253" dirty="0"/>
          </a:p>
        </p:txBody>
      </p:sp>
      <p:pic>
        <p:nvPicPr>
          <p:cNvPr id="9" name="Image 2" descr="preencoded.png"/>
          <p:cNvPicPr>
            <a:picLocks noChangeAspect="1"/>
          </p:cNvPicPr>
          <p:nvPr/>
        </p:nvPicPr>
        <p:blipFill>
          <a:blip r:embed="rId5"/>
          <a:stretch>
            <a:fillRect/>
          </a:stretch>
        </p:blipFill>
        <p:spPr>
          <a:xfrm>
            <a:off x="3418006" y="2294421"/>
            <a:ext cx="3069989" cy="3069989"/>
          </a:xfrm>
          <a:prstGeom prst="rect">
            <a:avLst/>
          </a:prstGeom>
        </p:spPr>
      </p:pic>
      <p:pic>
        <p:nvPicPr>
          <p:cNvPr id="10" name="Image 3" descr="preencoded.png"/>
          <p:cNvPicPr>
            <a:picLocks noChangeAspect="1"/>
          </p:cNvPicPr>
          <p:nvPr/>
        </p:nvPicPr>
        <p:blipFill>
          <a:blip r:embed="rId6"/>
          <a:stretch>
            <a:fillRect/>
          </a:stretch>
        </p:blipFill>
        <p:spPr>
          <a:xfrm>
            <a:off x="5710784" y="3059944"/>
            <a:ext cx="242491" cy="303114"/>
          </a:xfrm>
          <a:prstGeom prst="rect">
            <a:avLst/>
          </a:prstGeom>
        </p:spPr>
      </p:pic>
      <p:sp>
        <p:nvSpPr>
          <p:cNvPr id="11" name="Text 5"/>
          <p:cNvSpPr/>
          <p:nvPr/>
        </p:nvSpPr>
        <p:spPr>
          <a:xfrm>
            <a:off x="6731051" y="4360187"/>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기술적 실현 가능성</a:t>
            </a:r>
            <a:endParaRPr lang="en-US" sz="1489" dirty="0"/>
          </a:p>
        </p:txBody>
      </p:sp>
      <p:sp>
        <p:nvSpPr>
          <p:cNvPr id="12" name="Text 6"/>
          <p:cNvSpPr/>
          <p:nvPr/>
        </p:nvSpPr>
        <p:spPr>
          <a:xfrm>
            <a:off x="6731050" y="4695708"/>
            <a:ext cx="2607742" cy="259339"/>
          </a:xfrm>
          <a:prstGeom prst="rect">
            <a:avLst/>
          </a:prstGeom>
          <a:noFill/>
          <a:ln/>
        </p:spPr>
        <p:txBody>
          <a:bodyPr wrap="non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팀 역량과 시간 내 구현 가능성</a:t>
            </a:r>
            <a:endParaRPr lang="en-US" sz="1253" dirty="0"/>
          </a:p>
        </p:txBody>
      </p:sp>
      <p:pic>
        <p:nvPicPr>
          <p:cNvPr id="13" name="Image 4" descr="preencoded.png"/>
          <p:cNvPicPr>
            <a:picLocks noChangeAspect="1"/>
          </p:cNvPicPr>
          <p:nvPr/>
        </p:nvPicPr>
        <p:blipFill>
          <a:blip r:embed="rId7"/>
          <a:stretch>
            <a:fillRect/>
          </a:stretch>
        </p:blipFill>
        <p:spPr>
          <a:xfrm>
            <a:off x="3418006" y="2294421"/>
            <a:ext cx="3069989" cy="3069989"/>
          </a:xfrm>
          <a:prstGeom prst="rect">
            <a:avLst/>
          </a:prstGeom>
        </p:spPr>
      </p:pic>
      <p:pic>
        <p:nvPicPr>
          <p:cNvPr id="14" name="Image 5" descr="preencoded.png"/>
          <p:cNvPicPr>
            <a:picLocks noChangeAspect="1"/>
          </p:cNvPicPr>
          <p:nvPr/>
        </p:nvPicPr>
        <p:blipFill>
          <a:blip r:embed="rId8"/>
          <a:stretch>
            <a:fillRect/>
          </a:stretch>
        </p:blipFill>
        <p:spPr>
          <a:xfrm>
            <a:off x="5449590" y="4556888"/>
            <a:ext cx="242491" cy="303114"/>
          </a:xfrm>
          <a:prstGeom prst="rect">
            <a:avLst/>
          </a:prstGeom>
        </p:spPr>
      </p:pic>
      <p:sp>
        <p:nvSpPr>
          <p:cNvPr id="15" name="Text 7"/>
          <p:cNvSpPr/>
          <p:nvPr/>
        </p:nvSpPr>
        <p:spPr>
          <a:xfrm>
            <a:off x="1268159" y="4360187"/>
            <a:ext cx="1906792" cy="238299"/>
          </a:xfrm>
          <a:prstGeom prst="rect">
            <a:avLst/>
          </a:prstGeom>
          <a:noFill/>
          <a:ln/>
        </p:spPr>
        <p:txBody>
          <a:bodyPr wrap="none" lIns="0" tIns="0" rIns="0" bIns="0" rtlCol="0" anchor="t"/>
          <a:lstStyle/>
          <a:p>
            <a:pPr algn="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사회적·경제적 효과</a:t>
            </a:r>
            <a:endParaRPr lang="en-US" sz="1489" dirty="0"/>
          </a:p>
        </p:txBody>
      </p:sp>
      <p:sp>
        <p:nvSpPr>
          <p:cNvPr id="16" name="Text 8"/>
          <p:cNvSpPr/>
          <p:nvPr/>
        </p:nvSpPr>
        <p:spPr>
          <a:xfrm>
            <a:off x="567209" y="4695708"/>
            <a:ext cx="2607742" cy="259339"/>
          </a:xfrm>
          <a:prstGeom prst="rect">
            <a:avLst/>
          </a:prstGeom>
          <a:noFill/>
          <a:ln/>
        </p:spPr>
        <p:txBody>
          <a:bodyPr wrap="none" lIns="0" tIns="0" rIns="0" bIns="0" rtlCol="0" anchor="t"/>
          <a:lstStyle/>
          <a:p>
            <a:pPr algn="r">
              <a:lnSpc>
                <a:spcPts val="2031"/>
              </a:lnSpc>
            </a:pPr>
            <a:r>
              <a:rPr lang="en-US" sz="1253" dirty="0">
                <a:solidFill>
                  <a:srgbClr val="272525"/>
                </a:solidFill>
                <a:latin typeface="Source Sans 3" pitchFamily="34" charset="0"/>
                <a:ea typeface="Source Sans 3" pitchFamily="34" charset="-122"/>
                <a:cs typeface="Source Sans 3" pitchFamily="34" charset="-120"/>
              </a:rPr>
              <a:t>스마트시티 안전 향상 파급력</a:t>
            </a:r>
            <a:endParaRPr lang="en-US" sz="1253" dirty="0"/>
          </a:p>
        </p:txBody>
      </p:sp>
      <p:pic>
        <p:nvPicPr>
          <p:cNvPr id="17" name="Image 6" descr="preencoded.png"/>
          <p:cNvPicPr>
            <a:picLocks noChangeAspect="1"/>
          </p:cNvPicPr>
          <p:nvPr/>
        </p:nvPicPr>
        <p:blipFill>
          <a:blip r:embed="rId9"/>
          <a:stretch>
            <a:fillRect/>
          </a:stretch>
        </p:blipFill>
        <p:spPr>
          <a:xfrm>
            <a:off x="3418006" y="2294421"/>
            <a:ext cx="3069989" cy="3069989"/>
          </a:xfrm>
          <a:prstGeom prst="rect">
            <a:avLst/>
          </a:prstGeom>
        </p:spPr>
      </p:pic>
      <p:pic>
        <p:nvPicPr>
          <p:cNvPr id="18" name="Image 7" descr="preencoded.png"/>
          <p:cNvPicPr>
            <a:picLocks noChangeAspect="1"/>
          </p:cNvPicPr>
          <p:nvPr/>
        </p:nvPicPr>
        <p:blipFill>
          <a:blip r:embed="rId10"/>
          <a:stretch>
            <a:fillRect/>
          </a:stretch>
        </p:blipFill>
        <p:spPr>
          <a:xfrm>
            <a:off x="3952645" y="4295695"/>
            <a:ext cx="242491" cy="30311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209" y="1879738"/>
            <a:ext cx="3813665" cy="476678"/>
          </a:xfrm>
          <a:prstGeom prst="rect">
            <a:avLst/>
          </a:prstGeom>
          <a:noFill/>
          <a:ln/>
        </p:spPr>
        <p:txBody>
          <a:bodyPr wrap="none" lIns="0" tIns="0" rIns="0" bIns="0" rtlCol="0" anchor="t"/>
          <a:lstStyle/>
          <a:p>
            <a:pPr>
              <a:lnSpc>
                <a:spcPts val="3724"/>
              </a:lnSpc>
            </a:pPr>
            <a:r>
              <a:rPr lang="en-US" sz="2979" dirty="0">
                <a:solidFill>
                  <a:srgbClr val="000000"/>
                </a:solidFill>
                <a:latin typeface="Source Serif 4 Semi Bold" pitchFamily="34" charset="0"/>
                <a:ea typeface="Source Serif 4 Semi Bold" pitchFamily="34" charset="-122"/>
                <a:cs typeface="Source Serif 4 Semi Bold" pitchFamily="34" charset="-120"/>
              </a:rPr>
              <a:t>공공데이터 수집 채널</a:t>
            </a:r>
            <a:endParaRPr lang="en-US" sz="2979" dirty="0"/>
          </a:p>
        </p:txBody>
      </p:sp>
      <p:pic>
        <p:nvPicPr>
          <p:cNvPr id="3" name="Image 0" descr="preencoded.png"/>
          <p:cNvPicPr>
            <a:picLocks noChangeAspect="1"/>
          </p:cNvPicPr>
          <p:nvPr/>
        </p:nvPicPr>
        <p:blipFill>
          <a:blip r:embed="rId3"/>
          <a:stretch>
            <a:fillRect/>
          </a:stretch>
        </p:blipFill>
        <p:spPr>
          <a:xfrm>
            <a:off x="567209" y="2680569"/>
            <a:ext cx="2007884" cy="1240910"/>
          </a:xfrm>
          <a:prstGeom prst="rect">
            <a:avLst/>
          </a:prstGeom>
        </p:spPr>
      </p:pic>
      <p:sp>
        <p:nvSpPr>
          <p:cNvPr id="4" name="Text 1"/>
          <p:cNvSpPr/>
          <p:nvPr/>
        </p:nvSpPr>
        <p:spPr>
          <a:xfrm>
            <a:off x="567210" y="412406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AI HUB</a:t>
            </a:r>
            <a:endParaRPr lang="en-US" sz="1489" dirty="0"/>
          </a:p>
        </p:txBody>
      </p:sp>
      <p:sp>
        <p:nvSpPr>
          <p:cNvPr id="5" name="Text 2"/>
          <p:cNvSpPr/>
          <p:nvPr/>
        </p:nvSpPr>
        <p:spPr>
          <a:xfrm>
            <a:off x="567210" y="4459586"/>
            <a:ext cx="278880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기상정보 37.5TB, 교통사고 영상 21,895건, 노후 시설물 이미지 80만 건 제공</a:t>
            </a:r>
            <a:endParaRPr lang="en-US" sz="1253" dirty="0"/>
          </a:p>
        </p:txBody>
      </p:sp>
      <p:pic>
        <p:nvPicPr>
          <p:cNvPr id="6" name="Image 1" descr="preencoded.png"/>
          <p:cNvPicPr>
            <a:picLocks noChangeAspect="1"/>
          </p:cNvPicPr>
          <p:nvPr/>
        </p:nvPicPr>
        <p:blipFill>
          <a:blip r:embed="rId4"/>
          <a:stretch>
            <a:fillRect/>
          </a:stretch>
        </p:blipFill>
        <p:spPr>
          <a:xfrm>
            <a:off x="3558598" y="2680569"/>
            <a:ext cx="2007884" cy="1240910"/>
          </a:xfrm>
          <a:prstGeom prst="rect">
            <a:avLst/>
          </a:prstGeom>
        </p:spPr>
      </p:pic>
      <p:sp>
        <p:nvSpPr>
          <p:cNvPr id="7" name="Text 3"/>
          <p:cNvSpPr/>
          <p:nvPr/>
        </p:nvSpPr>
        <p:spPr>
          <a:xfrm>
            <a:off x="3558599" y="412406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공공데이터 포털</a:t>
            </a:r>
            <a:endParaRPr lang="en-US" sz="1489" dirty="0"/>
          </a:p>
        </p:txBody>
      </p:sp>
      <p:sp>
        <p:nvSpPr>
          <p:cNvPr id="8" name="Text 4"/>
          <p:cNvSpPr/>
          <p:nvPr/>
        </p:nvSpPr>
        <p:spPr>
          <a:xfrm>
            <a:off x="3558599" y="4459586"/>
            <a:ext cx="278880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정부·지자체 운영 기상, 교통, 재난, 인구 데이터를 API 또는 파일로 제공</a:t>
            </a:r>
            <a:endParaRPr lang="en-US" sz="1253" dirty="0"/>
          </a:p>
        </p:txBody>
      </p:sp>
      <p:pic>
        <p:nvPicPr>
          <p:cNvPr id="9" name="Image 2" descr="preencoded.png"/>
          <p:cNvPicPr>
            <a:picLocks noChangeAspect="1"/>
          </p:cNvPicPr>
          <p:nvPr/>
        </p:nvPicPr>
        <p:blipFill>
          <a:blip r:embed="rId5"/>
          <a:stretch>
            <a:fillRect/>
          </a:stretch>
        </p:blipFill>
        <p:spPr>
          <a:xfrm>
            <a:off x="6549988" y="2680569"/>
            <a:ext cx="2007884" cy="1240910"/>
          </a:xfrm>
          <a:prstGeom prst="rect">
            <a:avLst/>
          </a:prstGeom>
        </p:spPr>
      </p:pic>
      <p:sp>
        <p:nvSpPr>
          <p:cNvPr id="10" name="Text 5"/>
          <p:cNvSpPr/>
          <p:nvPr/>
        </p:nvSpPr>
        <p:spPr>
          <a:xfrm>
            <a:off x="6549989" y="4124066"/>
            <a:ext cx="1906792" cy="238299"/>
          </a:xfrm>
          <a:prstGeom prst="rect">
            <a:avLst/>
          </a:prstGeom>
          <a:noFill/>
          <a:ln/>
        </p:spPr>
        <p:txBody>
          <a:bodyPr wrap="none" lIns="0" tIns="0" rIns="0" bIns="0" rtlCol="0" anchor="t"/>
          <a:lstStyle/>
          <a:p>
            <a:pPr>
              <a:lnSpc>
                <a:spcPts val="1862"/>
              </a:lnSpc>
            </a:pPr>
            <a:r>
              <a:rPr lang="en-US" sz="1489" dirty="0">
                <a:solidFill>
                  <a:srgbClr val="272525"/>
                </a:solidFill>
                <a:latin typeface="Source Serif 4 Semi Bold" pitchFamily="34" charset="0"/>
                <a:ea typeface="Source Serif 4 Semi Bold" pitchFamily="34" charset="-122"/>
                <a:cs typeface="Source Serif 4 Semi Bold" pitchFamily="34" charset="-120"/>
              </a:rPr>
              <a:t>Kaggle</a:t>
            </a:r>
            <a:endParaRPr lang="en-US" sz="1489" dirty="0"/>
          </a:p>
        </p:txBody>
      </p:sp>
      <p:sp>
        <p:nvSpPr>
          <p:cNvPr id="11" name="Text 6"/>
          <p:cNvSpPr/>
          <p:nvPr/>
        </p:nvSpPr>
        <p:spPr>
          <a:xfrm>
            <a:off x="6549989" y="4459586"/>
            <a:ext cx="2788803" cy="518678"/>
          </a:xfrm>
          <a:prstGeom prst="rect">
            <a:avLst/>
          </a:prstGeom>
          <a:noFill/>
          <a:ln/>
        </p:spPr>
        <p:txBody>
          <a:bodyPr wrap="square" lIns="0" tIns="0" rIns="0" bIns="0" rtlCol="0" anchor="t"/>
          <a:lstStyle/>
          <a:p>
            <a:pPr>
              <a:lnSpc>
                <a:spcPts val="2031"/>
              </a:lnSpc>
            </a:pPr>
            <a:r>
              <a:rPr lang="en-US" sz="1253" dirty="0">
                <a:solidFill>
                  <a:srgbClr val="272525"/>
                </a:solidFill>
                <a:latin typeface="Source Sans 3" pitchFamily="34" charset="0"/>
                <a:ea typeface="Source Sans 3" pitchFamily="34" charset="-122"/>
                <a:cs typeface="Source Sans 3" pitchFamily="34" charset="-120"/>
              </a:rPr>
              <a:t>전 세계 연구자 공유 오픈 데이터셋과 기계학습 튜토리얼 데이터 제공</a:t>
            </a:r>
            <a:endParaRPr lang="en-US" sz="125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C138C-BA1F-D3A0-6779-6BF57C63B411}"/>
            </a:ext>
          </a:extLst>
        </p:cNvPr>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342E24EB-7123-1E5A-2D86-806E9C8E7E64}"/>
              </a:ext>
            </a:extLst>
          </p:cNvPr>
          <p:cNvSpPr>
            <a:spLocks noGrp="1"/>
          </p:cNvSpPr>
          <p:nvPr>
            <p:ph type="ftr" sz="quarter" idx="11"/>
          </p:nvPr>
        </p:nvSpPr>
        <p:spPr/>
        <p:txBody>
          <a:bodyPr/>
          <a:lstStyle/>
          <a:p>
            <a:r>
              <a:rPr lang="ko-KR" altLang="en-US"/>
              <a:t>㈜바인드소프트</a:t>
            </a:r>
            <a:endParaRPr lang="en-US" dirty="0"/>
          </a:p>
        </p:txBody>
      </p:sp>
      <p:grpSp>
        <p:nvGrpSpPr>
          <p:cNvPr id="21" name="그룹 20">
            <a:extLst>
              <a:ext uri="{FF2B5EF4-FFF2-40B4-BE49-F238E27FC236}">
                <a16:creationId xmlns:a16="http://schemas.microsoft.com/office/drawing/2014/main" id="{5B32BBE9-93A7-5D1F-F089-A531073DC440}"/>
              </a:ext>
            </a:extLst>
          </p:cNvPr>
          <p:cNvGrpSpPr/>
          <p:nvPr/>
        </p:nvGrpSpPr>
        <p:grpSpPr>
          <a:xfrm>
            <a:off x="549101" y="1404488"/>
            <a:ext cx="7713629" cy="758194"/>
            <a:chOff x="506862" y="2143755"/>
            <a:chExt cx="7804138" cy="777337"/>
          </a:xfrm>
        </p:grpSpPr>
        <p:sp>
          <p:nvSpPr>
            <p:cNvPr id="22" name="TextBox 21">
              <a:extLst>
                <a:ext uri="{FF2B5EF4-FFF2-40B4-BE49-F238E27FC236}">
                  <a16:creationId xmlns:a16="http://schemas.microsoft.com/office/drawing/2014/main" id="{E9374002-F487-061B-F5F0-C697FC81A595}"/>
                </a:ext>
              </a:extLst>
            </p:cNvPr>
            <p:cNvSpPr txBox="1"/>
            <p:nvPr/>
          </p:nvSpPr>
          <p:spPr>
            <a:xfrm>
              <a:off x="1124461" y="2426287"/>
              <a:ext cx="7186539" cy="416381"/>
            </a:xfrm>
            <a:prstGeom prst="rect">
              <a:avLst/>
            </a:prstGeom>
            <a:noFill/>
          </p:spPr>
          <p:txBody>
            <a:bodyPr wrap="square" lIns="0" tIns="0" rIns="0" bIns="0" rtlCol="0" anchor="ctr" anchorCtr="0">
              <a:spAutoFit/>
            </a:bodyPr>
            <a:lstStyle/>
            <a:p>
              <a:pPr>
                <a:spcBef>
                  <a:spcPts val="867"/>
                </a:spcBef>
              </a:pPr>
              <a:r>
                <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인프라 프로세스 구현 </a:t>
              </a:r>
              <a:r>
                <a:rPr lang="en-US" altLang="ko-KR"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a:t>
              </a:r>
              <a:r>
                <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웹 대시보드 구현 실습</a:t>
              </a:r>
              <a:r>
                <a:rPr lang="en-US" altLang="ko-KR"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a:t>
              </a:r>
              <a:endPar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endParaRPr>
            </a:p>
          </p:txBody>
        </p:sp>
        <p:sp>
          <p:nvSpPr>
            <p:cNvPr id="23" name="TextBox 22">
              <a:extLst>
                <a:ext uri="{FF2B5EF4-FFF2-40B4-BE49-F238E27FC236}">
                  <a16:creationId xmlns:a16="http://schemas.microsoft.com/office/drawing/2014/main" id="{5C0AF594-0EE2-1586-1BB2-68CE8722279F}"/>
                </a:ext>
              </a:extLst>
            </p:cNvPr>
            <p:cNvSpPr txBox="1"/>
            <p:nvPr/>
          </p:nvSpPr>
          <p:spPr>
            <a:xfrm>
              <a:off x="535239" y="2143755"/>
              <a:ext cx="68" cy="173426"/>
            </a:xfrm>
            <a:prstGeom prst="rect">
              <a:avLst/>
            </a:prstGeom>
            <a:noFill/>
          </p:spPr>
          <p:txBody>
            <a:bodyPr wrap="none" lIns="0" tIns="0" rIns="0" bIns="0" rtlCol="0" anchor="ctr" anchorCtr="0">
              <a:spAutoFit/>
            </a:bodyPr>
            <a:lstStyle/>
            <a:p>
              <a:pPr>
                <a:spcBef>
                  <a:spcPts val="867"/>
                </a:spcBef>
              </a:pPr>
              <a:endParaRPr lang="ko-KR" altLang="en-US" sz="1083" spc="-65"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endParaRPr>
            </a:p>
          </p:txBody>
        </p:sp>
        <p:grpSp>
          <p:nvGrpSpPr>
            <p:cNvPr id="24" name="그룹 23">
              <a:extLst>
                <a:ext uri="{FF2B5EF4-FFF2-40B4-BE49-F238E27FC236}">
                  <a16:creationId xmlns:a16="http://schemas.microsoft.com/office/drawing/2014/main" id="{429EF944-8715-40A1-A43E-E40966058ABC}"/>
                </a:ext>
              </a:extLst>
            </p:cNvPr>
            <p:cNvGrpSpPr/>
            <p:nvPr/>
          </p:nvGrpSpPr>
          <p:grpSpPr>
            <a:xfrm>
              <a:off x="506862" y="2356697"/>
              <a:ext cx="527077" cy="564395"/>
              <a:chOff x="2496339" y="3062826"/>
              <a:chExt cx="527077" cy="564395"/>
            </a:xfrm>
          </p:grpSpPr>
          <p:sp>
            <p:nvSpPr>
              <p:cNvPr id="25" name="사각형: 둥근 위쪽 모서리 24">
                <a:extLst>
                  <a:ext uri="{FF2B5EF4-FFF2-40B4-BE49-F238E27FC236}">
                    <a16:creationId xmlns:a16="http://schemas.microsoft.com/office/drawing/2014/main" id="{50FE7DF4-C983-532D-2526-1EFD4052BF52}"/>
                  </a:ext>
                </a:extLst>
              </p:cNvPr>
              <p:cNvSpPr/>
              <p:nvPr/>
            </p:nvSpPr>
            <p:spPr>
              <a:xfrm>
                <a:off x="2496339" y="3062826"/>
                <a:ext cx="527077" cy="564395"/>
              </a:xfrm>
              <a:prstGeom prst="round2SameRect">
                <a:avLst>
                  <a:gd name="adj1" fmla="val 6547"/>
                  <a:gd name="adj2" fmla="val 0"/>
                </a:avLst>
              </a:prstGeom>
              <a:gradFill>
                <a:gsLst>
                  <a:gs pos="0">
                    <a:srgbClr val="0987B9"/>
                  </a:gs>
                  <a:gs pos="100000">
                    <a:srgbClr val="027F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26" name="사각형: 둥근 위쪽 모서리 25">
                <a:extLst>
                  <a:ext uri="{FF2B5EF4-FFF2-40B4-BE49-F238E27FC236}">
                    <a16:creationId xmlns:a16="http://schemas.microsoft.com/office/drawing/2014/main" id="{9A5B21E3-CBF0-B82F-9230-B1E9CF6805B0}"/>
                  </a:ext>
                </a:extLst>
              </p:cNvPr>
              <p:cNvSpPr/>
              <p:nvPr/>
            </p:nvSpPr>
            <p:spPr>
              <a:xfrm flipH="1">
                <a:off x="2496339" y="3062826"/>
                <a:ext cx="527076" cy="564395"/>
              </a:xfrm>
              <a:prstGeom prst="round2SameRect">
                <a:avLst>
                  <a:gd name="adj1" fmla="val 6547"/>
                  <a:gd name="adj2" fmla="val 0"/>
                </a:avLst>
              </a:prstGeom>
              <a:gradFill flip="none" rotWithShape="1">
                <a:gsLst>
                  <a:gs pos="56000">
                    <a:schemeClr val="bg1">
                      <a:alpha val="0"/>
                    </a:schemeClr>
                  </a:gs>
                  <a:gs pos="0">
                    <a:schemeClr val="bg1">
                      <a:alpha val="4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id="{2E3D3B1C-5A85-71A9-DE39-9BB2E5BF04E5}"/>
                  </a:ext>
                </a:extLst>
              </p:cNvPr>
              <p:cNvSpPr txBox="1"/>
              <p:nvPr/>
            </p:nvSpPr>
            <p:spPr>
              <a:xfrm>
                <a:off x="2629758" y="3067404"/>
                <a:ext cx="260236" cy="555242"/>
              </a:xfrm>
              <a:prstGeom prst="rect">
                <a:avLst/>
              </a:prstGeom>
              <a:noFill/>
            </p:spPr>
            <p:txBody>
              <a:bodyPr wrap="none" lIns="0" tIns="0" rIns="0" bIns="0" rtlCol="0" anchor="ctr" anchorCtr="0">
                <a:spAutoFit/>
              </a:bodyPr>
              <a:lstStyle>
                <a:defPPr>
                  <a:defRPr lang="ko-KR"/>
                </a:defPPr>
                <a:lvl1pPr algn="ctr" latinLnBrk="0">
                  <a:spcBef>
                    <a:spcPts val="800"/>
                  </a:spcBef>
                  <a:defRPr sz="3200">
                    <a:solidFill>
                      <a:prstClr val="white"/>
                    </a:solidFill>
                    <a:latin typeface="KoPub바탕체 Bold" pitchFamily="18" charset="-127"/>
                    <a:ea typeface="KoPub바탕체 Bold" pitchFamily="18" charset="-127"/>
                  </a:defRPr>
                </a:lvl1pPr>
              </a:lstStyle>
              <a:p>
                <a:r>
                  <a:rPr lang="en-US" altLang="ko-KR" sz="3467" dirty="0">
                    <a:ln>
                      <a:solidFill>
                        <a:schemeClr val="bg1">
                          <a:alpha val="0"/>
                        </a:schemeClr>
                      </a:solidFill>
                    </a:ln>
                    <a:latin typeface="맑은 고딕" panose="020B0503020000020004" pitchFamily="50" charset="-127"/>
                    <a:ea typeface="맑은 고딕" panose="020B0503020000020004" pitchFamily="50" charset="-127"/>
                  </a:rPr>
                  <a:t>4</a:t>
                </a:r>
              </a:p>
            </p:txBody>
          </p:sp>
        </p:grpSp>
      </p:grpSp>
      <p:sp>
        <p:nvSpPr>
          <p:cNvPr id="3" name="TextBox 2">
            <a:extLst>
              <a:ext uri="{FF2B5EF4-FFF2-40B4-BE49-F238E27FC236}">
                <a16:creationId xmlns:a16="http://schemas.microsoft.com/office/drawing/2014/main" id="{02C3DC58-51A3-3B15-E348-2862F16A731B}"/>
              </a:ext>
            </a:extLst>
          </p:cNvPr>
          <p:cNvSpPr txBox="1"/>
          <p:nvPr/>
        </p:nvSpPr>
        <p:spPr>
          <a:xfrm>
            <a:off x="867742" y="2252869"/>
            <a:ext cx="8602035" cy="3785652"/>
          </a:xfrm>
          <a:prstGeom prst="rect">
            <a:avLst/>
          </a:prstGeom>
          <a:noFill/>
        </p:spPr>
        <p:txBody>
          <a:bodyPr wrap="none" rtlCol="0">
            <a:spAutoFit/>
          </a:bodyPr>
          <a:lstStyle/>
          <a:p>
            <a:pPr fontAlgn="base"/>
            <a:r>
              <a:rPr lang="en-US" altLang="ko-KR" sz="2400" dirty="0"/>
              <a:t>[</a:t>
            </a:r>
            <a:r>
              <a:rPr lang="ko-KR" altLang="en-US" sz="2400" dirty="0"/>
              <a:t>실습</a:t>
            </a:r>
            <a:r>
              <a:rPr lang="en-US" altLang="ko-KR" sz="2400" dirty="0"/>
              <a:t>] </a:t>
            </a:r>
            <a:r>
              <a:rPr lang="ko-KR" altLang="en-US" sz="2400" dirty="0"/>
              <a:t>인프라 데이터 수집 및 변수 탐색 실습</a:t>
            </a:r>
          </a:p>
          <a:p>
            <a:pPr fontAlgn="base"/>
            <a:r>
              <a:rPr lang="ko-KR" altLang="en-US" sz="2400" dirty="0"/>
              <a:t> </a:t>
            </a:r>
            <a:r>
              <a:rPr lang="en-US" altLang="ko-KR" sz="2400" dirty="0"/>
              <a:t>- </a:t>
            </a:r>
            <a:r>
              <a:rPr lang="ko-KR" altLang="en-US" sz="2400" dirty="0"/>
              <a:t>스마트 인프라 시스템 구조를 이해</a:t>
            </a:r>
            <a:r>
              <a:rPr lang="en-US" altLang="ko-KR" sz="2400" dirty="0"/>
              <a:t>, </a:t>
            </a:r>
            <a:r>
              <a:rPr lang="ko-KR" altLang="en-US" sz="2400" dirty="0"/>
              <a:t>실측 데이터를 탐색</a:t>
            </a:r>
          </a:p>
          <a:p>
            <a:pPr fontAlgn="base"/>
            <a:r>
              <a:rPr lang="ko-KR" altLang="en-US" sz="2400" dirty="0"/>
              <a:t> </a:t>
            </a:r>
            <a:r>
              <a:rPr lang="en-US" altLang="ko-KR" sz="2400" dirty="0"/>
              <a:t>- </a:t>
            </a:r>
            <a:r>
              <a:rPr lang="ko-KR" altLang="en-US" sz="2400" dirty="0"/>
              <a:t>자동화 분석 및 자동 작동 학습</a:t>
            </a:r>
          </a:p>
          <a:p>
            <a:pPr fontAlgn="base"/>
            <a:r>
              <a:rPr lang="ko-KR" altLang="en-US" sz="2400" dirty="0"/>
              <a:t> </a:t>
            </a:r>
            <a:r>
              <a:rPr lang="en-US" altLang="ko-KR" sz="2400" dirty="0"/>
              <a:t>- </a:t>
            </a:r>
            <a:r>
              <a:rPr lang="ko-KR" altLang="en-US" sz="2400" dirty="0"/>
              <a:t>영상 기반 객체 인식 </a:t>
            </a:r>
            <a:r>
              <a:rPr lang="en-US" altLang="ko-KR" sz="2400" dirty="0"/>
              <a:t>(Video Object Detection / Tracking)</a:t>
            </a:r>
          </a:p>
          <a:p>
            <a:pPr fontAlgn="base"/>
            <a:r>
              <a:rPr lang="en-US" altLang="ko-KR" sz="2400" dirty="0"/>
              <a:t> - </a:t>
            </a:r>
            <a:r>
              <a:rPr lang="ko-KR" altLang="en-US" sz="2400" dirty="0"/>
              <a:t>비디오에서 프레임별 객체를 감지하고</a:t>
            </a:r>
            <a:r>
              <a:rPr lang="en-US" altLang="ko-KR" sz="2400" dirty="0"/>
              <a:t>, </a:t>
            </a:r>
            <a:r>
              <a:rPr lang="ko-KR" altLang="en-US" sz="2400" dirty="0"/>
              <a:t>그것의 움직임을 추적</a:t>
            </a:r>
            <a:endParaRPr lang="en-US" altLang="ko-KR" sz="2400" dirty="0"/>
          </a:p>
          <a:p>
            <a:pPr fontAlgn="base"/>
            <a:endParaRPr lang="ko-KR" altLang="en-US" sz="2400" dirty="0"/>
          </a:p>
          <a:p>
            <a:pPr fontAlgn="base"/>
            <a:r>
              <a:rPr lang="en-US" altLang="ko-KR" sz="2400" dirty="0"/>
              <a:t>[</a:t>
            </a:r>
            <a:r>
              <a:rPr lang="ko-KR" altLang="en-US" sz="2400" dirty="0"/>
              <a:t>실습</a:t>
            </a:r>
            <a:r>
              <a:rPr lang="en-US" altLang="ko-KR" sz="2400" dirty="0"/>
              <a:t>] </a:t>
            </a:r>
            <a:r>
              <a:rPr lang="ko-KR" altLang="en-US" sz="2400" dirty="0"/>
              <a:t>웹 대시보드 시각화 실습 </a:t>
            </a:r>
            <a:r>
              <a:rPr lang="en-US" altLang="ko-KR" sz="2400" dirty="0"/>
              <a:t>(Power BI / Tableau)</a:t>
            </a:r>
          </a:p>
          <a:p>
            <a:pPr fontAlgn="base"/>
            <a:r>
              <a:rPr lang="en-US" altLang="ko-KR" sz="2400" dirty="0"/>
              <a:t> - </a:t>
            </a:r>
            <a:r>
              <a:rPr lang="ko-KR" altLang="en-US" sz="2400" dirty="0"/>
              <a:t>시계열 데이터 </a:t>
            </a:r>
            <a:r>
              <a:rPr lang="ko-KR" altLang="en-US" sz="2400" dirty="0" err="1"/>
              <a:t>분석시</a:t>
            </a:r>
            <a:r>
              <a:rPr lang="ko-KR" altLang="en-US" sz="2400" dirty="0"/>
              <a:t> 실습을 통한 시각화 요소를 구성</a:t>
            </a:r>
          </a:p>
          <a:p>
            <a:pPr fontAlgn="base"/>
            <a:r>
              <a:rPr lang="ko-KR" altLang="en-US" sz="2400" dirty="0"/>
              <a:t> </a:t>
            </a:r>
            <a:r>
              <a:rPr lang="en-US" altLang="ko-KR" sz="2400" dirty="0"/>
              <a:t>- </a:t>
            </a:r>
            <a:r>
              <a:rPr lang="ko-KR" altLang="en-US" sz="2400" dirty="0"/>
              <a:t>구역별 상태 모니터링 대시보드를 직접 구현</a:t>
            </a:r>
          </a:p>
          <a:p>
            <a:pPr fontAlgn="base"/>
            <a:r>
              <a:rPr lang="ko-KR" altLang="en-US" sz="2400" dirty="0"/>
              <a:t> </a:t>
            </a:r>
            <a:r>
              <a:rPr lang="en-US" altLang="ko-KR" sz="2400" dirty="0"/>
              <a:t>- </a:t>
            </a:r>
            <a:r>
              <a:rPr lang="ko-KR" altLang="en-US" sz="2400" dirty="0"/>
              <a:t>작동 및 활동 범위에 따른 움직임 시각화 구현</a:t>
            </a:r>
          </a:p>
        </p:txBody>
      </p:sp>
    </p:spTree>
    <p:extLst>
      <p:ext uri="{BB962C8B-B14F-4D97-AF65-F5344CB8AC3E}">
        <p14:creationId xmlns:p14="http://schemas.microsoft.com/office/powerpoint/2010/main" val="1902361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191250" y="642938"/>
            <a:ext cx="3714750" cy="5572125"/>
          </a:xfrm>
          <a:prstGeom prst="rect">
            <a:avLst/>
          </a:prstGeom>
        </p:spPr>
      </p:pic>
      <p:sp>
        <p:nvSpPr>
          <p:cNvPr id="3" name="Text 0"/>
          <p:cNvSpPr/>
          <p:nvPr/>
        </p:nvSpPr>
        <p:spPr>
          <a:xfrm>
            <a:off x="546492" y="1072376"/>
            <a:ext cx="3674120" cy="459265"/>
          </a:xfrm>
          <a:prstGeom prst="rect">
            <a:avLst/>
          </a:prstGeom>
          <a:noFill/>
          <a:ln/>
        </p:spPr>
        <p:txBody>
          <a:bodyPr wrap="none" lIns="0" tIns="0" rIns="0" bIns="0" rtlCol="0" anchor="t"/>
          <a:lstStyle/>
          <a:p>
            <a:pPr>
              <a:lnSpc>
                <a:spcPts val="3588"/>
              </a:lnSpc>
            </a:pPr>
            <a:r>
              <a:rPr lang="en-US" sz="2878" dirty="0">
                <a:solidFill>
                  <a:srgbClr val="000000"/>
                </a:solidFill>
                <a:latin typeface="Source Serif 4 Semi Bold" pitchFamily="34" charset="0"/>
                <a:ea typeface="Source Serif 4 Semi Bold" pitchFamily="34" charset="-122"/>
                <a:cs typeface="Source Serif 4 Semi Bold" pitchFamily="34" charset="-120"/>
              </a:rPr>
              <a:t>임베딩 기법별 활용 방안</a:t>
            </a:r>
            <a:endParaRPr lang="en-US" sz="2878" dirty="0"/>
          </a:p>
        </p:txBody>
      </p:sp>
      <p:sp>
        <p:nvSpPr>
          <p:cNvPr id="4" name="Text 1"/>
          <p:cNvSpPr/>
          <p:nvPr/>
        </p:nvSpPr>
        <p:spPr>
          <a:xfrm>
            <a:off x="546492" y="1921980"/>
            <a:ext cx="1427131" cy="229592"/>
          </a:xfrm>
          <a:prstGeom prst="rect">
            <a:avLst/>
          </a:prstGeom>
          <a:noFill/>
          <a:ln/>
        </p:spPr>
        <p:txBody>
          <a:bodyPr wrap="none" lIns="0" tIns="0" rIns="0" bIns="0" rtlCol="0" anchor="t"/>
          <a:lstStyle/>
          <a:p>
            <a:pPr>
              <a:lnSpc>
                <a:spcPts val="1794"/>
              </a:lnSpc>
            </a:pPr>
            <a:r>
              <a:rPr lang="en-US" sz="1422" dirty="0">
                <a:solidFill>
                  <a:srgbClr val="000000"/>
                </a:solidFill>
                <a:latin typeface="Source Serif 4 Semi Bold" pitchFamily="34" charset="0"/>
                <a:ea typeface="Source Serif 4 Semi Bold" pitchFamily="34" charset="-122"/>
                <a:cs typeface="Source Serif 4 Semi Bold" pitchFamily="34" charset="-120"/>
              </a:rPr>
              <a:t>텍스트 임베딩</a:t>
            </a:r>
            <a:endParaRPr lang="en-US" sz="1422" dirty="0"/>
          </a:p>
        </p:txBody>
      </p:sp>
      <p:sp>
        <p:nvSpPr>
          <p:cNvPr id="5" name="Text 2"/>
          <p:cNvSpPr/>
          <p:nvPr/>
        </p:nvSpPr>
        <p:spPr>
          <a:xfrm>
            <a:off x="546492" y="2307723"/>
            <a:ext cx="1427131" cy="499653"/>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기법:</a:t>
            </a:r>
            <a:r>
              <a:rPr lang="en-US" sz="1219" dirty="0">
                <a:solidFill>
                  <a:srgbClr val="272525"/>
                </a:solidFill>
                <a:latin typeface="Source Sans 3" pitchFamily="34" charset="0"/>
                <a:ea typeface="Source Sans 3" pitchFamily="34" charset="-122"/>
                <a:cs typeface="Source Sans 3" pitchFamily="34" charset="-120"/>
              </a:rPr>
              <a:t> Word2Vec, GloVe, BERT</a:t>
            </a:r>
            <a:endParaRPr lang="en-US" sz="1219" dirty="0"/>
          </a:p>
        </p:txBody>
      </p:sp>
      <p:sp>
        <p:nvSpPr>
          <p:cNvPr id="6" name="Text 3"/>
          <p:cNvSpPr/>
          <p:nvPr/>
        </p:nvSpPr>
        <p:spPr>
          <a:xfrm>
            <a:off x="546492" y="2947889"/>
            <a:ext cx="1427131" cy="499653"/>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용도:</a:t>
            </a:r>
            <a:r>
              <a:rPr lang="en-US" sz="1219" dirty="0">
                <a:solidFill>
                  <a:srgbClr val="272525"/>
                </a:solidFill>
                <a:latin typeface="Source Sans 3" pitchFamily="34" charset="0"/>
                <a:ea typeface="Source Sans 3" pitchFamily="34" charset="-122"/>
                <a:cs typeface="Source Sans 3" pitchFamily="34" charset="-120"/>
              </a:rPr>
              <a:t> 사고 보고서, 뉴스 데이터 벡터화</a:t>
            </a:r>
            <a:endParaRPr lang="en-US" sz="1219" dirty="0"/>
          </a:p>
        </p:txBody>
      </p:sp>
      <p:sp>
        <p:nvSpPr>
          <p:cNvPr id="7" name="Text 4"/>
          <p:cNvSpPr/>
          <p:nvPr/>
        </p:nvSpPr>
        <p:spPr>
          <a:xfrm>
            <a:off x="546492" y="3588054"/>
            <a:ext cx="1427131" cy="499653"/>
          </a:xfrm>
          <a:prstGeom prst="rect">
            <a:avLst/>
          </a:prstGeom>
          <a:noFill/>
          <a:ln/>
        </p:spPr>
        <p:txBody>
          <a:bodyPr wrap="squar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의미적 유사성 보존</a:t>
            </a:r>
            <a:endParaRPr lang="en-US" sz="1219" dirty="0"/>
          </a:p>
        </p:txBody>
      </p:sp>
      <p:sp>
        <p:nvSpPr>
          <p:cNvPr id="8" name="Text 5"/>
          <p:cNvSpPr/>
          <p:nvPr/>
        </p:nvSpPr>
        <p:spPr>
          <a:xfrm>
            <a:off x="546492" y="4142284"/>
            <a:ext cx="1427131" cy="499653"/>
          </a:xfrm>
          <a:prstGeom prst="rect">
            <a:avLst/>
          </a:prstGeom>
          <a:noFill/>
          <a:ln/>
        </p:spPr>
        <p:txBody>
          <a:bodyPr wrap="squar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자연어 처리 모델 입력</a:t>
            </a:r>
            <a:endParaRPr lang="en-US" sz="1219" dirty="0"/>
          </a:p>
        </p:txBody>
      </p:sp>
      <p:sp>
        <p:nvSpPr>
          <p:cNvPr id="9" name="Text 6"/>
          <p:cNvSpPr/>
          <p:nvPr/>
        </p:nvSpPr>
        <p:spPr>
          <a:xfrm>
            <a:off x="2359769" y="1921980"/>
            <a:ext cx="1481950" cy="229592"/>
          </a:xfrm>
          <a:prstGeom prst="rect">
            <a:avLst/>
          </a:prstGeom>
          <a:noFill/>
          <a:ln/>
        </p:spPr>
        <p:txBody>
          <a:bodyPr wrap="none" lIns="0" tIns="0" rIns="0" bIns="0" rtlCol="0" anchor="t"/>
          <a:lstStyle/>
          <a:p>
            <a:pPr>
              <a:lnSpc>
                <a:spcPts val="1794"/>
              </a:lnSpc>
            </a:pPr>
            <a:r>
              <a:rPr lang="en-US" sz="1422" dirty="0">
                <a:solidFill>
                  <a:srgbClr val="000000"/>
                </a:solidFill>
                <a:latin typeface="Source Serif 4 Semi Bold" pitchFamily="34" charset="0"/>
                <a:ea typeface="Source Serif 4 Semi Bold" pitchFamily="34" charset="-122"/>
                <a:cs typeface="Source Serif 4 Semi Bold" pitchFamily="34" charset="-120"/>
              </a:rPr>
              <a:t>이미지 임베딩</a:t>
            </a:r>
            <a:endParaRPr lang="en-US" sz="1422" dirty="0"/>
          </a:p>
        </p:txBody>
      </p:sp>
      <p:sp>
        <p:nvSpPr>
          <p:cNvPr id="10" name="Text 7"/>
          <p:cNvSpPr/>
          <p:nvPr/>
        </p:nvSpPr>
        <p:spPr>
          <a:xfrm>
            <a:off x="2359769" y="2307723"/>
            <a:ext cx="1481950" cy="249827"/>
          </a:xfrm>
          <a:prstGeom prst="rect">
            <a:avLst/>
          </a:prstGeom>
          <a:noFill/>
          <a:ln/>
        </p:spPr>
        <p:txBody>
          <a:bodyPr wrap="non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기법:</a:t>
            </a:r>
            <a:r>
              <a:rPr lang="en-US" sz="1219" dirty="0">
                <a:solidFill>
                  <a:srgbClr val="272525"/>
                </a:solidFill>
                <a:latin typeface="Source Sans 3" pitchFamily="34" charset="0"/>
                <a:ea typeface="Source Sans 3" pitchFamily="34" charset="-122"/>
                <a:cs typeface="Source Sans 3" pitchFamily="34" charset="-120"/>
              </a:rPr>
              <a:t> CNN 중간층 출력</a:t>
            </a:r>
            <a:endParaRPr lang="en-US" sz="1219" dirty="0"/>
          </a:p>
        </p:txBody>
      </p:sp>
      <p:sp>
        <p:nvSpPr>
          <p:cNvPr id="11" name="Text 8"/>
          <p:cNvSpPr/>
          <p:nvPr/>
        </p:nvSpPr>
        <p:spPr>
          <a:xfrm>
            <a:off x="2359769" y="2698062"/>
            <a:ext cx="1481950" cy="499653"/>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용도:</a:t>
            </a:r>
            <a:r>
              <a:rPr lang="en-US" sz="1219" dirty="0">
                <a:solidFill>
                  <a:srgbClr val="272525"/>
                </a:solidFill>
                <a:latin typeface="Source Sans 3" pitchFamily="34" charset="0"/>
                <a:ea typeface="Source Sans 3" pitchFamily="34" charset="-122"/>
                <a:cs typeface="Source Sans 3" pitchFamily="34" charset="-120"/>
              </a:rPr>
              <a:t> 교통사고 이미지, 시설물 이미지 분석</a:t>
            </a:r>
            <a:endParaRPr lang="en-US" sz="1219" dirty="0"/>
          </a:p>
        </p:txBody>
      </p:sp>
      <p:sp>
        <p:nvSpPr>
          <p:cNvPr id="12" name="Text 9"/>
          <p:cNvSpPr/>
          <p:nvPr/>
        </p:nvSpPr>
        <p:spPr>
          <a:xfrm>
            <a:off x="2359769" y="3338229"/>
            <a:ext cx="1481950" cy="249827"/>
          </a:xfrm>
          <a:prstGeom prst="rect">
            <a:avLst/>
          </a:prstGeom>
          <a:noFill/>
          <a:ln/>
        </p:spPr>
        <p:txBody>
          <a:bodyPr wrap="non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계층적 특징 추출</a:t>
            </a:r>
            <a:endParaRPr lang="en-US" sz="1219" dirty="0"/>
          </a:p>
        </p:txBody>
      </p:sp>
      <p:sp>
        <p:nvSpPr>
          <p:cNvPr id="13" name="Text 10"/>
          <p:cNvSpPr/>
          <p:nvPr/>
        </p:nvSpPr>
        <p:spPr>
          <a:xfrm>
            <a:off x="2359769" y="3642631"/>
            <a:ext cx="1481950" cy="499653"/>
          </a:xfrm>
          <a:prstGeom prst="rect">
            <a:avLst/>
          </a:prstGeom>
          <a:noFill/>
          <a:ln/>
        </p:spPr>
        <p:txBody>
          <a:bodyPr wrap="squar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가중치 공유로 효율성 향상</a:t>
            </a:r>
            <a:endParaRPr lang="en-US" sz="1219" dirty="0"/>
          </a:p>
        </p:txBody>
      </p:sp>
      <p:sp>
        <p:nvSpPr>
          <p:cNvPr id="14" name="Text 11"/>
          <p:cNvSpPr/>
          <p:nvPr/>
        </p:nvSpPr>
        <p:spPr>
          <a:xfrm>
            <a:off x="4227867" y="1921980"/>
            <a:ext cx="1427131" cy="229592"/>
          </a:xfrm>
          <a:prstGeom prst="rect">
            <a:avLst/>
          </a:prstGeom>
          <a:noFill/>
          <a:ln/>
        </p:spPr>
        <p:txBody>
          <a:bodyPr wrap="none" lIns="0" tIns="0" rIns="0" bIns="0" rtlCol="0" anchor="t"/>
          <a:lstStyle/>
          <a:p>
            <a:pPr>
              <a:lnSpc>
                <a:spcPts val="1794"/>
              </a:lnSpc>
            </a:pPr>
            <a:r>
              <a:rPr lang="en-US" sz="1422" dirty="0">
                <a:solidFill>
                  <a:srgbClr val="000000"/>
                </a:solidFill>
                <a:latin typeface="Source Serif 4 Semi Bold" pitchFamily="34" charset="0"/>
                <a:ea typeface="Source Serif 4 Semi Bold" pitchFamily="34" charset="-122"/>
                <a:cs typeface="Source Serif 4 Semi Bold" pitchFamily="34" charset="-120"/>
              </a:rPr>
              <a:t>카테고리 임베딩</a:t>
            </a:r>
            <a:endParaRPr lang="en-US" sz="1422" dirty="0"/>
          </a:p>
        </p:txBody>
      </p:sp>
      <p:sp>
        <p:nvSpPr>
          <p:cNvPr id="15" name="Text 12"/>
          <p:cNvSpPr/>
          <p:nvPr/>
        </p:nvSpPr>
        <p:spPr>
          <a:xfrm>
            <a:off x="4227867" y="2307724"/>
            <a:ext cx="1427131" cy="749480"/>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기법:</a:t>
            </a:r>
            <a:r>
              <a:rPr lang="en-US" sz="1219" dirty="0">
                <a:solidFill>
                  <a:srgbClr val="272525"/>
                </a:solidFill>
                <a:latin typeface="Source Sans 3" pitchFamily="34" charset="0"/>
                <a:ea typeface="Source Sans 3" pitchFamily="34" charset="-122"/>
                <a:cs typeface="Source Sans 3" pitchFamily="34" charset="-120"/>
              </a:rPr>
              <a:t> One-hot encoding, 임베딩 레이어</a:t>
            </a:r>
            <a:endParaRPr lang="en-US" sz="1219" dirty="0"/>
          </a:p>
        </p:txBody>
      </p:sp>
      <p:sp>
        <p:nvSpPr>
          <p:cNvPr id="16" name="Text 13"/>
          <p:cNvSpPr/>
          <p:nvPr/>
        </p:nvSpPr>
        <p:spPr>
          <a:xfrm>
            <a:off x="4227867" y="3197716"/>
            <a:ext cx="1427131" cy="499653"/>
          </a:xfrm>
          <a:prstGeom prst="rect">
            <a:avLst/>
          </a:prstGeom>
          <a:noFill/>
          <a:ln/>
        </p:spPr>
        <p:txBody>
          <a:bodyPr wrap="square" lIns="0" tIns="0" rIns="0" bIns="0" rtlCol="0" anchor="t"/>
          <a:lstStyle/>
          <a:p>
            <a:pPr>
              <a:lnSpc>
                <a:spcPts val="1964"/>
              </a:lnSpc>
            </a:pPr>
            <a:r>
              <a:rPr lang="en-US" sz="1219" b="1" dirty="0">
                <a:solidFill>
                  <a:srgbClr val="272525"/>
                </a:solidFill>
                <a:latin typeface="Source Sans 3" pitchFamily="34" charset="0"/>
                <a:ea typeface="Source Sans 3" pitchFamily="34" charset="-122"/>
                <a:cs typeface="Source Sans 3" pitchFamily="34" charset="-120"/>
              </a:rPr>
              <a:t>용도:</a:t>
            </a:r>
            <a:r>
              <a:rPr lang="en-US" sz="1219" dirty="0">
                <a:solidFill>
                  <a:srgbClr val="272525"/>
                </a:solidFill>
                <a:latin typeface="Source Sans 3" pitchFamily="34" charset="0"/>
                <a:ea typeface="Source Sans 3" pitchFamily="34" charset="-122"/>
                <a:cs typeface="Source Sans 3" pitchFamily="34" charset="-120"/>
              </a:rPr>
              <a:t> 사고 원인, 도로 유형 등 범주형 변수</a:t>
            </a:r>
            <a:endParaRPr lang="en-US" sz="1219" dirty="0"/>
          </a:p>
        </p:txBody>
      </p:sp>
      <p:sp>
        <p:nvSpPr>
          <p:cNvPr id="17" name="Text 14"/>
          <p:cNvSpPr/>
          <p:nvPr/>
        </p:nvSpPr>
        <p:spPr>
          <a:xfrm>
            <a:off x="4227867" y="3837881"/>
            <a:ext cx="1427131" cy="249827"/>
          </a:xfrm>
          <a:prstGeom prst="rect">
            <a:avLst/>
          </a:prstGeom>
          <a:noFill/>
          <a:ln/>
        </p:spPr>
        <p:txBody>
          <a:bodyPr wrap="non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범주 간 관계 학습</a:t>
            </a:r>
            <a:endParaRPr lang="en-US" sz="1219" dirty="0"/>
          </a:p>
        </p:txBody>
      </p:sp>
      <p:sp>
        <p:nvSpPr>
          <p:cNvPr id="18" name="Text 15"/>
          <p:cNvSpPr/>
          <p:nvPr/>
        </p:nvSpPr>
        <p:spPr>
          <a:xfrm>
            <a:off x="4227867" y="4142284"/>
            <a:ext cx="1427131" cy="249827"/>
          </a:xfrm>
          <a:prstGeom prst="rect">
            <a:avLst/>
          </a:prstGeom>
          <a:noFill/>
          <a:ln/>
        </p:spPr>
        <p:txBody>
          <a:bodyPr wrap="none" lIns="0" tIns="0" rIns="0" bIns="0" rtlCol="0" anchor="t"/>
          <a:lstStyle/>
          <a:p>
            <a:pPr marL="232163" indent="-232163">
              <a:lnSpc>
                <a:spcPts val="1964"/>
              </a:lnSpc>
              <a:buSzPct val="100000"/>
              <a:buChar char="•"/>
            </a:pPr>
            <a:r>
              <a:rPr lang="en-US" sz="1219" dirty="0">
                <a:solidFill>
                  <a:srgbClr val="272525"/>
                </a:solidFill>
                <a:latin typeface="Source Sans 3" pitchFamily="34" charset="0"/>
                <a:ea typeface="Source Sans 3" pitchFamily="34" charset="-122"/>
                <a:cs typeface="Source Sans 3" pitchFamily="34" charset="-120"/>
              </a:rPr>
              <a:t>차원 효율성 제공</a:t>
            </a:r>
            <a:endParaRPr lang="en-US" sz="1219" dirty="0"/>
          </a:p>
        </p:txBody>
      </p:sp>
      <p:sp>
        <p:nvSpPr>
          <p:cNvPr id="19" name="Shape 16"/>
          <p:cNvSpPr/>
          <p:nvPr/>
        </p:nvSpPr>
        <p:spPr>
          <a:xfrm>
            <a:off x="546491" y="4872174"/>
            <a:ext cx="5098269" cy="913370"/>
          </a:xfrm>
          <a:prstGeom prst="roundRect">
            <a:avLst>
              <a:gd name="adj" fmla="val 7180"/>
            </a:avLst>
          </a:prstGeom>
          <a:solidFill>
            <a:srgbClr val="E8BEF4"/>
          </a:solidFill>
          <a:ln/>
        </p:spPr>
        <p:txBody>
          <a:bodyPr/>
          <a:lstStyle/>
          <a:p>
            <a:endParaRPr lang="ko-KR" altLang="en-US" sz="1219"/>
          </a:p>
        </p:txBody>
      </p:sp>
      <p:pic>
        <p:nvPicPr>
          <p:cNvPr id="20" name="Image 1" descr="preencoded.png"/>
          <p:cNvPicPr>
            <a:picLocks noChangeAspect="1"/>
          </p:cNvPicPr>
          <p:nvPr/>
        </p:nvPicPr>
        <p:blipFill>
          <a:blip r:embed="rId4"/>
          <a:stretch>
            <a:fillRect/>
          </a:stretch>
        </p:blipFill>
        <p:spPr>
          <a:xfrm>
            <a:off x="702643" y="5100960"/>
            <a:ext cx="195169" cy="156152"/>
          </a:xfrm>
          <a:prstGeom prst="rect">
            <a:avLst/>
          </a:prstGeom>
        </p:spPr>
      </p:pic>
      <p:sp>
        <p:nvSpPr>
          <p:cNvPr id="21" name="Text 17"/>
          <p:cNvSpPr/>
          <p:nvPr/>
        </p:nvSpPr>
        <p:spPr>
          <a:xfrm>
            <a:off x="1053964" y="5067344"/>
            <a:ext cx="4434644" cy="499653"/>
          </a:xfrm>
          <a:prstGeom prst="rect">
            <a:avLst/>
          </a:prstGeom>
          <a:noFill/>
          <a:ln/>
        </p:spPr>
        <p:txBody>
          <a:bodyPr wrap="square" lIns="0" tIns="0" rIns="0" bIns="0" rtlCol="0" anchor="t"/>
          <a:lstStyle/>
          <a:p>
            <a:pPr>
              <a:lnSpc>
                <a:spcPts val="1964"/>
              </a:lnSpc>
            </a:pPr>
            <a:r>
              <a:rPr lang="en-US" sz="1219" dirty="0">
                <a:solidFill>
                  <a:srgbClr val="000000"/>
                </a:solidFill>
                <a:latin typeface="Source Sans 3" pitchFamily="34" charset="0"/>
                <a:ea typeface="Source Sans 3" pitchFamily="34" charset="-122"/>
                <a:cs typeface="Source Sans 3" pitchFamily="34" charset="-120"/>
              </a:rPr>
              <a:t>임베딩을 통해 비정형 데이터의 의미론적 관계를 보존하며 기계학습 모델 입력으로 활용 가능</a:t>
            </a:r>
            <a:endParaRPr lang="en-US" sz="1219"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407944"/>
          </a:xfrm>
          <a:prstGeom prst="rect">
            <a:avLst/>
          </a:prstGeom>
        </p:spPr>
      </p:pic>
      <p:pic>
        <p:nvPicPr>
          <p:cNvPr id="3" name="Image 1" descr="preencoded.png"/>
          <p:cNvPicPr>
            <a:picLocks noChangeAspect="1"/>
          </p:cNvPicPr>
          <p:nvPr/>
        </p:nvPicPr>
        <p:blipFill>
          <a:blip r:embed="rId4"/>
          <a:stretch>
            <a:fillRect/>
          </a:stretch>
        </p:blipFill>
        <p:spPr>
          <a:xfrm>
            <a:off x="309562" y="1912144"/>
            <a:ext cx="4395788" cy="2662238"/>
          </a:xfrm>
          <a:prstGeom prst="rect">
            <a:avLst/>
          </a:prstGeom>
        </p:spPr>
      </p:pic>
      <p:pic>
        <p:nvPicPr>
          <p:cNvPr id="4" name="Image 2" descr="preencoded.png"/>
          <p:cNvPicPr>
            <a:picLocks noChangeAspect="1"/>
          </p:cNvPicPr>
          <p:nvPr/>
        </p:nvPicPr>
        <p:blipFill>
          <a:blip r:embed="rId5"/>
          <a:stretch>
            <a:fillRect/>
          </a:stretch>
        </p:blipFill>
        <p:spPr>
          <a:xfrm>
            <a:off x="495300" y="2469356"/>
            <a:ext cx="232172" cy="309563"/>
          </a:xfrm>
          <a:prstGeom prst="rect">
            <a:avLst/>
          </a:prstGeom>
        </p:spPr>
      </p:pic>
      <p:pic>
        <p:nvPicPr>
          <p:cNvPr id="5" name="Image 3" descr="preencoded.png"/>
          <p:cNvPicPr>
            <a:picLocks noChangeAspect="1"/>
          </p:cNvPicPr>
          <p:nvPr/>
        </p:nvPicPr>
        <p:blipFill>
          <a:blip r:embed="rId6"/>
          <a:stretch>
            <a:fillRect/>
          </a:stretch>
        </p:blipFill>
        <p:spPr>
          <a:xfrm>
            <a:off x="557212" y="2554486"/>
            <a:ext cx="108347" cy="123825"/>
          </a:xfrm>
          <a:prstGeom prst="rect">
            <a:avLst/>
          </a:prstGeom>
        </p:spPr>
      </p:pic>
      <p:pic>
        <p:nvPicPr>
          <p:cNvPr id="6" name="Image 4" descr="preencoded.png"/>
          <p:cNvPicPr>
            <a:picLocks noChangeAspect="1"/>
          </p:cNvPicPr>
          <p:nvPr/>
        </p:nvPicPr>
        <p:blipFill>
          <a:blip r:embed="rId7"/>
          <a:stretch>
            <a:fillRect/>
          </a:stretch>
        </p:blipFill>
        <p:spPr>
          <a:xfrm>
            <a:off x="495300" y="3150394"/>
            <a:ext cx="247650" cy="309563"/>
          </a:xfrm>
          <a:prstGeom prst="rect">
            <a:avLst/>
          </a:prstGeom>
        </p:spPr>
      </p:pic>
      <p:pic>
        <p:nvPicPr>
          <p:cNvPr id="7" name="Image 5" descr="preencoded.png"/>
          <p:cNvPicPr>
            <a:picLocks noChangeAspect="1"/>
          </p:cNvPicPr>
          <p:nvPr/>
        </p:nvPicPr>
        <p:blipFill>
          <a:blip r:embed="rId8"/>
          <a:stretch>
            <a:fillRect/>
          </a:stretch>
        </p:blipFill>
        <p:spPr>
          <a:xfrm>
            <a:off x="557213" y="3235523"/>
            <a:ext cx="123825" cy="123825"/>
          </a:xfrm>
          <a:prstGeom prst="rect">
            <a:avLst/>
          </a:prstGeom>
        </p:spPr>
      </p:pic>
      <p:pic>
        <p:nvPicPr>
          <p:cNvPr id="8" name="Image 6" descr="preencoded.png"/>
          <p:cNvPicPr>
            <a:picLocks noChangeAspect="1"/>
          </p:cNvPicPr>
          <p:nvPr/>
        </p:nvPicPr>
        <p:blipFill>
          <a:blip r:embed="rId9"/>
          <a:stretch>
            <a:fillRect/>
          </a:stretch>
        </p:blipFill>
        <p:spPr>
          <a:xfrm>
            <a:off x="495300" y="3831431"/>
            <a:ext cx="216694" cy="309563"/>
          </a:xfrm>
          <a:prstGeom prst="rect">
            <a:avLst/>
          </a:prstGeom>
        </p:spPr>
      </p:pic>
      <p:pic>
        <p:nvPicPr>
          <p:cNvPr id="9" name="Image 7" descr="preencoded.png"/>
          <p:cNvPicPr>
            <a:picLocks noChangeAspect="1"/>
          </p:cNvPicPr>
          <p:nvPr/>
        </p:nvPicPr>
        <p:blipFill>
          <a:blip r:embed="rId10"/>
          <a:stretch>
            <a:fillRect/>
          </a:stretch>
        </p:blipFill>
        <p:spPr>
          <a:xfrm>
            <a:off x="557212" y="3916561"/>
            <a:ext cx="92869" cy="123825"/>
          </a:xfrm>
          <a:prstGeom prst="rect">
            <a:avLst/>
          </a:prstGeom>
        </p:spPr>
      </p:pic>
      <p:pic>
        <p:nvPicPr>
          <p:cNvPr id="10" name="Image 8" descr="preencoded.png"/>
          <p:cNvPicPr>
            <a:picLocks noChangeAspect="1"/>
          </p:cNvPicPr>
          <p:nvPr/>
        </p:nvPicPr>
        <p:blipFill>
          <a:blip r:embed="rId11"/>
          <a:stretch>
            <a:fillRect/>
          </a:stretch>
        </p:blipFill>
        <p:spPr>
          <a:xfrm>
            <a:off x="309562" y="4760119"/>
            <a:ext cx="4395788" cy="1981200"/>
          </a:xfrm>
          <a:prstGeom prst="rect">
            <a:avLst/>
          </a:prstGeom>
        </p:spPr>
      </p:pic>
      <p:pic>
        <p:nvPicPr>
          <p:cNvPr id="11" name="Image 9" descr="preencoded.png"/>
          <p:cNvPicPr>
            <a:picLocks noChangeAspect="1"/>
          </p:cNvPicPr>
          <p:nvPr/>
        </p:nvPicPr>
        <p:blipFill>
          <a:blip r:embed="rId12"/>
          <a:stretch>
            <a:fillRect/>
          </a:stretch>
        </p:blipFill>
        <p:spPr>
          <a:xfrm>
            <a:off x="495300" y="6215062"/>
            <a:ext cx="247650" cy="309563"/>
          </a:xfrm>
          <a:prstGeom prst="rect">
            <a:avLst/>
          </a:prstGeom>
        </p:spPr>
      </p:pic>
      <p:pic>
        <p:nvPicPr>
          <p:cNvPr id="12" name="Image 10" descr="preencoded.png"/>
          <p:cNvPicPr>
            <a:picLocks noChangeAspect="1"/>
          </p:cNvPicPr>
          <p:nvPr/>
        </p:nvPicPr>
        <p:blipFill>
          <a:blip r:embed="rId13"/>
          <a:stretch>
            <a:fillRect/>
          </a:stretch>
        </p:blipFill>
        <p:spPr>
          <a:xfrm>
            <a:off x="557213" y="6943130"/>
            <a:ext cx="123825" cy="123825"/>
          </a:xfrm>
          <a:prstGeom prst="rect">
            <a:avLst/>
          </a:prstGeom>
        </p:spPr>
      </p:pic>
      <p:pic>
        <p:nvPicPr>
          <p:cNvPr id="13" name="Image 11" descr="preencoded.png"/>
          <p:cNvPicPr>
            <a:picLocks noChangeAspect="1"/>
          </p:cNvPicPr>
          <p:nvPr/>
        </p:nvPicPr>
        <p:blipFill>
          <a:blip r:embed="rId14"/>
          <a:stretch>
            <a:fillRect/>
          </a:stretch>
        </p:blipFill>
        <p:spPr>
          <a:xfrm>
            <a:off x="5076825" y="1912144"/>
            <a:ext cx="4519613" cy="4829175"/>
          </a:xfrm>
          <a:prstGeom prst="rect">
            <a:avLst/>
          </a:prstGeom>
        </p:spPr>
      </p:pic>
      <p:pic>
        <p:nvPicPr>
          <p:cNvPr id="14" name="Image 12" descr="preencoded.png"/>
          <p:cNvPicPr>
            <a:picLocks noChangeAspect="1"/>
          </p:cNvPicPr>
          <p:nvPr/>
        </p:nvPicPr>
        <p:blipFill>
          <a:blip r:embed="rId15"/>
          <a:stretch>
            <a:fillRect/>
          </a:stretch>
        </p:blipFill>
        <p:spPr>
          <a:xfrm>
            <a:off x="5262561" y="2778919"/>
            <a:ext cx="1300163" cy="681038"/>
          </a:xfrm>
          <a:prstGeom prst="rect">
            <a:avLst/>
          </a:prstGeom>
        </p:spPr>
      </p:pic>
      <p:pic>
        <p:nvPicPr>
          <p:cNvPr id="15" name="Image 13" descr="preencoded.png"/>
          <p:cNvPicPr>
            <a:picLocks noChangeAspect="1"/>
          </p:cNvPicPr>
          <p:nvPr/>
        </p:nvPicPr>
        <p:blipFill>
          <a:blip r:embed="rId16"/>
          <a:stretch>
            <a:fillRect/>
          </a:stretch>
        </p:blipFill>
        <p:spPr>
          <a:xfrm>
            <a:off x="5831264" y="2817614"/>
            <a:ext cx="162520" cy="247650"/>
          </a:xfrm>
          <a:prstGeom prst="rect">
            <a:avLst/>
          </a:prstGeom>
        </p:spPr>
      </p:pic>
      <p:pic>
        <p:nvPicPr>
          <p:cNvPr id="16" name="Image 14" descr="preencoded.png"/>
          <p:cNvPicPr>
            <a:picLocks noChangeAspect="1"/>
          </p:cNvPicPr>
          <p:nvPr/>
        </p:nvPicPr>
        <p:blipFill>
          <a:blip r:embed="rId17"/>
          <a:stretch>
            <a:fillRect/>
          </a:stretch>
        </p:blipFill>
        <p:spPr>
          <a:xfrm>
            <a:off x="6686549" y="2778919"/>
            <a:ext cx="1300163" cy="681038"/>
          </a:xfrm>
          <a:prstGeom prst="rect">
            <a:avLst/>
          </a:prstGeom>
        </p:spPr>
      </p:pic>
      <p:pic>
        <p:nvPicPr>
          <p:cNvPr id="17" name="Image 15" descr="preencoded.png"/>
          <p:cNvPicPr>
            <a:picLocks noChangeAspect="1"/>
          </p:cNvPicPr>
          <p:nvPr/>
        </p:nvPicPr>
        <p:blipFill>
          <a:blip r:embed="rId18"/>
          <a:stretch>
            <a:fillRect/>
          </a:stretch>
        </p:blipFill>
        <p:spPr>
          <a:xfrm>
            <a:off x="7243641" y="2817614"/>
            <a:ext cx="185738" cy="247650"/>
          </a:xfrm>
          <a:prstGeom prst="rect">
            <a:avLst/>
          </a:prstGeom>
        </p:spPr>
      </p:pic>
      <p:pic>
        <p:nvPicPr>
          <p:cNvPr id="18" name="Image 16" descr="preencoded.png"/>
          <p:cNvPicPr>
            <a:picLocks noChangeAspect="1"/>
          </p:cNvPicPr>
          <p:nvPr/>
        </p:nvPicPr>
        <p:blipFill>
          <a:blip r:embed="rId19"/>
          <a:stretch>
            <a:fillRect/>
          </a:stretch>
        </p:blipFill>
        <p:spPr>
          <a:xfrm>
            <a:off x="8110536" y="2778919"/>
            <a:ext cx="1300163" cy="681038"/>
          </a:xfrm>
          <a:prstGeom prst="rect">
            <a:avLst/>
          </a:prstGeom>
        </p:spPr>
      </p:pic>
      <p:pic>
        <p:nvPicPr>
          <p:cNvPr id="19" name="Image 17" descr="preencoded.png"/>
          <p:cNvPicPr>
            <a:picLocks noChangeAspect="1"/>
          </p:cNvPicPr>
          <p:nvPr/>
        </p:nvPicPr>
        <p:blipFill>
          <a:blip r:embed="rId20"/>
          <a:stretch>
            <a:fillRect/>
          </a:stretch>
        </p:blipFill>
        <p:spPr>
          <a:xfrm>
            <a:off x="8690846" y="2817614"/>
            <a:ext cx="139303" cy="247650"/>
          </a:xfrm>
          <a:prstGeom prst="rect">
            <a:avLst/>
          </a:prstGeom>
        </p:spPr>
      </p:pic>
      <p:pic>
        <p:nvPicPr>
          <p:cNvPr id="20" name="Image 18" descr="preencoded.png"/>
          <p:cNvPicPr>
            <a:picLocks noChangeAspect="1"/>
          </p:cNvPicPr>
          <p:nvPr/>
        </p:nvPicPr>
        <p:blipFill>
          <a:blip r:embed="rId21"/>
          <a:stretch>
            <a:fillRect/>
          </a:stretch>
        </p:blipFill>
        <p:spPr>
          <a:xfrm>
            <a:off x="5401866" y="4798814"/>
            <a:ext cx="3869531" cy="1393031"/>
          </a:xfrm>
          <a:prstGeom prst="rect">
            <a:avLst/>
          </a:prstGeom>
        </p:spPr>
      </p:pic>
      <p:sp>
        <p:nvSpPr>
          <p:cNvPr id="21" name="Text 0"/>
          <p:cNvSpPr/>
          <p:nvPr/>
        </p:nvSpPr>
        <p:spPr>
          <a:xfrm>
            <a:off x="309563" y="952500"/>
            <a:ext cx="3241845"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데이터 분할의 중요성</a:t>
            </a:r>
            <a:endParaRPr lang="en-US" sz="2194" dirty="0"/>
          </a:p>
        </p:txBody>
      </p:sp>
      <p:sp>
        <p:nvSpPr>
          <p:cNvPr id="22"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머신러닝 모델의 일반화 성능을 평가하기 위한 데이터 분할의 개념과 k-폴드 교차검증</a:t>
            </a:r>
            <a:endParaRPr lang="en-US" sz="1219" dirty="0"/>
          </a:p>
        </p:txBody>
      </p:sp>
      <p:sp>
        <p:nvSpPr>
          <p:cNvPr id="23" name="Text 2"/>
          <p:cNvSpPr/>
          <p:nvPr/>
        </p:nvSpPr>
        <p:spPr>
          <a:xfrm>
            <a:off x="495300" y="2097881"/>
            <a:ext cx="4024313"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데이터 세트의 역할</a:t>
            </a:r>
            <a:endParaRPr lang="en-US" sz="1463" dirty="0"/>
          </a:p>
        </p:txBody>
      </p:sp>
      <p:sp>
        <p:nvSpPr>
          <p:cNvPr id="24" name="Text 3"/>
          <p:cNvSpPr/>
          <p:nvPr/>
        </p:nvSpPr>
        <p:spPr>
          <a:xfrm>
            <a:off x="851297" y="2469356"/>
            <a:ext cx="3668316"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훈련 세트 (Training Set)</a:t>
            </a:r>
            <a:endParaRPr lang="en-US" sz="975" dirty="0"/>
          </a:p>
        </p:txBody>
      </p:sp>
      <p:sp>
        <p:nvSpPr>
          <p:cNvPr id="25" name="Text 4"/>
          <p:cNvSpPr/>
          <p:nvPr/>
        </p:nvSpPr>
        <p:spPr>
          <a:xfrm>
            <a:off x="851297" y="2655094"/>
            <a:ext cx="3668316"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모델이 데이터의 패턴과 관계를 학습하는 데 사용되며, 모델의 파라미터가 이 데이터를 기반으로 조정됩니다.</a:t>
            </a:r>
            <a:endParaRPr lang="en-US" sz="975" dirty="0"/>
          </a:p>
        </p:txBody>
      </p:sp>
      <p:sp>
        <p:nvSpPr>
          <p:cNvPr id="26" name="Text 5"/>
          <p:cNvSpPr/>
          <p:nvPr/>
        </p:nvSpPr>
        <p:spPr>
          <a:xfrm>
            <a:off x="866775" y="3150394"/>
            <a:ext cx="365283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검증 세트 (Validation Set)</a:t>
            </a:r>
            <a:endParaRPr lang="en-US" sz="975" dirty="0"/>
          </a:p>
        </p:txBody>
      </p:sp>
      <p:sp>
        <p:nvSpPr>
          <p:cNvPr id="27" name="Text 6"/>
          <p:cNvSpPr/>
          <p:nvPr/>
        </p:nvSpPr>
        <p:spPr>
          <a:xfrm>
            <a:off x="866775" y="3336131"/>
            <a:ext cx="3652838"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모델 학습 과정에서 하이퍼파라미터를 조정하고 여러 모델 후보 중에서 최적의 모델을 선택하는 데 활용됩니다.</a:t>
            </a:r>
            <a:endParaRPr lang="en-US" sz="975" dirty="0"/>
          </a:p>
        </p:txBody>
      </p:sp>
      <p:sp>
        <p:nvSpPr>
          <p:cNvPr id="28" name="Text 7"/>
          <p:cNvSpPr/>
          <p:nvPr/>
        </p:nvSpPr>
        <p:spPr>
          <a:xfrm>
            <a:off x="835819" y="3831431"/>
            <a:ext cx="3683794"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테스트 세트 (Test Set)</a:t>
            </a:r>
            <a:endParaRPr lang="en-US" sz="975" dirty="0"/>
          </a:p>
        </p:txBody>
      </p:sp>
      <p:sp>
        <p:nvSpPr>
          <p:cNvPr id="29" name="Text 8"/>
          <p:cNvSpPr/>
          <p:nvPr/>
        </p:nvSpPr>
        <p:spPr>
          <a:xfrm>
            <a:off x="835819" y="4017169"/>
            <a:ext cx="3683794"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모델 개발 및 튜닝 과정에서 전혀 사용되지 않은 독립적인 데이터로, 최종적으로 선택된 모델의 일반화 성능을 측정합니다.</a:t>
            </a:r>
            <a:endParaRPr lang="en-US" sz="975" dirty="0"/>
          </a:p>
        </p:txBody>
      </p:sp>
      <p:sp>
        <p:nvSpPr>
          <p:cNvPr id="30" name="Text 9"/>
          <p:cNvSpPr/>
          <p:nvPr/>
        </p:nvSpPr>
        <p:spPr>
          <a:xfrm>
            <a:off x="495300" y="4945856"/>
            <a:ext cx="4024313"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k-폴드 교차검증</a:t>
            </a:r>
            <a:endParaRPr lang="en-US" sz="1463" dirty="0"/>
          </a:p>
        </p:txBody>
      </p:sp>
      <p:sp>
        <p:nvSpPr>
          <p:cNvPr id="31" name="Text 10"/>
          <p:cNvSpPr/>
          <p:nvPr/>
        </p:nvSpPr>
        <p:spPr>
          <a:xfrm>
            <a:off x="495300" y="5317331"/>
            <a:ext cx="4024313" cy="742950"/>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k-폴드 교차검증은 데이터를 효율적으로 활용하면서 모델 성능 평가의 안정성과 신뢰성을 높일 수 있는 기법입니다. 데이터셋을 여러 개의 폴드로 나누어 각 폴드를 한 번씩 검증 세트로 사용하고 나머지를 훈련 세트로 활용합니다.</a:t>
            </a:r>
            <a:endParaRPr lang="en-US" sz="975" dirty="0"/>
          </a:p>
        </p:txBody>
      </p:sp>
      <p:sp>
        <p:nvSpPr>
          <p:cNvPr id="32" name="Text 11"/>
          <p:cNvSpPr/>
          <p:nvPr/>
        </p:nvSpPr>
        <p:spPr>
          <a:xfrm>
            <a:off x="835819" y="6184106"/>
            <a:ext cx="3683794" cy="371475"/>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이렇게 하면 데이터의 모든 부분이 훈련과 검증에 참여하도록 하여 편향되지 않은 성능 추정치를 얻을 수 있습니다.</a:t>
            </a:r>
            <a:endParaRPr lang="en-US" sz="975" dirty="0"/>
          </a:p>
        </p:txBody>
      </p:sp>
      <p:sp>
        <p:nvSpPr>
          <p:cNvPr id="33" name="Text 12"/>
          <p:cNvSpPr/>
          <p:nvPr/>
        </p:nvSpPr>
        <p:spPr>
          <a:xfrm>
            <a:off x="5262562" y="2097881"/>
            <a:ext cx="4148138" cy="247650"/>
          </a:xfrm>
          <a:prstGeom prst="rect">
            <a:avLst/>
          </a:prstGeom>
          <a:noFill/>
          <a:ln/>
        </p:spPr>
        <p:txBody>
          <a:bodyPr wrap="square" lIns="0" tIns="0" rIns="0" bIns="0" rtlCol="0" anchor="t"/>
          <a:lstStyle/>
          <a:p>
            <a:pPr algn="ctr">
              <a:lnSpc>
                <a:spcPts val="1950"/>
              </a:lnSpc>
            </a:pPr>
            <a:r>
              <a:rPr lang="en-US" sz="1463" b="1" dirty="0">
                <a:solidFill>
                  <a:srgbClr val="0F766E"/>
                </a:solidFill>
                <a:latin typeface="ui-sans-serif" pitchFamily="34" charset="0"/>
                <a:ea typeface="ui-sans-serif" pitchFamily="34" charset="-122"/>
                <a:cs typeface="ui-sans-serif" pitchFamily="34" charset="-120"/>
              </a:rPr>
              <a:t>데이터 분할 시각화</a:t>
            </a:r>
            <a:endParaRPr lang="en-US" sz="1463" dirty="0"/>
          </a:p>
        </p:txBody>
      </p:sp>
      <p:sp>
        <p:nvSpPr>
          <p:cNvPr id="34" name="Text 13"/>
          <p:cNvSpPr/>
          <p:nvPr/>
        </p:nvSpPr>
        <p:spPr>
          <a:xfrm>
            <a:off x="5589502" y="3096220"/>
            <a:ext cx="646163" cy="185738"/>
          </a:xfrm>
          <a:prstGeom prst="rect">
            <a:avLst/>
          </a:prstGeom>
          <a:noFill/>
          <a:ln/>
        </p:spPr>
        <p:txBody>
          <a:bodyPr wrap="square" lIns="0" tIns="0" rIns="0" bIns="0" rtlCol="0" anchor="t"/>
          <a:lstStyle/>
          <a:p>
            <a:pPr algn="ctr">
              <a:lnSpc>
                <a:spcPts val="1463"/>
              </a:lnSpc>
            </a:pPr>
            <a:r>
              <a:rPr lang="en-US" sz="975" b="1" dirty="0">
                <a:solidFill>
                  <a:srgbClr val="1E40AF"/>
                </a:solidFill>
                <a:latin typeface="ui-sans-serif" pitchFamily="34" charset="0"/>
                <a:ea typeface="ui-sans-serif" pitchFamily="34" charset="-122"/>
                <a:cs typeface="ui-sans-serif" pitchFamily="34" charset="-120"/>
              </a:rPr>
              <a:t>훈련 세트</a:t>
            </a:r>
            <a:endParaRPr lang="en-US" sz="975" dirty="0"/>
          </a:p>
        </p:txBody>
      </p:sp>
      <p:sp>
        <p:nvSpPr>
          <p:cNvPr id="35" name="Text 14"/>
          <p:cNvSpPr/>
          <p:nvPr/>
        </p:nvSpPr>
        <p:spPr>
          <a:xfrm>
            <a:off x="5589502" y="3281958"/>
            <a:ext cx="646163" cy="154781"/>
          </a:xfrm>
          <a:prstGeom prst="rect">
            <a:avLst/>
          </a:prstGeom>
          <a:noFill/>
          <a:ln/>
        </p:spPr>
        <p:txBody>
          <a:bodyPr wrap="square" lIns="0" tIns="0" rIns="0" bIns="0" rtlCol="0" anchor="t"/>
          <a:lstStyle/>
          <a:p>
            <a:pPr algn="ctr">
              <a:lnSpc>
                <a:spcPts val="1219"/>
              </a:lnSpc>
            </a:pPr>
            <a:r>
              <a:rPr lang="en-US" sz="853" dirty="0">
                <a:solidFill>
                  <a:srgbClr val="2563EB"/>
                </a:solidFill>
                <a:latin typeface="ui-sans-serif" pitchFamily="34" charset="0"/>
                <a:ea typeface="ui-sans-serif" pitchFamily="34" charset="-122"/>
                <a:cs typeface="ui-sans-serif" pitchFamily="34" charset="-120"/>
              </a:rPr>
              <a:t>~70%</a:t>
            </a:r>
            <a:endParaRPr lang="en-US" sz="853" dirty="0"/>
          </a:p>
        </p:txBody>
      </p:sp>
      <p:sp>
        <p:nvSpPr>
          <p:cNvPr id="36" name="Text 15"/>
          <p:cNvSpPr/>
          <p:nvPr/>
        </p:nvSpPr>
        <p:spPr>
          <a:xfrm>
            <a:off x="7013490" y="3096220"/>
            <a:ext cx="646163" cy="185738"/>
          </a:xfrm>
          <a:prstGeom prst="rect">
            <a:avLst/>
          </a:prstGeom>
          <a:noFill/>
          <a:ln/>
        </p:spPr>
        <p:txBody>
          <a:bodyPr wrap="square" lIns="0" tIns="0" rIns="0" bIns="0" rtlCol="0" anchor="t"/>
          <a:lstStyle/>
          <a:p>
            <a:pPr algn="ctr">
              <a:lnSpc>
                <a:spcPts val="1463"/>
              </a:lnSpc>
            </a:pPr>
            <a:r>
              <a:rPr lang="en-US" sz="975" b="1" dirty="0">
                <a:solidFill>
                  <a:srgbClr val="9A3412"/>
                </a:solidFill>
                <a:latin typeface="ui-sans-serif" pitchFamily="34" charset="0"/>
                <a:ea typeface="ui-sans-serif" pitchFamily="34" charset="-122"/>
                <a:cs typeface="ui-sans-serif" pitchFamily="34" charset="-120"/>
              </a:rPr>
              <a:t>검증 세트</a:t>
            </a:r>
            <a:endParaRPr lang="en-US" sz="975" dirty="0"/>
          </a:p>
        </p:txBody>
      </p:sp>
      <p:sp>
        <p:nvSpPr>
          <p:cNvPr id="37" name="Text 16"/>
          <p:cNvSpPr/>
          <p:nvPr/>
        </p:nvSpPr>
        <p:spPr>
          <a:xfrm>
            <a:off x="7013490" y="3281958"/>
            <a:ext cx="646163" cy="154781"/>
          </a:xfrm>
          <a:prstGeom prst="rect">
            <a:avLst/>
          </a:prstGeom>
          <a:noFill/>
          <a:ln/>
        </p:spPr>
        <p:txBody>
          <a:bodyPr wrap="square" lIns="0" tIns="0" rIns="0" bIns="0" rtlCol="0" anchor="t"/>
          <a:lstStyle/>
          <a:p>
            <a:pPr algn="ctr">
              <a:lnSpc>
                <a:spcPts val="1219"/>
              </a:lnSpc>
            </a:pPr>
            <a:r>
              <a:rPr lang="en-US" sz="853" dirty="0">
                <a:solidFill>
                  <a:srgbClr val="EA580C"/>
                </a:solidFill>
                <a:latin typeface="ui-sans-serif" pitchFamily="34" charset="0"/>
                <a:ea typeface="ui-sans-serif" pitchFamily="34" charset="-122"/>
                <a:cs typeface="ui-sans-serif" pitchFamily="34" charset="-120"/>
              </a:rPr>
              <a:t>~15%</a:t>
            </a:r>
            <a:endParaRPr lang="en-US" sz="853" dirty="0"/>
          </a:p>
        </p:txBody>
      </p:sp>
      <p:sp>
        <p:nvSpPr>
          <p:cNvPr id="38" name="Text 17"/>
          <p:cNvSpPr/>
          <p:nvPr/>
        </p:nvSpPr>
        <p:spPr>
          <a:xfrm>
            <a:off x="8363182" y="3096220"/>
            <a:ext cx="794753" cy="185738"/>
          </a:xfrm>
          <a:prstGeom prst="rect">
            <a:avLst/>
          </a:prstGeom>
          <a:noFill/>
          <a:ln/>
        </p:spPr>
        <p:txBody>
          <a:bodyPr wrap="square" lIns="0" tIns="0" rIns="0" bIns="0" rtlCol="0" anchor="t"/>
          <a:lstStyle/>
          <a:p>
            <a:pPr algn="ctr">
              <a:lnSpc>
                <a:spcPts val="1463"/>
              </a:lnSpc>
            </a:pPr>
            <a:r>
              <a:rPr lang="en-US" sz="975" b="1" dirty="0">
                <a:solidFill>
                  <a:srgbClr val="166534"/>
                </a:solidFill>
                <a:latin typeface="ui-sans-serif" pitchFamily="34" charset="0"/>
                <a:ea typeface="ui-sans-serif" pitchFamily="34" charset="-122"/>
                <a:cs typeface="ui-sans-serif" pitchFamily="34" charset="-120"/>
              </a:rPr>
              <a:t>테스트 세트</a:t>
            </a:r>
            <a:endParaRPr lang="en-US" sz="975" dirty="0"/>
          </a:p>
        </p:txBody>
      </p:sp>
      <p:sp>
        <p:nvSpPr>
          <p:cNvPr id="39" name="Text 18"/>
          <p:cNvSpPr/>
          <p:nvPr/>
        </p:nvSpPr>
        <p:spPr>
          <a:xfrm>
            <a:off x="8363182" y="3281958"/>
            <a:ext cx="794753" cy="154781"/>
          </a:xfrm>
          <a:prstGeom prst="rect">
            <a:avLst/>
          </a:prstGeom>
          <a:noFill/>
          <a:ln/>
        </p:spPr>
        <p:txBody>
          <a:bodyPr wrap="square" lIns="0" tIns="0" rIns="0" bIns="0" rtlCol="0" anchor="t"/>
          <a:lstStyle/>
          <a:p>
            <a:pPr algn="ctr">
              <a:lnSpc>
                <a:spcPts val="1219"/>
              </a:lnSpc>
            </a:pPr>
            <a:r>
              <a:rPr lang="en-US" sz="853" dirty="0">
                <a:solidFill>
                  <a:srgbClr val="16A34A"/>
                </a:solidFill>
                <a:latin typeface="ui-sans-serif" pitchFamily="34" charset="0"/>
                <a:ea typeface="ui-sans-serif" pitchFamily="34" charset="-122"/>
                <a:cs typeface="ui-sans-serif" pitchFamily="34" charset="-120"/>
              </a:rPr>
              <a:t>~15%</a:t>
            </a:r>
            <a:endParaRPr lang="en-US" sz="853" dirty="0"/>
          </a:p>
        </p:txBody>
      </p:sp>
      <p:sp>
        <p:nvSpPr>
          <p:cNvPr id="40" name="Text 19"/>
          <p:cNvSpPr/>
          <p:nvPr/>
        </p:nvSpPr>
        <p:spPr>
          <a:xfrm>
            <a:off x="5262562" y="4458295"/>
            <a:ext cx="4148138" cy="216694"/>
          </a:xfrm>
          <a:prstGeom prst="rect">
            <a:avLst/>
          </a:prstGeom>
          <a:noFill/>
          <a:ln/>
        </p:spPr>
        <p:txBody>
          <a:bodyPr wrap="square" lIns="0" tIns="0" rIns="0" bIns="0" rtlCol="0" anchor="t"/>
          <a:lstStyle/>
          <a:p>
            <a:pPr algn="ctr">
              <a:lnSpc>
                <a:spcPts val="1706"/>
              </a:lnSpc>
            </a:pPr>
            <a:r>
              <a:rPr lang="en-US" sz="1219" b="1" dirty="0">
                <a:solidFill>
                  <a:srgbClr val="374151"/>
                </a:solidFill>
                <a:latin typeface="ui-sans-serif" pitchFamily="34" charset="0"/>
                <a:ea typeface="ui-sans-serif" pitchFamily="34" charset="-122"/>
                <a:cs typeface="ui-sans-serif" pitchFamily="34" charset="-120"/>
              </a:rPr>
              <a:t>k-폴드 교차검증</a:t>
            </a:r>
            <a:endParaRPr lang="en-US" sz="1219"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95950"/>
          </a:xfrm>
          <a:prstGeom prst="rect">
            <a:avLst/>
          </a:prstGeom>
        </p:spPr>
      </p:pic>
      <p:pic>
        <p:nvPicPr>
          <p:cNvPr id="3" name="Image 1" descr="preencoded.png"/>
          <p:cNvPicPr>
            <a:picLocks noChangeAspect="1"/>
          </p:cNvPicPr>
          <p:nvPr/>
        </p:nvPicPr>
        <p:blipFill>
          <a:blip r:embed="rId4"/>
          <a:stretch>
            <a:fillRect/>
          </a:stretch>
        </p:blipFill>
        <p:spPr>
          <a:xfrm>
            <a:off x="309562" y="1850231"/>
            <a:ext cx="6005513" cy="928688"/>
          </a:xfrm>
          <a:prstGeom prst="rect">
            <a:avLst/>
          </a:prstGeom>
        </p:spPr>
      </p:pic>
      <p:pic>
        <p:nvPicPr>
          <p:cNvPr id="4" name="Image 2" descr="preencoded.png"/>
          <p:cNvPicPr>
            <a:picLocks noChangeAspect="1"/>
          </p:cNvPicPr>
          <p:nvPr/>
        </p:nvPicPr>
        <p:blipFill>
          <a:blip r:embed="rId5"/>
          <a:stretch>
            <a:fillRect/>
          </a:stretch>
        </p:blipFill>
        <p:spPr>
          <a:xfrm>
            <a:off x="464344" y="2005012"/>
            <a:ext cx="371475" cy="433388"/>
          </a:xfrm>
          <a:prstGeom prst="rect">
            <a:avLst/>
          </a:prstGeom>
        </p:spPr>
      </p:pic>
      <p:pic>
        <p:nvPicPr>
          <p:cNvPr id="5" name="Image 3" descr="preencoded.png"/>
          <p:cNvPicPr>
            <a:picLocks noChangeAspect="1"/>
          </p:cNvPicPr>
          <p:nvPr/>
        </p:nvPicPr>
        <p:blipFill>
          <a:blip r:embed="rId6"/>
          <a:stretch>
            <a:fillRect/>
          </a:stretch>
        </p:blipFill>
        <p:spPr>
          <a:xfrm>
            <a:off x="557212" y="2097881"/>
            <a:ext cx="185738" cy="247650"/>
          </a:xfrm>
          <a:prstGeom prst="rect">
            <a:avLst/>
          </a:prstGeom>
        </p:spPr>
      </p:pic>
      <p:pic>
        <p:nvPicPr>
          <p:cNvPr id="6" name="Image 4" descr="preencoded.png"/>
          <p:cNvPicPr>
            <a:picLocks noChangeAspect="1"/>
          </p:cNvPicPr>
          <p:nvPr/>
        </p:nvPicPr>
        <p:blipFill>
          <a:blip r:embed="rId4"/>
          <a:stretch>
            <a:fillRect/>
          </a:stretch>
        </p:blipFill>
        <p:spPr>
          <a:xfrm>
            <a:off x="309562" y="2902744"/>
            <a:ext cx="6005513" cy="928688"/>
          </a:xfrm>
          <a:prstGeom prst="rect">
            <a:avLst/>
          </a:prstGeom>
        </p:spPr>
      </p:pic>
      <p:pic>
        <p:nvPicPr>
          <p:cNvPr id="7" name="Image 5" descr="preencoded.png"/>
          <p:cNvPicPr>
            <a:picLocks noChangeAspect="1"/>
          </p:cNvPicPr>
          <p:nvPr/>
        </p:nvPicPr>
        <p:blipFill>
          <a:blip r:embed="rId7"/>
          <a:stretch>
            <a:fillRect/>
          </a:stretch>
        </p:blipFill>
        <p:spPr>
          <a:xfrm>
            <a:off x="464344" y="3057525"/>
            <a:ext cx="371475" cy="433388"/>
          </a:xfrm>
          <a:prstGeom prst="rect">
            <a:avLst/>
          </a:prstGeom>
        </p:spPr>
      </p:pic>
      <p:pic>
        <p:nvPicPr>
          <p:cNvPr id="8" name="Image 6" descr="preencoded.png"/>
          <p:cNvPicPr>
            <a:picLocks noChangeAspect="1"/>
          </p:cNvPicPr>
          <p:nvPr/>
        </p:nvPicPr>
        <p:blipFill>
          <a:blip r:embed="rId8"/>
          <a:stretch>
            <a:fillRect/>
          </a:stretch>
        </p:blipFill>
        <p:spPr>
          <a:xfrm>
            <a:off x="557212" y="3150394"/>
            <a:ext cx="185738" cy="247650"/>
          </a:xfrm>
          <a:prstGeom prst="rect">
            <a:avLst/>
          </a:prstGeom>
        </p:spPr>
      </p:pic>
      <p:pic>
        <p:nvPicPr>
          <p:cNvPr id="9" name="Image 7" descr="preencoded.png"/>
          <p:cNvPicPr>
            <a:picLocks noChangeAspect="1"/>
          </p:cNvPicPr>
          <p:nvPr/>
        </p:nvPicPr>
        <p:blipFill>
          <a:blip r:embed="rId4"/>
          <a:stretch>
            <a:fillRect/>
          </a:stretch>
        </p:blipFill>
        <p:spPr>
          <a:xfrm>
            <a:off x="309562" y="3955256"/>
            <a:ext cx="6005513" cy="928688"/>
          </a:xfrm>
          <a:prstGeom prst="rect">
            <a:avLst/>
          </a:prstGeom>
        </p:spPr>
      </p:pic>
      <p:pic>
        <p:nvPicPr>
          <p:cNvPr id="10" name="Image 8" descr="preencoded.png"/>
          <p:cNvPicPr>
            <a:picLocks noChangeAspect="1"/>
          </p:cNvPicPr>
          <p:nvPr/>
        </p:nvPicPr>
        <p:blipFill>
          <a:blip r:embed="rId9"/>
          <a:stretch>
            <a:fillRect/>
          </a:stretch>
        </p:blipFill>
        <p:spPr>
          <a:xfrm>
            <a:off x="464344" y="4110037"/>
            <a:ext cx="371475" cy="433388"/>
          </a:xfrm>
          <a:prstGeom prst="rect">
            <a:avLst/>
          </a:prstGeom>
        </p:spPr>
      </p:pic>
      <p:pic>
        <p:nvPicPr>
          <p:cNvPr id="11" name="Image 9" descr="preencoded.png"/>
          <p:cNvPicPr>
            <a:picLocks noChangeAspect="1"/>
          </p:cNvPicPr>
          <p:nvPr/>
        </p:nvPicPr>
        <p:blipFill>
          <a:blip r:embed="rId10"/>
          <a:stretch>
            <a:fillRect/>
          </a:stretch>
        </p:blipFill>
        <p:spPr>
          <a:xfrm>
            <a:off x="557212" y="4202906"/>
            <a:ext cx="185738" cy="247650"/>
          </a:xfrm>
          <a:prstGeom prst="rect">
            <a:avLst/>
          </a:prstGeom>
        </p:spPr>
      </p:pic>
      <p:pic>
        <p:nvPicPr>
          <p:cNvPr id="12" name="Image 10" descr="preencoded.png"/>
          <p:cNvPicPr>
            <a:picLocks noChangeAspect="1"/>
          </p:cNvPicPr>
          <p:nvPr/>
        </p:nvPicPr>
        <p:blipFill>
          <a:blip r:embed="rId11"/>
          <a:stretch>
            <a:fillRect/>
          </a:stretch>
        </p:blipFill>
        <p:spPr>
          <a:xfrm>
            <a:off x="309562" y="5007769"/>
            <a:ext cx="6005513" cy="928688"/>
          </a:xfrm>
          <a:prstGeom prst="rect">
            <a:avLst/>
          </a:prstGeom>
        </p:spPr>
      </p:pic>
      <p:pic>
        <p:nvPicPr>
          <p:cNvPr id="13" name="Image 11" descr="preencoded.png"/>
          <p:cNvPicPr>
            <a:picLocks noChangeAspect="1"/>
          </p:cNvPicPr>
          <p:nvPr/>
        </p:nvPicPr>
        <p:blipFill>
          <a:blip r:embed="rId12"/>
          <a:stretch>
            <a:fillRect/>
          </a:stretch>
        </p:blipFill>
        <p:spPr>
          <a:xfrm>
            <a:off x="464344" y="5162550"/>
            <a:ext cx="417909" cy="433388"/>
          </a:xfrm>
          <a:prstGeom prst="rect">
            <a:avLst/>
          </a:prstGeom>
        </p:spPr>
      </p:pic>
      <p:pic>
        <p:nvPicPr>
          <p:cNvPr id="14" name="Image 12" descr="preencoded.png"/>
          <p:cNvPicPr>
            <a:picLocks noChangeAspect="1"/>
          </p:cNvPicPr>
          <p:nvPr/>
        </p:nvPicPr>
        <p:blipFill>
          <a:blip r:embed="rId13"/>
          <a:stretch>
            <a:fillRect/>
          </a:stretch>
        </p:blipFill>
        <p:spPr>
          <a:xfrm>
            <a:off x="557212" y="5255419"/>
            <a:ext cx="232172" cy="247650"/>
          </a:xfrm>
          <a:prstGeom prst="rect">
            <a:avLst/>
          </a:prstGeom>
        </p:spPr>
      </p:pic>
      <p:pic>
        <p:nvPicPr>
          <p:cNvPr id="15" name="Image 13" descr="preencoded.png"/>
          <p:cNvPicPr>
            <a:picLocks noChangeAspect="1"/>
          </p:cNvPicPr>
          <p:nvPr/>
        </p:nvPicPr>
        <p:blipFill>
          <a:blip r:embed="rId14"/>
          <a:stretch>
            <a:fillRect/>
          </a:stretch>
        </p:blipFill>
        <p:spPr>
          <a:xfrm>
            <a:off x="6438899" y="1850231"/>
            <a:ext cx="3310263" cy="4179094"/>
          </a:xfrm>
          <a:prstGeom prst="rect">
            <a:avLst/>
          </a:prstGeom>
        </p:spPr>
      </p:pic>
      <p:pic>
        <p:nvPicPr>
          <p:cNvPr id="16" name="Image 14" descr="preencoded.png"/>
          <p:cNvPicPr>
            <a:picLocks noChangeAspect="1"/>
          </p:cNvPicPr>
          <p:nvPr/>
        </p:nvPicPr>
        <p:blipFill>
          <a:blip r:embed="rId15"/>
          <a:stretch>
            <a:fillRect/>
          </a:stretch>
        </p:blipFill>
        <p:spPr>
          <a:xfrm>
            <a:off x="7259241" y="2345531"/>
            <a:ext cx="1702594" cy="1393031"/>
          </a:xfrm>
          <a:prstGeom prst="rect">
            <a:avLst/>
          </a:prstGeom>
        </p:spPr>
      </p:pic>
      <p:pic>
        <p:nvPicPr>
          <p:cNvPr id="17" name="Image 15" descr="preencoded.png"/>
          <p:cNvPicPr>
            <a:picLocks noChangeAspect="1"/>
          </p:cNvPicPr>
          <p:nvPr/>
        </p:nvPicPr>
        <p:blipFill>
          <a:blip r:embed="rId16"/>
          <a:stretch>
            <a:fillRect/>
          </a:stretch>
        </p:blipFill>
        <p:spPr>
          <a:xfrm>
            <a:off x="6472033" y="3955256"/>
            <a:ext cx="70861" cy="123825"/>
          </a:xfrm>
          <a:prstGeom prst="rect">
            <a:avLst/>
          </a:prstGeom>
        </p:spPr>
      </p:pic>
      <p:pic>
        <p:nvPicPr>
          <p:cNvPr id="18" name="Image 16" descr="preencoded.png"/>
          <p:cNvPicPr>
            <a:picLocks noChangeAspect="1"/>
          </p:cNvPicPr>
          <p:nvPr/>
        </p:nvPicPr>
        <p:blipFill>
          <a:blip r:embed="rId17"/>
          <a:stretch>
            <a:fillRect/>
          </a:stretch>
        </p:blipFill>
        <p:spPr>
          <a:xfrm>
            <a:off x="7372062" y="3955256"/>
            <a:ext cx="66024" cy="123825"/>
          </a:xfrm>
          <a:prstGeom prst="rect">
            <a:avLst/>
          </a:prstGeom>
        </p:spPr>
      </p:pic>
      <p:pic>
        <p:nvPicPr>
          <p:cNvPr id="19" name="Image 17" descr="preencoded.png"/>
          <p:cNvPicPr>
            <a:picLocks noChangeAspect="1"/>
          </p:cNvPicPr>
          <p:nvPr/>
        </p:nvPicPr>
        <p:blipFill>
          <a:blip r:embed="rId18"/>
          <a:stretch>
            <a:fillRect/>
          </a:stretch>
        </p:blipFill>
        <p:spPr>
          <a:xfrm>
            <a:off x="8203406" y="3955256"/>
            <a:ext cx="68564" cy="123825"/>
          </a:xfrm>
          <a:prstGeom prst="rect">
            <a:avLst/>
          </a:prstGeom>
        </p:spPr>
      </p:pic>
      <p:pic>
        <p:nvPicPr>
          <p:cNvPr id="20" name="Image 18" descr="preencoded.png"/>
          <p:cNvPicPr>
            <a:picLocks noChangeAspect="1"/>
          </p:cNvPicPr>
          <p:nvPr/>
        </p:nvPicPr>
        <p:blipFill>
          <a:blip r:embed="rId16"/>
          <a:stretch>
            <a:fillRect/>
          </a:stretch>
        </p:blipFill>
        <p:spPr>
          <a:xfrm>
            <a:off x="9103435" y="3955256"/>
            <a:ext cx="68443" cy="123825"/>
          </a:xfrm>
          <a:prstGeom prst="rect">
            <a:avLst/>
          </a:prstGeom>
        </p:spPr>
      </p:pic>
      <p:pic>
        <p:nvPicPr>
          <p:cNvPr id="21" name="Image 19" descr="preencoded.png"/>
          <p:cNvPicPr>
            <a:picLocks noChangeAspect="1"/>
          </p:cNvPicPr>
          <p:nvPr/>
        </p:nvPicPr>
        <p:blipFill>
          <a:blip r:embed="rId19"/>
          <a:stretch>
            <a:fillRect/>
          </a:stretch>
        </p:blipFill>
        <p:spPr>
          <a:xfrm>
            <a:off x="6779419" y="4357687"/>
            <a:ext cx="216694" cy="309563"/>
          </a:xfrm>
          <a:prstGeom prst="rect">
            <a:avLst/>
          </a:prstGeom>
        </p:spPr>
      </p:pic>
      <p:pic>
        <p:nvPicPr>
          <p:cNvPr id="22" name="Image 20" descr="preencoded.png"/>
          <p:cNvPicPr>
            <a:picLocks noChangeAspect="1"/>
          </p:cNvPicPr>
          <p:nvPr/>
        </p:nvPicPr>
        <p:blipFill>
          <a:blip r:embed="rId20"/>
          <a:stretch>
            <a:fillRect/>
          </a:stretch>
        </p:blipFill>
        <p:spPr>
          <a:xfrm>
            <a:off x="6841331" y="4442817"/>
            <a:ext cx="92869" cy="123825"/>
          </a:xfrm>
          <a:prstGeom prst="rect">
            <a:avLst/>
          </a:prstGeom>
        </p:spPr>
      </p:pic>
      <p:pic>
        <p:nvPicPr>
          <p:cNvPr id="23" name="Image 21" descr="preencoded.png"/>
          <p:cNvPicPr>
            <a:picLocks noChangeAspect="1"/>
          </p:cNvPicPr>
          <p:nvPr/>
        </p:nvPicPr>
        <p:blipFill>
          <a:blip r:embed="rId21"/>
          <a:stretch>
            <a:fillRect/>
          </a:stretch>
        </p:blipFill>
        <p:spPr>
          <a:xfrm>
            <a:off x="6779419" y="4760119"/>
            <a:ext cx="216694" cy="309563"/>
          </a:xfrm>
          <a:prstGeom prst="rect">
            <a:avLst/>
          </a:prstGeom>
        </p:spPr>
      </p:pic>
      <p:pic>
        <p:nvPicPr>
          <p:cNvPr id="24" name="Image 22" descr="preencoded.png"/>
          <p:cNvPicPr>
            <a:picLocks noChangeAspect="1"/>
          </p:cNvPicPr>
          <p:nvPr/>
        </p:nvPicPr>
        <p:blipFill>
          <a:blip r:embed="rId22"/>
          <a:stretch>
            <a:fillRect/>
          </a:stretch>
        </p:blipFill>
        <p:spPr>
          <a:xfrm>
            <a:off x="6841331" y="4845248"/>
            <a:ext cx="92869" cy="123825"/>
          </a:xfrm>
          <a:prstGeom prst="rect">
            <a:avLst/>
          </a:prstGeom>
        </p:spPr>
      </p:pic>
      <p:pic>
        <p:nvPicPr>
          <p:cNvPr id="25" name="Image 23" descr="preencoded.png"/>
          <p:cNvPicPr>
            <a:picLocks noChangeAspect="1"/>
          </p:cNvPicPr>
          <p:nvPr/>
        </p:nvPicPr>
        <p:blipFill>
          <a:blip r:embed="rId23"/>
          <a:stretch>
            <a:fillRect/>
          </a:stretch>
        </p:blipFill>
        <p:spPr>
          <a:xfrm>
            <a:off x="6779419" y="5162550"/>
            <a:ext cx="216694" cy="309563"/>
          </a:xfrm>
          <a:prstGeom prst="rect">
            <a:avLst/>
          </a:prstGeom>
        </p:spPr>
      </p:pic>
      <p:pic>
        <p:nvPicPr>
          <p:cNvPr id="26" name="Image 24" descr="preencoded.png"/>
          <p:cNvPicPr>
            <a:picLocks noChangeAspect="1"/>
          </p:cNvPicPr>
          <p:nvPr/>
        </p:nvPicPr>
        <p:blipFill>
          <a:blip r:embed="rId24"/>
          <a:stretch>
            <a:fillRect/>
          </a:stretch>
        </p:blipFill>
        <p:spPr>
          <a:xfrm>
            <a:off x="6841331" y="5247680"/>
            <a:ext cx="92869" cy="123825"/>
          </a:xfrm>
          <a:prstGeom prst="rect">
            <a:avLst/>
          </a:prstGeom>
        </p:spPr>
      </p:pic>
      <p:pic>
        <p:nvPicPr>
          <p:cNvPr id="27" name="Image 25" descr="preencoded.png"/>
          <p:cNvPicPr>
            <a:picLocks noChangeAspect="1"/>
          </p:cNvPicPr>
          <p:nvPr/>
        </p:nvPicPr>
        <p:blipFill>
          <a:blip r:embed="rId25"/>
          <a:stretch>
            <a:fillRect/>
          </a:stretch>
        </p:blipFill>
        <p:spPr>
          <a:xfrm>
            <a:off x="6779419" y="5564981"/>
            <a:ext cx="216694" cy="309563"/>
          </a:xfrm>
          <a:prstGeom prst="rect">
            <a:avLst/>
          </a:prstGeom>
        </p:spPr>
      </p:pic>
      <p:pic>
        <p:nvPicPr>
          <p:cNvPr id="28" name="Image 26" descr="preencoded.png"/>
          <p:cNvPicPr>
            <a:picLocks noChangeAspect="1"/>
          </p:cNvPicPr>
          <p:nvPr/>
        </p:nvPicPr>
        <p:blipFill>
          <a:blip r:embed="rId26"/>
          <a:stretch>
            <a:fillRect/>
          </a:stretch>
        </p:blipFill>
        <p:spPr>
          <a:xfrm>
            <a:off x="6841331" y="5650111"/>
            <a:ext cx="92869" cy="123825"/>
          </a:xfrm>
          <a:prstGeom prst="rect">
            <a:avLst/>
          </a:prstGeom>
        </p:spPr>
      </p:pic>
      <p:sp>
        <p:nvSpPr>
          <p:cNvPr id="29" name="Text 0"/>
          <p:cNvSpPr/>
          <p:nvPr/>
        </p:nvSpPr>
        <p:spPr>
          <a:xfrm>
            <a:off x="309563" y="952500"/>
            <a:ext cx="3023893"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분류 모델 평가 지표</a:t>
            </a:r>
            <a:endParaRPr lang="en-US" sz="2194" dirty="0"/>
          </a:p>
        </p:txBody>
      </p:sp>
      <p:sp>
        <p:nvSpPr>
          <p:cNvPr id="30"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정확도, 정밀도, 재현율, F1 스코어 등 분류 문제에서 모델 성능을 측정하는 주요 지표</a:t>
            </a:r>
            <a:endParaRPr lang="en-US" sz="1219" dirty="0"/>
          </a:p>
        </p:txBody>
      </p:sp>
      <p:sp>
        <p:nvSpPr>
          <p:cNvPr id="31" name="Text 2"/>
          <p:cNvSpPr/>
          <p:nvPr/>
        </p:nvSpPr>
        <p:spPr>
          <a:xfrm>
            <a:off x="959644" y="2005012"/>
            <a:ext cx="1736066"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정확도 (Accuracy)</a:t>
            </a:r>
            <a:endParaRPr lang="en-US" sz="1219" dirty="0"/>
          </a:p>
        </p:txBody>
      </p:sp>
      <p:sp>
        <p:nvSpPr>
          <p:cNvPr id="32" name="Text 3"/>
          <p:cNvSpPr/>
          <p:nvPr/>
        </p:nvSpPr>
        <p:spPr>
          <a:xfrm>
            <a:off x="2468277" y="2035969"/>
            <a:ext cx="792867"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(전체 정답율)</a:t>
            </a:r>
            <a:endParaRPr lang="en-US" sz="853" dirty="0"/>
          </a:p>
        </p:txBody>
      </p:sp>
      <p:sp>
        <p:nvSpPr>
          <p:cNvPr id="33" name="Text 4"/>
          <p:cNvSpPr/>
          <p:nvPr/>
        </p:nvSpPr>
        <p:spPr>
          <a:xfrm>
            <a:off x="959644" y="2252663"/>
            <a:ext cx="5200650"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전체 예측 중 정답을 맞힌 비율을 나타냅니다. 즉, (정확히 예측한 샘플 수) / (전체 샘플 수)로 계산됩니다.</a:t>
            </a:r>
            <a:endParaRPr lang="en-US" sz="975" dirty="0"/>
          </a:p>
        </p:txBody>
      </p:sp>
      <p:sp>
        <p:nvSpPr>
          <p:cNvPr id="34" name="Text 5"/>
          <p:cNvSpPr/>
          <p:nvPr/>
        </p:nvSpPr>
        <p:spPr>
          <a:xfrm>
            <a:off x="959644" y="3057525"/>
            <a:ext cx="17531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정밀도 (Precision)</a:t>
            </a:r>
            <a:endParaRPr lang="en-US" sz="1219" dirty="0"/>
          </a:p>
        </p:txBody>
      </p:sp>
      <p:sp>
        <p:nvSpPr>
          <p:cNvPr id="35" name="Text 6"/>
          <p:cNvSpPr/>
          <p:nvPr/>
        </p:nvSpPr>
        <p:spPr>
          <a:xfrm>
            <a:off x="2482546" y="3088481"/>
            <a:ext cx="1224271"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(양성 예측의 정확도)</a:t>
            </a:r>
            <a:endParaRPr lang="en-US" sz="853" dirty="0"/>
          </a:p>
        </p:txBody>
      </p:sp>
      <p:sp>
        <p:nvSpPr>
          <p:cNvPr id="36" name="Text 7"/>
          <p:cNvSpPr/>
          <p:nvPr/>
        </p:nvSpPr>
        <p:spPr>
          <a:xfrm>
            <a:off x="959644" y="3305175"/>
            <a:ext cx="5200650"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모델이 양성(Positive)으로 예측한 것들 중에서 실제로 양성인 비율을 나타냅니다. 이는 거짓 양성(False Positive) 오류를 줄이는 데 중요합니다.</a:t>
            </a:r>
            <a:endParaRPr lang="en-US" sz="975" dirty="0"/>
          </a:p>
        </p:txBody>
      </p:sp>
      <p:sp>
        <p:nvSpPr>
          <p:cNvPr id="37" name="Text 8"/>
          <p:cNvSpPr/>
          <p:nvPr/>
        </p:nvSpPr>
        <p:spPr>
          <a:xfrm>
            <a:off x="959644" y="4110037"/>
            <a:ext cx="1423504"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재현율 (Recall)</a:t>
            </a:r>
            <a:endParaRPr lang="en-US" sz="1219" dirty="0"/>
          </a:p>
        </p:txBody>
      </p:sp>
      <p:sp>
        <p:nvSpPr>
          <p:cNvPr id="38" name="Text 9"/>
          <p:cNvSpPr/>
          <p:nvPr/>
        </p:nvSpPr>
        <p:spPr>
          <a:xfrm>
            <a:off x="2207810" y="4140994"/>
            <a:ext cx="1224271"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(실제 양성의 검출율)</a:t>
            </a:r>
            <a:endParaRPr lang="en-US" sz="853" dirty="0"/>
          </a:p>
        </p:txBody>
      </p:sp>
      <p:sp>
        <p:nvSpPr>
          <p:cNvPr id="39" name="Text 10"/>
          <p:cNvSpPr/>
          <p:nvPr/>
        </p:nvSpPr>
        <p:spPr>
          <a:xfrm>
            <a:off x="959644" y="4357688"/>
            <a:ext cx="5200650"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실제 양성(Positive)인 것들 중에서 모델이 올바르게 양성으로 예측한 비율을 나타냅니다. 이는 거짓 음성(False Negative) 오류를 줄이는 데 중요합니다.</a:t>
            </a:r>
            <a:endParaRPr lang="en-US" sz="975" dirty="0"/>
          </a:p>
        </p:txBody>
      </p:sp>
      <p:sp>
        <p:nvSpPr>
          <p:cNvPr id="40" name="Text 11"/>
          <p:cNvSpPr/>
          <p:nvPr/>
        </p:nvSpPr>
        <p:spPr>
          <a:xfrm>
            <a:off x="1006079" y="5162550"/>
            <a:ext cx="2022362"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F1 스코어 (F1 Score)</a:t>
            </a:r>
            <a:endParaRPr lang="en-US" sz="1219" dirty="0"/>
          </a:p>
        </p:txBody>
      </p:sp>
      <p:sp>
        <p:nvSpPr>
          <p:cNvPr id="41" name="Text 12"/>
          <p:cNvSpPr/>
          <p:nvPr/>
        </p:nvSpPr>
        <p:spPr>
          <a:xfrm>
            <a:off x="2753293" y="5193506"/>
            <a:ext cx="1744336"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(정밀도와 재현율의 조화평균)</a:t>
            </a:r>
            <a:endParaRPr lang="en-US" sz="853" dirty="0"/>
          </a:p>
        </p:txBody>
      </p:sp>
      <p:sp>
        <p:nvSpPr>
          <p:cNvPr id="42" name="Text 13"/>
          <p:cNvSpPr/>
          <p:nvPr/>
        </p:nvSpPr>
        <p:spPr>
          <a:xfrm>
            <a:off x="1006078" y="5410200"/>
            <a:ext cx="5154216" cy="371475"/>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정밀도와 재현율의 조화 평균으로, 두 지표의 균형을 나타내는 데 유용합니다. 특히 클래스 불균형이 있는 데이터셋에서 정확도보다 더 신뢰할 수 있는 지표로 사용됩니다.</a:t>
            </a:r>
            <a:endParaRPr lang="en-US" sz="975" dirty="0"/>
          </a:p>
        </p:txBody>
      </p:sp>
      <p:sp>
        <p:nvSpPr>
          <p:cNvPr id="43" name="Text 14"/>
          <p:cNvSpPr/>
          <p:nvPr/>
        </p:nvSpPr>
        <p:spPr>
          <a:xfrm>
            <a:off x="6513195" y="2005012"/>
            <a:ext cx="3194685" cy="216694"/>
          </a:xfrm>
          <a:prstGeom prst="rect">
            <a:avLst/>
          </a:prstGeom>
          <a:noFill/>
          <a:ln/>
        </p:spPr>
        <p:txBody>
          <a:bodyPr wrap="square" lIns="0" tIns="0" rIns="0" bIns="0" rtlCol="0" anchor="t"/>
          <a:lstStyle/>
          <a:p>
            <a:pPr algn="ctr">
              <a:lnSpc>
                <a:spcPts val="1706"/>
              </a:lnSpc>
            </a:pPr>
            <a:r>
              <a:rPr lang="en-US" sz="1219" b="1" dirty="0">
                <a:solidFill>
                  <a:srgbClr val="0F766E"/>
                </a:solidFill>
                <a:latin typeface="ui-sans-serif" pitchFamily="34" charset="0"/>
                <a:ea typeface="ui-sans-serif" pitchFamily="34" charset="-122"/>
                <a:cs typeface="ui-sans-serif" pitchFamily="34" charset="-120"/>
              </a:rPr>
              <a:t>오차 행렬 (Confusion Matrix)</a:t>
            </a:r>
            <a:endParaRPr lang="en-US" sz="1219" dirty="0"/>
          </a:p>
        </p:txBody>
      </p:sp>
      <p:sp>
        <p:nvSpPr>
          <p:cNvPr id="44" name="Text 15"/>
          <p:cNvSpPr/>
          <p:nvPr/>
        </p:nvSpPr>
        <p:spPr>
          <a:xfrm>
            <a:off x="6604806" y="3862387"/>
            <a:ext cx="581518" cy="309563"/>
          </a:xfrm>
          <a:prstGeom prst="rect">
            <a:avLst/>
          </a:prstGeom>
          <a:noFill/>
          <a:ln/>
        </p:spPr>
        <p:txBody>
          <a:bodyPr wrap="square" lIns="0" tIns="0" rIns="0" bIns="0" rtlCol="0" anchor="t"/>
          <a:lstStyle/>
          <a:p>
            <a:pPr>
              <a:lnSpc>
                <a:spcPts val="1219"/>
              </a:lnSpc>
            </a:pPr>
            <a:r>
              <a:rPr lang="en-US" sz="853" dirty="0">
                <a:solidFill>
                  <a:srgbClr val="000000"/>
                </a:solidFill>
                <a:latin typeface="ui-sans-serif" pitchFamily="34" charset="0"/>
                <a:ea typeface="ui-sans-serif" pitchFamily="34" charset="-122"/>
                <a:cs typeface="ui-sans-serif" pitchFamily="34" charset="-120"/>
              </a:rPr>
              <a:t>TN (True Negative)</a:t>
            </a:r>
            <a:endParaRPr lang="en-US" sz="853" dirty="0"/>
          </a:p>
        </p:txBody>
      </p:sp>
      <p:sp>
        <p:nvSpPr>
          <p:cNvPr id="45" name="Text 16"/>
          <p:cNvSpPr/>
          <p:nvPr/>
        </p:nvSpPr>
        <p:spPr>
          <a:xfrm>
            <a:off x="7499998" y="3862387"/>
            <a:ext cx="517671" cy="309563"/>
          </a:xfrm>
          <a:prstGeom prst="rect">
            <a:avLst/>
          </a:prstGeom>
          <a:noFill/>
          <a:ln/>
        </p:spPr>
        <p:txBody>
          <a:bodyPr wrap="square" lIns="0" tIns="0" rIns="0" bIns="0" rtlCol="0" anchor="t"/>
          <a:lstStyle/>
          <a:p>
            <a:pPr>
              <a:lnSpc>
                <a:spcPts val="1219"/>
              </a:lnSpc>
            </a:pPr>
            <a:r>
              <a:rPr lang="en-US" sz="853" dirty="0">
                <a:solidFill>
                  <a:srgbClr val="000000"/>
                </a:solidFill>
                <a:latin typeface="ui-sans-serif" pitchFamily="34" charset="0"/>
                <a:ea typeface="ui-sans-serif" pitchFamily="34" charset="-122"/>
                <a:cs typeface="ui-sans-serif" pitchFamily="34" charset="-120"/>
              </a:rPr>
              <a:t>FP (False Positive)</a:t>
            </a:r>
            <a:endParaRPr lang="en-US" sz="853" dirty="0"/>
          </a:p>
        </p:txBody>
      </p:sp>
      <p:sp>
        <p:nvSpPr>
          <p:cNvPr id="46" name="Text 17"/>
          <p:cNvSpPr/>
          <p:nvPr/>
        </p:nvSpPr>
        <p:spPr>
          <a:xfrm>
            <a:off x="8333883" y="3862387"/>
            <a:ext cx="583815" cy="309563"/>
          </a:xfrm>
          <a:prstGeom prst="rect">
            <a:avLst/>
          </a:prstGeom>
          <a:noFill/>
          <a:ln/>
        </p:spPr>
        <p:txBody>
          <a:bodyPr wrap="square" lIns="0" tIns="0" rIns="0" bIns="0" rtlCol="0" anchor="t"/>
          <a:lstStyle/>
          <a:p>
            <a:pPr>
              <a:lnSpc>
                <a:spcPts val="1219"/>
              </a:lnSpc>
            </a:pPr>
            <a:r>
              <a:rPr lang="en-US" sz="853" dirty="0">
                <a:solidFill>
                  <a:srgbClr val="000000"/>
                </a:solidFill>
                <a:latin typeface="ui-sans-serif" pitchFamily="34" charset="0"/>
                <a:ea typeface="ui-sans-serif" pitchFamily="34" charset="-122"/>
                <a:cs typeface="ui-sans-serif" pitchFamily="34" charset="-120"/>
              </a:rPr>
              <a:t>FN (False Negative)</a:t>
            </a:r>
            <a:endParaRPr lang="en-US" sz="853" dirty="0"/>
          </a:p>
        </p:txBody>
      </p:sp>
      <p:sp>
        <p:nvSpPr>
          <p:cNvPr id="47" name="Text 18"/>
          <p:cNvSpPr/>
          <p:nvPr/>
        </p:nvSpPr>
        <p:spPr>
          <a:xfrm>
            <a:off x="9233790" y="3862387"/>
            <a:ext cx="515373" cy="309563"/>
          </a:xfrm>
          <a:prstGeom prst="rect">
            <a:avLst/>
          </a:prstGeom>
          <a:noFill/>
          <a:ln/>
        </p:spPr>
        <p:txBody>
          <a:bodyPr wrap="square" lIns="0" tIns="0" rIns="0" bIns="0" rtlCol="0" anchor="t"/>
          <a:lstStyle/>
          <a:p>
            <a:pPr>
              <a:lnSpc>
                <a:spcPts val="1219"/>
              </a:lnSpc>
            </a:pPr>
            <a:r>
              <a:rPr lang="en-US" sz="853" dirty="0">
                <a:solidFill>
                  <a:srgbClr val="000000"/>
                </a:solidFill>
                <a:latin typeface="ui-sans-serif" pitchFamily="34" charset="0"/>
                <a:ea typeface="ui-sans-serif" pitchFamily="34" charset="-122"/>
                <a:cs typeface="ui-sans-serif" pitchFamily="34" charset="-120"/>
              </a:rPr>
              <a:t>TP (True Positive)</a:t>
            </a:r>
            <a:endParaRPr lang="en-US" sz="853" dirty="0"/>
          </a:p>
        </p:txBody>
      </p:sp>
      <p:sp>
        <p:nvSpPr>
          <p:cNvPr id="48" name="Text 19"/>
          <p:cNvSpPr/>
          <p:nvPr/>
        </p:nvSpPr>
        <p:spPr>
          <a:xfrm>
            <a:off x="7088981" y="4435078"/>
            <a:ext cx="2573480" cy="154781"/>
          </a:xfrm>
          <a:prstGeom prst="rect">
            <a:avLst/>
          </a:prstGeom>
          <a:noFill/>
          <a:ln/>
        </p:spPr>
        <p:txBody>
          <a:bodyPr wrap="square" lIns="0" tIns="0" rIns="0" bIns="0" rtlCol="0" anchor="t"/>
          <a:lstStyle/>
          <a:p>
            <a:pPr>
              <a:lnSpc>
                <a:spcPts val="1219"/>
              </a:lnSpc>
            </a:pPr>
            <a:r>
              <a:rPr lang="en-US" sz="853" b="1" dirty="0">
                <a:solidFill>
                  <a:srgbClr val="000000"/>
                </a:solidFill>
                <a:latin typeface="ui-sans-serif" pitchFamily="34" charset="0"/>
                <a:ea typeface="ui-sans-serif" pitchFamily="34" charset="-122"/>
                <a:cs typeface="ui-sans-serif" pitchFamily="34" charset="-120"/>
              </a:rPr>
              <a:t>정확도:</a:t>
            </a:r>
            <a:r>
              <a:rPr lang="en-US" sz="853" dirty="0">
                <a:solidFill>
                  <a:srgbClr val="000000"/>
                </a:solidFill>
                <a:latin typeface="ui-sans-serif" pitchFamily="34" charset="0"/>
                <a:ea typeface="ui-sans-serif" pitchFamily="34" charset="-122"/>
                <a:cs typeface="ui-sans-serif" pitchFamily="34" charset="-120"/>
              </a:rPr>
              <a:t> (TP + TN) / (TP + TN + FP + FN)</a:t>
            </a:r>
            <a:endParaRPr lang="en-US" sz="853" dirty="0"/>
          </a:p>
        </p:txBody>
      </p:sp>
      <p:sp>
        <p:nvSpPr>
          <p:cNvPr id="49" name="Text 20"/>
          <p:cNvSpPr/>
          <p:nvPr/>
        </p:nvSpPr>
        <p:spPr>
          <a:xfrm>
            <a:off x="7088982" y="4837510"/>
            <a:ext cx="1371845" cy="154781"/>
          </a:xfrm>
          <a:prstGeom prst="rect">
            <a:avLst/>
          </a:prstGeom>
          <a:noFill/>
          <a:ln/>
        </p:spPr>
        <p:txBody>
          <a:bodyPr wrap="square" lIns="0" tIns="0" rIns="0" bIns="0" rtlCol="0" anchor="t"/>
          <a:lstStyle/>
          <a:p>
            <a:pPr>
              <a:lnSpc>
                <a:spcPts val="1219"/>
              </a:lnSpc>
            </a:pPr>
            <a:r>
              <a:rPr lang="en-US" sz="853" b="1" dirty="0">
                <a:solidFill>
                  <a:srgbClr val="000000"/>
                </a:solidFill>
                <a:latin typeface="ui-sans-serif" pitchFamily="34" charset="0"/>
                <a:ea typeface="ui-sans-serif" pitchFamily="34" charset="-122"/>
                <a:cs typeface="ui-sans-serif" pitchFamily="34" charset="-120"/>
              </a:rPr>
              <a:t>정밀도:</a:t>
            </a:r>
            <a:r>
              <a:rPr lang="en-US" sz="853" dirty="0">
                <a:solidFill>
                  <a:srgbClr val="000000"/>
                </a:solidFill>
                <a:latin typeface="ui-sans-serif" pitchFamily="34" charset="0"/>
                <a:ea typeface="ui-sans-serif" pitchFamily="34" charset="-122"/>
                <a:cs typeface="ui-sans-serif" pitchFamily="34" charset="-120"/>
              </a:rPr>
              <a:t> TP / (TP + FP)</a:t>
            </a:r>
            <a:endParaRPr lang="en-US" sz="853" dirty="0"/>
          </a:p>
        </p:txBody>
      </p:sp>
      <p:sp>
        <p:nvSpPr>
          <p:cNvPr id="50" name="Text 21"/>
          <p:cNvSpPr/>
          <p:nvPr/>
        </p:nvSpPr>
        <p:spPr>
          <a:xfrm>
            <a:off x="7088982" y="5239941"/>
            <a:ext cx="1390710" cy="154781"/>
          </a:xfrm>
          <a:prstGeom prst="rect">
            <a:avLst/>
          </a:prstGeom>
          <a:noFill/>
          <a:ln/>
        </p:spPr>
        <p:txBody>
          <a:bodyPr wrap="square" lIns="0" tIns="0" rIns="0" bIns="0" rtlCol="0" anchor="t"/>
          <a:lstStyle/>
          <a:p>
            <a:pPr>
              <a:lnSpc>
                <a:spcPts val="1219"/>
              </a:lnSpc>
            </a:pPr>
            <a:r>
              <a:rPr lang="en-US" sz="853" b="1" dirty="0">
                <a:solidFill>
                  <a:srgbClr val="000000"/>
                </a:solidFill>
                <a:latin typeface="ui-sans-serif" pitchFamily="34" charset="0"/>
                <a:ea typeface="ui-sans-serif" pitchFamily="34" charset="-122"/>
                <a:cs typeface="ui-sans-serif" pitchFamily="34" charset="-120"/>
              </a:rPr>
              <a:t>재현율:</a:t>
            </a:r>
            <a:r>
              <a:rPr lang="en-US" sz="853" dirty="0">
                <a:solidFill>
                  <a:srgbClr val="000000"/>
                </a:solidFill>
                <a:latin typeface="ui-sans-serif" pitchFamily="34" charset="0"/>
                <a:ea typeface="ui-sans-serif" pitchFamily="34" charset="-122"/>
                <a:cs typeface="ui-sans-serif" pitchFamily="34" charset="-120"/>
              </a:rPr>
              <a:t> TP / (TP + FN)</a:t>
            </a:r>
            <a:endParaRPr lang="en-US" sz="853" dirty="0"/>
          </a:p>
        </p:txBody>
      </p:sp>
      <p:sp>
        <p:nvSpPr>
          <p:cNvPr id="51" name="Text 22"/>
          <p:cNvSpPr/>
          <p:nvPr/>
        </p:nvSpPr>
        <p:spPr>
          <a:xfrm>
            <a:off x="7088981" y="5564981"/>
            <a:ext cx="2352675" cy="309563"/>
          </a:xfrm>
          <a:prstGeom prst="rect">
            <a:avLst/>
          </a:prstGeom>
          <a:noFill/>
          <a:ln/>
        </p:spPr>
        <p:txBody>
          <a:bodyPr wrap="square" lIns="0" tIns="0" rIns="0" bIns="0" rtlCol="0" anchor="t"/>
          <a:lstStyle/>
          <a:p>
            <a:pPr>
              <a:lnSpc>
                <a:spcPts val="1219"/>
              </a:lnSpc>
            </a:pPr>
            <a:r>
              <a:rPr lang="en-US" sz="853" b="1" dirty="0">
                <a:solidFill>
                  <a:srgbClr val="000000"/>
                </a:solidFill>
                <a:latin typeface="ui-sans-serif" pitchFamily="34" charset="0"/>
                <a:ea typeface="ui-sans-serif" pitchFamily="34" charset="-122"/>
                <a:cs typeface="ui-sans-serif" pitchFamily="34" charset="-120"/>
              </a:rPr>
              <a:t>F1 스코어:</a:t>
            </a:r>
            <a:r>
              <a:rPr lang="en-US" sz="853" dirty="0">
                <a:solidFill>
                  <a:srgbClr val="000000"/>
                </a:solidFill>
                <a:latin typeface="ui-sans-serif" pitchFamily="34" charset="0"/>
                <a:ea typeface="ui-sans-serif" pitchFamily="34" charset="-122"/>
                <a:cs typeface="ui-sans-serif" pitchFamily="34" charset="-120"/>
              </a:rPr>
              <a:t> 2 × (정밀도 × 재현율) / (정밀도 + 재현율)</a:t>
            </a:r>
            <a:endParaRPr lang="en-US" sz="853"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649516"/>
          </a:xfrm>
          <a:prstGeom prst="rect">
            <a:avLst/>
          </a:prstGeom>
        </p:spPr>
      </p:pic>
      <p:pic>
        <p:nvPicPr>
          <p:cNvPr id="3" name="Image 1" descr="preencoded.png"/>
          <p:cNvPicPr>
            <a:picLocks noChangeAspect="1"/>
          </p:cNvPicPr>
          <p:nvPr/>
        </p:nvPicPr>
        <p:blipFill>
          <a:blip r:embed="rId4"/>
          <a:stretch>
            <a:fillRect/>
          </a:stretch>
        </p:blipFill>
        <p:spPr>
          <a:xfrm>
            <a:off x="309563" y="1850231"/>
            <a:ext cx="2971800" cy="3513534"/>
          </a:xfrm>
          <a:prstGeom prst="rect">
            <a:avLst/>
          </a:prstGeom>
        </p:spPr>
      </p:pic>
      <p:pic>
        <p:nvPicPr>
          <p:cNvPr id="4" name="Image 2" descr="preencoded.png"/>
          <p:cNvPicPr>
            <a:picLocks noChangeAspect="1"/>
          </p:cNvPicPr>
          <p:nvPr/>
        </p:nvPicPr>
        <p:blipFill>
          <a:blip r:embed="rId5"/>
          <a:stretch>
            <a:fillRect/>
          </a:stretch>
        </p:blipFill>
        <p:spPr>
          <a:xfrm>
            <a:off x="495300" y="2082403"/>
            <a:ext cx="325041" cy="402431"/>
          </a:xfrm>
          <a:prstGeom prst="rect">
            <a:avLst/>
          </a:prstGeom>
        </p:spPr>
      </p:pic>
      <p:pic>
        <p:nvPicPr>
          <p:cNvPr id="5" name="Image 3" descr="preencoded.png"/>
          <p:cNvPicPr>
            <a:picLocks noChangeAspect="1"/>
          </p:cNvPicPr>
          <p:nvPr/>
        </p:nvPicPr>
        <p:blipFill>
          <a:blip r:embed="rId6"/>
          <a:stretch>
            <a:fillRect/>
          </a:stretch>
        </p:blipFill>
        <p:spPr>
          <a:xfrm>
            <a:off x="588169" y="2175272"/>
            <a:ext cx="139303" cy="216694"/>
          </a:xfrm>
          <a:prstGeom prst="rect">
            <a:avLst/>
          </a:prstGeom>
        </p:spPr>
      </p:pic>
      <p:pic>
        <p:nvPicPr>
          <p:cNvPr id="6" name="Image 4" descr="preencoded.png"/>
          <p:cNvPicPr>
            <a:picLocks noChangeAspect="1"/>
          </p:cNvPicPr>
          <p:nvPr/>
        </p:nvPicPr>
        <p:blipFill>
          <a:blip r:embed="rId7"/>
          <a:stretch>
            <a:fillRect/>
          </a:stretch>
        </p:blipFill>
        <p:spPr>
          <a:xfrm>
            <a:off x="634603" y="4017169"/>
            <a:ext cx="2321719" cy="1160859"/>
          </a:xfrm>
          <a:prstGeom prst="rect">
            <a:avLst/>
          </a:prstGeom>
        </p:spPr>
      </p:pic>
      <p:pic>
        <p:nvPicPr>
          <p:cNvPr id="7" name="Image 5" descr="preencoded.png"/>
          <p:cNvPicPr>
            <a:picLocks noChangeAspect="1"/>
          </p:cNvPicPr>
          <p:nvPr/>
        </p:nvPicPr>
        <p:blipFill>
          <a:blip r:embed="rId4"/>
          <a:stretch>
            <a:fillRect/>
          </a:stretch>
        </p:blipFill>
        <p:spPr>
          <a:xfrm>
            <a:off x="3467100" y="1850231"/>
            <a:ext cx="2971800" cy="3513534"/>
          </a:xfrm>
          <a:prstGeom prst="rect">
            <a:avLst/>
          </a:prstGeom>
        </p:spPr>
      </p:pic>
      <p:pic>
        <p:nvPicPr>
          <p:cNvPr id="8" name="Image 6" descr="preencoded.png"/>
          <p:cNvPicPr>
            <a:picLocks noChangeAspect="1"/>
          </p:cNvPicPr>
          <p:nvPr/>
        </p:nvPicPr>
        <p:blipFill>
          <a:blip r:embed="rId8"/>
          <a:stretch>
            <a:fillRect/>
          </a:stretch>
        </p:blipFill>
        <p:spPr>
          <a:xfrm>
            <a:off x="3652838" y="2082403"/>
            <a:ext cx="363736" cy="402431"/>
          </a:xfrm>
          <a:prstGeom prst="rect">
            <a:avLst/>
          </a:prstGeom>
        </p:spPr>
      </p:pic>
      <p:pic>
        <p:nvPicPr>
          <p:cNvPr id="9" name="Image 7" descr="preencoded.png"/>
          <p:cNvPicPr>
            <a:picLocks noChangeAspect="1"/>
          </p:cNvPicPr>
          <p:nvPr/>
        </p:nvPicPr>
        <p:blipFill>
          <a:blip r:embed="rId9"/>
          <a:stretch>
            <a:fillRect/>
          </a:stretch>
        </p:blipFill>
        <p:spPr>
          <a:xfrm>
            <a:off x="3745707" y="2175272"/>
            <a:ext cx="177998" cy="216694"/>
          </a:xfrm>
          <a:prstGeom prst="rect">
            <a:avLst/>
          </a:prstGeom>
        </p:spPr>
      </p:pic>
      <p:pic>
        <p:nvPicPr>
          <p:cNvPr id="10" name="Image 8" descr="preencoded.png"/>
          <p:cNvPicPr>
            <a:picLocks noChangeAspect="1"/>
          </p:cNvPicPr>
          <p:nvPr/>
        </p:nvPicPr>
        <p:blipFill>
          <a:blip r:embed="rId10"/>
          <a:stretch>
            <a:fillRect/>
          </a:stretch>
        </p:blipFill>
        <p:spPr>
          <a:xfrm>
            <a:off x="3792141" y="3924300"/>
            <a:ext cx="2321719" cy="1160859"/>
          </a:xfrm>
          <a:prstGeom prst="rect">
            <a:avLst/>
          </a:prstGeom>
        </p:spPr>
      </p:pic>
      <p:pic>
        <p:nvPicPr>
          <p:cNvPr id="11" name="Image 9" descr="preencoded.png"/>
          <p:cNvPicPr>
            <a:picLocks noChangeAspect="1"/>
          </p:cNvPicPr>
          <p:nvPr/>
        </p:nvPicPr>
        <p:blipFill>
          <a:blip r:embed="rId4"/>
          <a:stretch>
            <a:fillRect/>
          </a:stretch>
        </p:blipFill>
        <p:spPr>
          <a:xfrm>
            <a:off x="6624638" y="1850231"/>
            <a:ext cx="2971800" cy="3513534"/>
          </a:xfrm>
          <a:prstGeom prst="rect">
            <a:avLst/>
          </a:prstGeom>
        </p:spPr>
      </p:pic>
      <p:pic>
        <p:nvPicPr>
          <p:cNvPr id="12" name="Image 10" descr="preencoded.png"/>
          <p:cNvPicPr>
            <a:picLocks noChangeAspect="1"/>
          </p:cNvPicPr>
          <p:nvPr/>
        </p:nvPicPr>
        <p:blipFill>
          <a:blip r:embed="rId11"/>
          <a:stretch>
            <a:fillRect/>
          </a:stretch>
        </p:blipFill>
        <p:spPr>
          <a:xfrm>
            <a:off x="6810375" y="2082403"/>
            <a:ext cx="340519" cy="402431"/>
          </a:xfrm>
          <a:prstGeom prst="rect">
            <a:avLst/>
          </a:prstGeom>
        </p:spPr>
      </p:pic>
      <p:pic>
        <p:nvPicPr>
          <p:cNvPr id="13" name="Image 11" descr="preencoded.png"/>
          <p:cNvPicPr>
            <a:picLocks noChangeAspect="1"/>
          </p:cNvPicPr>
          <p:nvPr/>
        </p:nvPicPr>
        <p:blipFill>
          <a:blip r:embed="rId12"/>
          <a:stretch>
            <a:fillRect/>
          </a:stretch>
        </p:blipFill>
        <p:spPr>
          <a:xfrm>
            <a:off x="6903244" y="2175272"/>
            <a:ext cx="154781" cy="216694"/>
          </a:xfrm>
          <a:prstGeom prst="rect">
            <a:avLst/>
          </a:prstGeom>
        </p:spPr>
      </p:pic>
      <p:pic>
        <p:nvPicPr>
          <p:cNvPr id="14" name="Image 12" descr="preencoded.png"/>
          <p:cNvPicPr>
            <a:picLocks noChangeAspect="1"/>
          </p:cNvPicPr>
          <p:nvPr/>
        </p:nvPicPr>
        <p:blipFill>
          <a:blip r:embed="rId13"/>
          <a:stretch>
            <a:fillRect/>
          </a:stretch>
        </p:blipFill>
        <p:spPr>
          <a:xfrm>
            <a:off x="6949678" y="3831431"/>
            <a:ext cx="2321719" cy="1160859"/>
          </a:xfrm>
          <a:prstGeom prst="rect">
            <a:avLst/>
          </a:prstGeom>
        </p:spPr>
      </p:pic>
      <p:pic>
        <p:nvPicPr>
          <p:cNvPr id="15" name="Image 13" descr="preencoded.png"/>
          <p:cNvPicPr>
            <a:picLocks noChangeAspect="1"/>
          </p:cNvPicPr>
          <p:nvPr/>
        </p:nvPicPr>
        <p:blipFill>
          <a:blip r:embed="rId14"/>
          <a:stretch>
            <a:fillRect/>
          </a:stretch>
        </p:blipFill>
        <p:spPr>
          <a:xfrm>
            <a:off x="309563" y="5549503"/>
            <a:ext cx="9286875" cy="433388"/>
          </a:xfrm>
          <a:prstGeom prst="rect">
            <a:avLst/>
          </a:prstGeom>
        </p:spPr>
      </p:pic>
      <p:pic>
        <p:nvPicPr>
          <p:cNvPr id="16" name="Image 14" descr="preencoded.png"/>
          <p:cNvPicPr>
            <a:picLocks noChangeAspect="1"/>
          </p:cNvPicPr>
          <p:nvPr/>
        </p:nvPicPr>
        <p:blipFill>
          <a:blip r:embed="rId15"/>
          <a:stretch>
            <a:fillRect/>
          </a:stretch>
        </p:blipFill>
        <p:spPr>
          <a:xfrm>
            <a:off x="433387" y="5696545"/>
            <a:ext cx="92869" cy="123825"/>
          </a:xfrm>
          <a:prstGeom prst="rect">
            <a:avLst/>
          </a:prstGeom>
        </p:spPr>
      </p:pic>
      <p:sp>
        <p:nvSpPr>
          <p:cNvPr id="17" name="Text 0"/>
          <p:cNvSpPr/>
          <p:nvPr/>
        </p:nvSpPr>
        <p:spPr>
          <a:xfrm>
            <a:off x="309563" y="952500"/>
            <a:ext cx="3023893"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회귀 모델 평가 지표</a:t>
            </a:r>
            <a:endParaRPr lang="en-US" sz="2194" dirty="0"/>
          </a:p>
        </p:txBody>
      </p:sp>
      <p:sp>
        <p:nvSpPr>
          <p:cNvPr id="18"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MSE, RMSE, MAE 등 회귀 모델의 성능을 측정하는 주요 지표와 특성</a:t>
            </a:r>
            <a:endParaRPr lang="en-US" sz="1219" dirty="0"/>
          </a:p>
        </p:txBody>
      </p:sp>
      <p:sp>
        <p:nvSpPr>
          <p:cNvPr id="19" name="Text 2"/>
          <p:cNvSpPr/>
          <p:nvPr/>
        </p:nvSpPr>
        <p:spPr>
          <a:xfrm>
            <a:off x="944166" y="2035969"/>
            <a:ext cx="1114425" cy="495300"/>
          </a:xfrm>
          <a:prstGeom prst="rect">
            <a:avLst/>
          </a:prstGeom>
          <a:noFill/>
          <a:ln/>
        </p:spPr>
        <p:txBody>
          <a:bodyPr wrap="square" lIns="0" tIns="0" rIns="0" bIns="0" rtlCol="0" anchor="t"/>
          <a:lstStyle/>
          <a:p>
            <a:pPr>
              <a:lnSpc>
                <a:spcPts val="1950"/>
              </a:lnSpc>
            </a:pPr>
            <a:r>
              <a:rPr lang="en-US" sz="1463" b="1" dirty="0">
                <a:solidFill>
                  <a:srgbClr val="1F2937"/>
                </a:solidFill>
                <a:latin typeface="ui-sans-serif" pitchFamily="34" charset="0"/>
                <a:ea typeface="ui-sans-serif" pitchFamily="34" charset="-122"/>
                <a:cs typeface="ui-sans-serif" pitchFamily="34" charset="-120"/>
              </a:rPr>
              <a:t>평균제곱오차(MSE)</a:t>
            </a:r>
            <a:endParaRPr lang="en-US" sz="1463" dirty="0"/>
          </a:p>
        </p:txBody>
      </p:sp>
      <p:sp>
        <p:nvSpPr>
          <p:cNvPr id="20" name="Text 3"/>
          <p:cNvSpPr/>
          <p:nvPr/>
        </p:nvSpPr>
        <p:spPr>
          <a:xfrm>
            <a:off x="495300" y="2655094"/>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정의:</a:t>
            </a:r>
            <a:r>
              <a:rPr lang="en-US" sz="975" dirty="0">
                <a:solidFill>
                  <a:srgbClr val="4B5563"/>
                </a:solidFill>
                <a:latin typeface="ui-sans-serif" pitchFamily="34" charset="0"/>
                <a:ea typeface="ui-sans-serif" pitchFamily="34" charset="-122"/>
                <a:cs typeface="ui-sans-serif" pitchFamily="34" charset="-120"/>
              </a:rPr>
              <a:t> 예측값과 실제값의 차이를 제곱하여 평균한 값</a:t>
            </a:r>
            <a:endParaRPr lang="en-US" sz="975" dirty="0"/>
          </a:p>
        </p:txBody>
      </p:sp>
      <p:sp>
        <p:nvSpPr>
          <p:cNvPr id="21" name="Text 4"/>
          <p:cNvSpPr/>
          <p:nvPr/>
        </p:nvSpPr>
        <p:spPr>
          <a:xfrm>
            <a:off x="495300" y="3088481"/>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특성:</a:t>
            </a:r>
            <a:r>
              <a:rPr lang="en-US" sz="975" dirty="0">
                <a:solidFill>
                  <a:srgbClr val="4B5563"/>
                </a:solidFill>
                <a:latin typeface="ui-sans-serif" pitchFamily="34" charset="0"/>
                <a:ea typeface="ui-sans-serif" pitchFamily="34" charset="-122"/>
                <a:cs typeface="ui-sans-serif" pitchFamily="34" charset="-120"/>
              </a:rPr>
              <a:t> 오차의 제곱을 사용하므로 큰 오차에 매우 민감</a:t>
            </a:r>
            <a:endParaRPr lang="en-US" sz="975" dirty="0"/>
          </a:p>
        </p:txBody>
      </p:sp>
      <p:sp>
        <p:nvSpPr>
          <p:cNvPr id="22" name="Text 5"/>
          <p:cNvSpPr/>
          <p:nvPr/>
        </p:nvSpPr>
        <p:spPr>
          <a:xfrm>
            <a:off x="495300" y="3521869"/>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해석:</a:t>
            </a:r>
            <a:r>
              <a:rPr lang="en-US" sz="975" dirty="0">
                <a:solidFill>
                  <a:srgbClr val="4B5563"/>
                </a:solidFill>
                <a:latin typeface="ui-sans-serif" pitchFamily="34" charset="0"/>
                <a:ea typeface="ui-sans-serif" pitchFamily="34" charset="-122"/>
                <a:cs typeface="ui-sans-serif" pitchFamily="34" charset="-120"/>
              </a:rPr>
              <a:t> 값이 작을수록 예측 정확도가 높음을 의미</a:t>
            </a:r>
            <a:endParaRPr lang="en-US" sz="975" dirty="0"/>
          </a:p>
        </p:txBody>
      </p:sp>
      <p:sp>
        <p:nvSpPr>
          <p:cNvPr id="23" name="Text 6"/>
          <p:cNvSpPr/>
          <p:nvPr/>
        </p:nvSpPr>
        <p:spPr>
          <a:xfrm>
            <a:off x="4140398" y="2035969"/>
            <a:ext cx="1300163" cy="495300"/>
          </a:xfrm>
          <a:prstGeom prst="rect">
            <a:avLst/>
          </a:prstGeom>
          <a:noFill/>
          <a:ln/>
        </p:spPr>
        <p:txBody>
          <a:bodyPr wrap="square" lIns="0" tIns="0" rIns="0" bIns="0" rtlCol="0" anchor="t"/>
          <a:lstStyle/>
          <a:p>
            <a:pPr>
              <a:lnSpc>
                <a:spcPts val="1950"/>
              </a:lnSpc>
            </a:pPr>
            <a:r>
              <a:rPr lang="en-US" sz="1463" b="1" dirty="0">
                <a:solidFill>
                  <a:srgbClr val="1F2937"/>
                </a:solidFill>
                <a:latin typeface="ui-sans-serif" pitchFamily="34" charset="0"/>
                <a:ea typeface="ui-sans-serif" pitchFamily="34" charset="-122"/>
                <a:cs typeface="ui-sans-serif" pitchFamily="34" charset="-120"/>
              </a:rPr>
              <a:t>평균제곱근오차(RMSE)</a:t>
            </a:r>
            <a:endParaRPr lang="en-US" sz="1463" dirty="0"/>
          </a:p>
        </p:txBody>
      </p:sp>
      <p:sp>
        <p:nvSpPr>
          <p:cNvPr id="24" name="Text 7"/>
          <p:cNvSpPr/>
          <p:nvPr/>
        </p:nvSpPr>
        <p:spPr>
          <a:xfrm>
            <a:off x="3652838" y="2655094"/>
            <a:ext cx="2600325" cy="185738"/>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정의:</a:t>
            </a:r>
            <a:r>
              <a:rPr lang="en-US" sz="975" dirty="0">
                <a:solidFill>
                  <a:srgbClr val="4B5563"/>
                </a:solidFill>
                <a:latin typeface="ui-sans-serif" pitchFamily="34" charset="0"/>
                <a:ea typeface="ui-sans-serif" pitchFamily="34" charset="-122"/>
                <a:cs typeface="ui-sans-serif" pitchFamily="34" charset="-120"/>
              </a:rPr>
              <a:t> MSE의 제곱근</a:t>
            </a:r>
            <a:endParaRPr lang="en-US" sz="975" dirty="0"/>
          </a:p>
        </p:txBody>
      </p:sp>
      <p:sp>
        <p:nvSpPr>
          <p:cNvPr id="25" name="Text 8"/>
          <p:cNvSpPr/>
          <p:nvPr/>
        </p:nvSpPr>
        <p:spPr>
          <a:xfrm>
            <a:off x="3652838" y="2902744"/>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특성:</a:t>
            </a:r>
            <a:r>
              <a:rPr lang="en-US" sz="975" dirty="0">
                <a:solidFill>
                  <a:srgbClr val="4B5563"/>
                </a:solidFill>
                <a:latin typeface="ui-sans-serif" pitchFamily="34" charset="0"/>
                <a:ea typeface="ui-sans-serif" pitchFamily="34" charset="-122"/>
                <a:cs typeface="ui-sans-serif" pitchFamily="34" charset="-120"/>
              </a:rPr>
              <a:t> 오차의 단위를 원래 데이터와 맞춰 해석하기 용이</a:t>
            </a:r>
            <a:endParaRPr lang="en-US" sz="975" dirty="0"/>
          </a:p>
        </p:txBody>
      </p:sp>
      <p:sp>
        <p:nvSpPr>
          <p:cNvPr id="26" name="Text 9"/>
          <p:cNvSpPr/>
          <p:nvPr/>
        </p:nvSpPr>
        <p:spPr>
          <a:xfrm>
            <a:off x="3652838" y="3336131"/>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해석:</a:t>
            </a:r>
            <a:r>
              <a:rPr lang="en-US" sz="975" dirty="0">
                <a:solidFill>
                  <a:srgbClr val="4B5563"/>
                </a:solidFill>
                <a:latin typeface="ui-sans-serif" pitchFamily="34" charset="0"/>
                <a:ea typeface="ui-sans-serif" pitchFamily="34" charset="-122"/>
                <a:cs typeface="ui-sans-serif" pitchFamily="34" charset="-120"/>
              </a:rPr>
              <a:t> 0에 가까울수록 모델이 데이터를 잘 설명함을 나타냄</a:t>
            </a:r>
            <a:endParaRPr lang="en-US" sz="975" dirty="0"/>
          </a:p>
        </p:txBody>
      </p:sp>
      <p:sp>
        <p:nvSpPr>
          <p:cNvPr id="27" name="Text 10"/>
          <p:cNvSpPr/>
          <p:nvPr/>
        </p:nvSpPr>
        <p:spPr>
          <a:xfrm>
            <a:off x="7274719" y="2035969"/>
            <a:ext cx="1114425" cy="495300"/>
          </a:xfrm>
          <a:prstGeom prst="rect">
            <a:avLst/>
          </a:prstGeom>
          <a:noFill/>
          <a:ln/>
        </p:spPr>
        <p:txBody>
          <a:bodyPr wrap="square" lIns="0" tIns="0" rIns="0" bIns="0" rtlCol="0" anchor="t"/>
          <a:lstStyle/>
          <a:p>
            <a:pPr>
              <a:lnSpc>
                <a:spcPts val="1950"/>
              </a:lnSpc>
            </a:pPr>
            <a:r>
              <a:rPr lang="en-US" sz="1463" b="1" dirty="0">
                <a:solidFill>
                  <a:srgbClr val="1F2937"/>
                </a:solidFill>
                <a:latin typeface="ui-sans-serif" pitchFamily="34" charset="0"/>
                <a:ea typeface="ui-sans-serif" pitchFamily="34" charset="-122"/>
                <a:cs typeface="ui-sans-serif" pitchFamily="34" charset="-120"/>
              </a:rPr>
              <a:t>평균절대오차(MAE)</a:t>
            </a:r>
            <a:endParaRPr lang="en-US" sz="1463" dirty="0"/>
          </a:p>
        </p:txBody>
      </p:sp>
      <p:sp>
        <p:nvSpPr>
          <p:cNvPr id="28" name="Text 11"/>
          <p:cNvSpPr/>
          <p:nvPr/>
        </p:nvSpPr>
        <p:spPr>
          <a:xfrm>
            <a:off x="6810375" y="2655094"/>
            <a:ext cx="2600325" cy="371475"/>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정의:</a:t>
            </a:r>
            <a:r>
              <a:rPr lang="en-US" sz="975" dirty="0">
                <a:solidFill>
                  <a:srgbClr val="4B5563"/>
                </a:solidFill>
                <a:latin typeface="ui-sans-serif" pitchFamily="34" charset="0"/>
                <a:ea typeface="ui-sans-serif" pitchFamily="34" charset="-122"/>
                <a:cs typeface="ui-sans-serif" pitchFamily="34" charset="-120"/>
              </a:rPr>
              <a:t> 예측값과 실제값의 차이의 절대값을 평균한 값</a:t>
            </a:r>
            <a:endParaRPr lang="en-US" sz="975" dirty="0"/>
          </a:p>
        </p:txBody>
      </p:sp>
      <p:sp>
        <p:nvSpPr>
          <p:cNvPr id="29" name="Text 12"/>
          <p:cNvSpPr/>
          <p:nvPr/>
        </p:nvSpPr>
        <p:spPr>
          <a:xfrm>
            <a:off x="6810375" y="3088481"/>
            <a:ext cx="3120390" cy="185738"/>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특성:</a:t>
            </a:r>
            <a:r>
              <a:rPr lang="en-US" sz="975" dirty="0">
                <a:solidFill>
                  <a:srgbClr val="4B5563"/>
                </a:solidFill>
                <a:latin typeface="ui-sans-serif" pitchFamily="34" charset="0"/>
                <a:ea typeface="ui-sans-serif" pitchFamily="34" charset="-122"/>
                <a:cs typeface="ui-sans-serif" pitchFamily="34" charset="-120"/>
              </a:rPr>
              <a:t> 큰 오차에 덜 민감한 특징이 있음</a:t>
            </a:r>
            <a:endParaRPr lang="en-US" sz="975" dirty="0"/>
          </a:p>
        </p:txBody>
      </p:sp>
      <p:sp>
        <p:nvSpPr>
          <p:cNvPr id="30" name="Text 13"/>
          <p:cNvSpPr/>
          <p:nvPr/>
        </p:nvSpPr>
        <p:spPr>
          <a:xfrm>
            <a:off x="6810375" y="3336131"/>
            <a:ext cx="3120390" cy="185738"/>
          </a:xfrm>
          <a:prstGeom prst="rect">
            <a:avLst/>
          </a:prstGeom>
          <a:noFill/>
          <a:ln/>
        </p:spPr>
        <p:txBody>
          <a:bodyPr wrap="square" lIns="0" tIns="0" rIns="0" bIns="0" rtlCol="0" anchor="t"/>
          <a:lstStyle/>
          <a:p>
            <a:pPr>
              <a:lnSpc>
                <a:spcPts val="1463"/>
              </a:lnSpc>
            </a:pPr>
            <a:r>
              <a:rPr lang="en-US" sz="975" b="1" dirty="0">
                <a:solidFill>
                  <a:srgbClr val="4B5563"/>
                </a:solidFill>
                <a:latin typeface="ui-sans-serif" pitchFamily="34" charset="0"/>
                <a:ea typeface="ui-sans-serif" pitchFamily="34" charset="-122"/>
                <a:cs typeface="ui-sans-serif" pitchFamily="34" charset="-120"/>
              </a:rPr>
              <a:t>해석:</a:t>
            </a:r>
            <a:r>
              <a:rPr lang="en-US" sz="975" dirty="0">
                <a:solidFill>
                  <a:srgbClr val="4B5563"/>
                </a:solidFill>
                <a:latin typeface="ui-sans-serif" pitchFamily="34" charset="0"/>
                <a:ea typeface="ui-sans-serif" pitchFamily="34" charset="-122"/>
                <a:cs typeface="ui-sans-serif" pitchFamily="34" charset="-120"/>
              </a:rPr>
              <a:t> 모든 예측 오차의 크기의 평균을 나타냄</a:t>
            </a:r>
            <a:endParaRPr lang="en-US" sz="975" dirty="0"/>
          </a:p>
        </p:txBody>
      </p:sp>
      <p:sp>
        <p:nvSpPr>
          <p:cNvPr id="31" name="Text 14"/>
          <p:cNvSpPr/>
          <p:nvPr/>
        </p:nvSpPr>
        <p:spPr>
          <a:xfrm>
            <a:off x="619126" y="5673328"/>
            <a:ext cx="8201036" cy="154781"/>
          </a:xfrm>
          <a:prstGeom prst="rect">
            <a:avLst/>
          </a:prstGeom>
          <a:noFill/>
          <a:ln/>
        </p:spPr>
        <p:txBody>
          <a:bodyPr wrap="square" lIns="0" tIns="0" rIns="0" bIns="0" rtlCol="0" anchor="t"/>
          <a:lstStyle/>
          <a:p>
            <a:pPr>
              <a:lnSpc>
                <a:spcPts val="1219"/>
              </a:lnSpc>
            </a:pPr>
            <a:r>
              <a:rPr lang="en-US" sz="853" b="1" dirty="0">
                <a:solidFill>
                  <a:srgbClr val="374151"/>
                </a:solidFill>
                <a:latin typeface="ui-sans-serif" pitchFamily="34" charset="0"/>
                <a:ea typeface="ui-sans-serif" pitchFamily="34" charset="-122"/>
                <a:cs typeface="ui-sans-serif" pitchFamily="34" charset="-120"/>
              </a:rPr>
              <a:t>참고:</a:t>
            </a:r>
            <a:r>
              <a:rPr lang="en-US" sz="853" dirty="0">
                <a:solidFill>
                  <a:srgbClr val="374151"/>
                </a:solidFill>
                <a:latin typeface="ui-sans-serif" pitchFamily="34" charset="0"/>
                <a:ea typeface="ui-sans-serif" pitchFamily="34" charset="-122"/>
                <a:cs typeface="ui-sans-serif" pitchFamily="34" charset="-120"/>
              </a:rPr>
              <a:t> 모든 회귀 지표는 0에 가까울수록 모델의 성능이 우수함을 나타냅니다. 프로젝트의 특성과 목적에 따라 적절한 지표를 선택해야 합니다.</a:t>
            </a:r>
            <a:endParaRPr lang="en-US" sz="853"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309563" y="1912144"/>
            <a:ext cx="9286875" cy="495300"/>
          </a:xfrm>
          <a:prstGeom prst="rect">
            <a:avLst/>
          </a:prstGeom>
        </p:spPr>
      </p:pic>
      <p:pic>
        <p:nvPicPr>
          <p:cNvPr id="4" name="Image 2" descr="preencoded.png"/>
          <p:cNvPicPr>
            <a:picLocks noChangeAspect="1"/>
          </p:cNvPicPr>
          <p:nvPr/>
        </p:nvPicPr>
        <p:blipFill>
          <a:blip r:embed="rId5"/>
          <a:stretch>
            <a:fillRect/>
          </a:stretch>
        </p:blipFill>
        <p:spPr>
          <a:xfrm>
            <a:off x="309563" y="2655094"/>
            <a:ext cx="2971800" cy="1052513"/>
          </a:xfrm>
          <a:prstGeom prst="rect">
            <a:avLst/>
          </a:prstGeom>
        </p:spPr>
      </p:pic>
      <p:pic>
        <p:nvPicPr>
          <p:cNvPr id="5" name="Image 3" descr="preencoded.png"/>
          <p:cNvPicPr>
            <a:picLocks noChangeAspect="1"/>
          </p:cNvPicPr>
          <p:nvPr/>
        </p:nvPicPr>
        <p:blipFill>
          <a:blip r:embed="rId6"/>
          <a:stretch>
            <a:fillRect/>
          </a:stretch>
        </p:blipFill>
        <p:spPr>
          <a:xfrm>
            <a:off x="464344" y="2809875"/>
            <a:ext cx="325041" cy="402431"/>
          </a:xfrm>
          <a:prstGeom prst="rect">
            <a:avLst/>
          </a:prstGeom>
        </p:spPr>
      </p:pic>
      <p:pic>
        <p:nvPicPr>
          <p:cNvPr id="6" name="Image 4" descr="preencoded.png"/>
          <p:cNvPicPr>
            <a:picLocks noChangeAspect="1"/>
          </p:cNvPicPr>
          <p:nvPr/>
        </p:nvPicPr>
        <p:blipFill>
          <a:blip r:embed="rId7"/>
          <a:stretch>
            <a:fillRect/>
          </a:stretch>
        </p:blipFill>
        <p:spPr>
          <a:xfrm>
            <a:off x="557213" y="2902744"/>
            <a:ext cx="139303" cy="216694"/>
          </a:xfrm>
          <a:prstGeom prst="rect">
            <a:avLst/>
          </a:prstGeom>
        </p:spPr>
      </p:pic>
      <p:pic>
        <p:nvPicPr>
          <p:cNvPr id="7" name="Image 5" descr="preencoded.png"/>
          <p:cNvPicPr>
            <a:picLocks noChangeAspect="1"/>
          </p:cNvPicPr>
          <p:nvPr/>
        </p:nvPicPr>
        <p:blipFill>
          <a:blip r:embed="rId8"/>
          <a:stretch>
            <a:fillRect/>
          </a:stretch>
        </p:blipFill>
        <p:spPr>
          <a:xfrm>
            <a:off x="3467100" y="2655094"/>
            <a:ext cx="2971800" cy="1052513"/>
          </a:xfrm>
          <a:prstGeom prst="rect">
            <a:avLst/>
          </a:prstGeom>
        </p:spPr>
      </p:pic>
      <p:pic>
        <p:nvPicPr>
          <p:cNvPr id="8" name="Image 6" descr="preencoded.png"/>
          <p:cNvPicPr>
            <a:picLocks noChangeAspect="1"/>
          </p:cNvPicPr>
          <p:nvPr/>
        </p:nvPicPr>
        <p:blipFill>
          <a:blip r:embed="rId9"/>
          <a:stretch>
            <a:fillRect/>
          </a:stretch>
        </p:blipFill>
        <p:spPr>
          <a:xfrm>
            <a:off x="3621882" y="2809875"/>
            <a:ext cx="363736" cy="402431"/>
          </a:xfrm>
          <a:prstGeom prst="rect">
            <a:avLst/>
          </a:prstGeom>
        </p:spPr>
      </p:pic>
      <p:pic>
        <p:nvPicPr>
          <p:cNvPr id="9" name="Image 7" descr="preencoded.png"/>
          <p:cNvPicPr>
            <a:picLocks noChangeAspect="1"/>
          </p:cNvPicPr>
          <p:nvPr/>
        </p:nvPicPr>
        <p:blipFill>
          <a:blip r:embed="rId10"/>
          <a:stretch>
            <a:fillRect/>
          </a:stretch>
        </p:blipFill>
        <p:spPr>
          <a:xfrm>
            <a:off x="3714751" y="2902744"/>
            <a:ext cx="177998" cy="216694"/>
          </a:xfrm>
          <a:prstGeom prst="rect">
            <a:avLst/>
          </a:prstGeom>
        </p:spPr>
      </p:pic>
      <p:pic>
        <p:nvPicPr>
          <p:cNvPr id="10" name="Image 8" descr="preencoded.png"/>
          <p:cNvPicPr>
            <a:picLocks noChangeAspect="1"/>
          </p:cNvPicPr>
          <p:nvPr/>
        </p:nvPicPr>
        <p:blipFill>
          <a:blip r:embed="rId11"/>
          <a:stretch>
            <a:fillRect/>
          </a:stretch>
        </p:blipFill>
        <p:spPr>
          <a:xfrm>
            <a:off x="6624638" y="2655094"/>
            <a:ext cx="2971800" cy="1052513"/>
          </a:xfrm>
          <a:prstGeom prst="rect">
            <a:avLst/>
          </a:prstGeom>
        </p:spPr>
      </p:pic>
      <p:pic>
        <p:nvPicPr>
          <p:cNvPr id="11" name="Image 9" descr="preencoded.png"/>
          <p:cNvPicPr>
            <a:picLocks noChangeAspect="1"/>
          </p:cNvPicPr>
          <p:nvPr/>
        </p:nvPicPr>
        <p:blipFill>
          <a:blip r:embed="rId12"/>
          <a:stretch>
            <a:fillRect/>
          </a:stretch>
        </p:blipFill>
        <p:spPr>
          <a:xfrm>
            <a:off x="6779419" y="2809875"/>
            <a:ext cx="340519" cy="402431"/>
          </a:xfrm>
          <a:prstGeom prst="rect">
            <a:avLst/>
          </a:prstGeom>
        </p:spPr>
      </p:pic>
      <p:pic>
        <p:nvPicPr>
          <p:cNvPr id="12" name="Image 10" descr="preencoded.png"/>
          <p:cNvPicPr>
            <a:picLocks noChangeAspect="1"/>
          </p:cNvPicPr>
          <p:nvPr/>
        </p:nvPicPr>
        <p:blipFill>
          <a:blip r:embed="rId13"/>
          <a:stretch>
            <a:fillRect/>
          </a:stretch>
        </p:blipFill>
        <p:spPr>
          <a:xfrm>
            <a:off x="6872288" y="2902744"/>
            <a:ext cx="154781" cy="216694"/>
          </a:xfrm>
          <a:prstGeom prst="rect">
            <a:avLst/>
          </a:prstGeom>
        </p:spPr>
      </p:pic>
      <p:pic>
        <p:nvPicPr>
          <p:cNvPr id="13" name="Image 11" descr="preencoded.png"/>
          <p:cNvPicPr>
            <a:picLocks noChangeAspect="1"/>
          </p:cNvPicPr>
          <p:nvPr/>
        </p:nvPicPr>
        <p:blipFill>
          <a:blip r:embed="rId14"/>
          <a:stretch>
            <a:fillRect/>
          </a:stretch>
        </p:blipFill>
        <p:spPr>
          <a:xfrm>
            <a:off x="309563" y="3893344"/>
            <a:ext cx="2971800" cy="1362075"/>
          </a:xfrm>
          <a:prstGeom prst="rect">
            <a:avLst/>
          </a:prstGeom>
        </p:spPr>
      </p:pic>
      <p:pic>
        <p:nvPicPr>
          <p:cNvPr id="14" name="Image 12" descr="preencoded.png"/>
          <p:cNvPicPr>
            <a:picLocks noChangeAspect="1"/>
          </p:cNvPicPr>
          <p:nvPr/>
        </p:nvPicPr>
        <p:blipFill>
          <a:blip r:embed="rId15"/>
          <a:stretch>
            <a:fillRect/>
          </a:stretch>
        </p:blipFill>
        <p:spPr>
          <a:xfrm>
            <a:off x="464344" y="4048125"/>
            <a:ext cx="340519" cy="402431"/>
          </a:xfrm>
          <a:prstGeom prst="rect">
            <a:avLst/>
          </a:prstGeom>
        </p:spPr>
      </p:pic>
      <p:pic>
        <p:nvPicPr>
          <p:cNvPr id="15" name="Image 13" descr="preencoded.png"/>
          <p:cNvPicPr>
            <a:picLocks noChangeAspect="1"/>
          </p:cNvPicPr>
          <p:nvPr/>
        </p:nvPicPr>
        <p:blipFill>
          <a:blip r:embed="rId16"/>
          <a:stretch>
            <a:fillRect/>
          </a:stretch>
        </p:blipFill>
        <p:spPr>
          <a:xfrm>
            <a:off x="557213" y="4140994"/>
            <a:ext cx="154781" cy="216694"/>
          </a:xfrm>
          <a:prstGeom prst="rect">
            <a:avLst/>
          </a:prstGeom>
        </p:spPr>
      </p:pic>
      <p:pic>
        <p:nvPicPr>
          <p:cNvPr id="16" name="Image 14" descr="preencoded.png"/>
          <p:cNvPicPr>
            <a:picLocks noChangeAspect="1"/>
          </p:cNvPicPr>
          <p:nvPr/>
        </p:nvPicPr>
        <p:blipFill>
          <a:blip r:embed="rId17"/>
          <a:stretch>
            <a:fillRect/>
          </a:stretch>
        </p:blipFill>
        <p:spPr>
          <a:xfrm>
            <a:off x="3467100" y="3893344"/>
            <a:ext cx="2971800" cy="1362075"/>
          </a:xfrm>
          <a:prstGeom prst="rect">
            <a:avLst/>
          </a:prstGeom>
        </p:spPr>
      </p:pic>
      <p:pic>
        <p:nvPicPr>
          <p:cNvPr id="17" name="Image 15" descr="preencoded.png"/>
          <p:cNvPicPr>
            <a:picLocks noChangeAspect="1"/>
          </p:cNvPicPr>
          <p:nvPr/>
        </p:nvPicPr>
        <p:blipFill>
          <a:blip r:embed="rId18"/>
          <a:stretch>
            <a:fillRect/>
          </a:stretch>
        </p:blipFill>
        <p:spPr>
          <a:xfrm>
            <a:off x="3621881" y="4048125"/>
            <a:ext cx="340519" cy="402431"/>
          </a:xfrm>
          <a:prstGeom prst="rect">
            <a:avLst/>
          </a:prstGeom>
        </p:spPr>
      </p:pic>
      <p:pic>
        <p:nvPicPr>
          <p:cNvPr id="18" name="Image 16" descr="preencoded.png"/>
          <p:cNvPicPr>
            <a:picLocks noChangeAspect="1"/>
          </p:cNvPicPr>
          <p:nvPr/>
        </p:nvPicPr>
        <p:blipFill>
          <a:blip r:embed="rId19"/>
          <a:stretch>
            <a:fillRect/>
          </a:stretch>
        </p:blipFill>
        <p:spPr>
          <a:xfrm>
            <a:off x="3714750" y="4140994"/>
            <a:ext cx="154781" cy="216694"/>
          </a:xfrm>
          <a:prstGeom prst="rect">
            <a:avLst/>
          </a:prstGeom>
        </p:spPr>
      </p:pic>
      <p:pic>
        <p:nvPicPr>
          <p:cNvPr id="19" name="Image 17" descr="preencoded.png"/>
          <p:cNvPicPr>
            <a:picLocks noChangeAspect="1"/>
          </p:cNvPicPr>
          <p:nvPr/>
        </p:nvPicPr>
        <p:blipFill>
          <a:blip r:embed="rId20"/>
          <a:stretch>
            <a:fillRect/>
          </a:stretch>
        </p:blipFill>
        <p:spPr>
          <a:xfrm>
            <a:off x="6624638" y="3893344"/>
            <a:ext cx="2971800" cy="1362075"/>
          </a:xfrm>
          <a:prstGeom prst="rect">
            <a:avLst/>
          </a:prstGeom>
        </p:spPr>
      </p:pic>
      <p:pic>
        <p:nvPicPr>
          <p:cNvPr id="20" name="Image 18" descr="preencoded.png"/>
          <p:cNvPicPr>
            <a:picLocks noChangeAspect="1"/>
          </p:cNvPicPr>
          <p:nvPr/>
        </p:nvPicPr>
        <p:blipFill>
          <a:blip r:embed="rId21"/>
          <a:stretch>
            <a:fillRect/>
          </a:stretch>
        </p:blipFill>
        <p:spPr>
          <a:xfrm>
            <a:off x="6779419" y="4048125"/>
            <a:ext cx="340519" cy="402431"/>
          </a:xfrm>
          <a:prstGeom prst="rect">
            <a:avLst/>
          </a:prstGeom>
        </p:spPr>
      </p:pic>
      <p:pic>
        <p:nvPicPr>
          <p:cNvPr id="21" name="Image 19" descr="preencoded.png"/>
          <p:cNvPicPr>
            <a:picLocks noChangeAspect="1"/>
          </p:cNvPicPr>
          <p:nvPr/>
        </p:nvPicPr>
        <p:blipFill>
          <a:blip r:embed="rId22"/>
          <a:stretch>
            <a:fillRect/>
          </a:stretch>
        </p:blipFill>
        <p:spPr>
          <a:xfrm>
            <a:off x="6872288" y="4140994"/>
            <a:ext cx="154781" cy="216694"/>
          </a:xfrm>
          <a:prstGeom prst="rect">
            <a:avLst/>
          </a:prstGeom>
        </p:spPr>
      </p:pic>
      <p:pic>
        <p:nvPicPr>
          <p:cNvPr id="22" name="Image 20" descr="preencoded.png"/>
          <p:cNvPicPr>
            <a:picLocks noChangeAspect="1"/>
          </p:cNvPicPr>
          <p:nvPr/>
        </p:nvPicPr>
        <p:blipFill>
          <a:blip r:embed="rId23"/>
          <a:stretch>
            <a:fillRect/>
          </a:stretch>
        </p:blipFill>
        <p:spPr>
          <a:xfrm>
            <a:off x="309563" y="5441156"/>
            <a:ext cx="9286875" cy="464344"/>
          </a:xfrm>
          <a:prstGeom prst="rect">
            <a:avLst/>
          </a:prstGeom>
        </p:spPr>
      </p:pic>
      <p:pic>
        <p:nvPicPr>
          <p:cNvPr id="23" name="Image 21" descr="preencoded.png"/>
          <p:cNvPicPr>
            <a:picLocks noChangeAspect="1"/>
          </p:cNvPicPr>
          <p:nvPr/>
        </p:nvPicPr>
        <p:blipFill>
          <a:blip r:embed="rId24"/>
          <a:stretch>
            <a:fillRect/>
          </a:stretch>
        </p:blipFill>
        <p:spPr>
          <a:xfrm>
            <a:off x="433388" y="5564981"/>
            <a:ext cx="116086" cy="216694"/>
          </a:xfrm>
          <a:prstGeom prst="rect">
            <a:avLst/>
          </a:prstGeom>
        </p:spPr>
      </p:pic>
      <p:sp>
        <p:nvSpPr>
          <p:cNvPr id="24" name="Text 0"/>
          <p:cNvSpPr/>
          <p:nvPr/>
        </p:nvSpPr>
        <p:spPr>
          <a:xfrm>
            <a:off x="309563" y="952500"/>
            <a:ext cx="2907517"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모델 학습 프로세스</a:t>
            </a:r>
            <a:endParaRPr lang="en-US" sz="2194" dirty="0"/>
          </a:p>
        </p:txBody>
      </p:sp>
      <p:sp>
        <p:nvSpPr>
          <p:cNvPr id="25"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데이터 준비부터 과적합 방지까지, 머신러닝 모델 개발의 6단계 프로세스</a:t>
            </a:r>
            <a:endParaRPr lang="en-US" sz="1219" dirty="0"/>
          </a:p>
        </p:txBody>
      </p:sp>
      <p:sp>
        <p:nvSpPr>
          <p:cNvPr id="26" name="Text 2"/>
          <p:cNvSpPr/>
          <p:nvPr/>
        </p:nvSpPr>
        <p:spPr>
          <a:xfrm>
            <a:off x="913209" y="2809875"/>
            <a:ext cx="2213372"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1. 데이터 준비</a:t>
            </a:r>
            <a:endParaRPr lang="en-US" sz="1097" dirty="0"/>
          </a:p>
        </p:txBody>
      </p:sp>
      <p:sp>
        <p:nvSpPr>
          <p:cNvPr id="27" name="Text 3"/>
          <p:cNvSpPr/>
          <p:nvPr/>
        </p:nvSpPr>
        <p:spPr>
          <a:xfrm>
            <a:off x="913209" y="3088481"/>
            <a:ext cx="2213372"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데이터를 훈련, 검증, 테스트 세트로 분할하고 정규화, 스케일링, 인코딩 등 필요한 전처리 작업을 수행합니다.</a:t>
            </a:r>
            <a:endParaRPr lang="en-US" sz="853" dirty="0"/>
          </a:p>
        </p:txBody>
      </p:sp>
      <p:sp>
        <p:nvSpPr>
          <p:cNvPr id="28" name="Text 4"/>
          <p:cNvSpPr/>
          <p:nvPr/>
        </p:nvSpPr>
        <p:spPr>
          <a:xfrm>
            <a:off x="4109442" y="2809875"/>
            <a:ext cx="2174677"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2. 모델 선택</a:t>
            </a:r>
            <a:endParaRPr lang="en-US" sz="1097" dirty="0"/>
          </a:p>
        </p:txBody>
      </p:sp>
      <p:sp>
        <p:nvSpPr>
          <p:cNvPr id="29" name="Text 5"/>
          <p:cNvSpPr/>
          <p:nvPr/>
        </p:nvSpPr>
        <p:spPr>
          <a:xfrm>
            <a:off x="4109442" y="3088481"/>
            <a:ext cx="2174677"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회귀 문제에는 선형 회귀, 랜덤 포레스트 회귀 등, 분류 문제에는 로지스틱 회귀, SVM, 결정 트리 등 적절한 모델을 선택합니다.</a:t>
            </a:r>
            <a:endParaRPr lang="en-US" sz="853" dirty="0"/>
          </a:p>
        </p:txBody>
      </p:sp>
      <p:sp>
        <p:nvSpPr>
          <p:cNvPr id="30" name="Text 6"/>
          <p:cNvSpPr/>
          <p:nvPr/>
        </p:nvSpPr>
        <p:spPr>
          <a:xfrm>
            <a:off x="7243762" y="2809875"/>
            <a:ext cx="2637473"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3. 하이퍼파라미터 튜닝</a:t>
            </a:r>
            <a:endParaRPr lang="en-US" sz="1097" dirty="0"/>
          </a:p>
        </p:txBody>
      </p:sp>
      <p:sp>
        <p:nvSpPr>
          <p:cNvPr id="31" name="Text 7"/>
          <p:cNvSpPr/>
          <p:nvPr/>
        </p:nvSpPr>
        <p:spPr>
          <a:xfrm>
            <a:off x="7243762" y="3088481"/>
            <a:ext cx="2197894"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학습률, 트리 개수, 은닉층 수와 같은 하이퍼파라미터를 조정합니다. 그리드 서치나 랜덤 서치로 최적의 조합을 찾습니다.</a:t>
            </a:r>
            <a:endParaRPr lang="en-US" sz="853" dirty="0"/>
          </a:p>
        </p:txBody>
      </p:sp>
      <p:sp>
        <p:nvSpPr>
          <p:cNvPr id="32" name="Text 8"/>
          <p:cNvSpPr/>
          <p:nvPr/>
        </p:nvSpPr>
        <p:spPr>
          <a:xfrm>
            <a:off x="928687" y="4048125"/>
            <a:ext cx="219789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4. 교차검증</a:t>
            </a:r>
            <a:endParaRPr lang="en-US" sz="1097" dirty="0"/>
          </a:p>
        </p:txBody>
      </p:sp>
      <p:sp>
        <p:nvSpPr>
          <p:cNvPr id="33" name="Text 9"/>
          <p:cNvSpPr/>
          <p:nvPr/>
        </p:nvSpPr>
        <p:spPr>
          <a:xfrm>
            <a:off x="928687" y="4326731"/>
            <a:ext cx="2197894" cy="6191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k-폴드 교차검증과 같은 기법을 사용하여 모델을 여러 번 반복적으로 학습하고 평가함으로써, 모델의 일반화 성능을 보다 안정적으로 추정합니다.</a:t>
            </a:r>
            <a:endParaRPr lang="en-US" sz="853" dirty="0"/>
          </a:p>
        </p:txBody>
      </p:sp>
      <p:sp>
        <p:nvSpPr>
          <p:cNvPr id="34" name="Text 10"/>
          <p:cNvSpPr/>
          <p:nvPr/>
        </p:nvSpPr>
        <p:spPr>
          <a:xfrm>
            <a:off x="4086225" y="4048125"/>
            <a:ext cx="219789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5. 성능 평가</a:t>
            </a:r>
            <a:endParaRPr lang="en-US" sz="1097" dirty="0"/>
          </a:p>
        </p:txBody>
      </p:sp>
      <p:sp>
        <p:nvSpPr>
          <p:cNvPr id="35" name="Text 11"/>
          <p:cNvSpPr/>
          <p:nvPr/>
        </p:nvSpPr>
        <p:spPr>
          <a:xfrm>
            <a:off x="4086225" y="4326731"/>
            <a:ext cx="2197894" cy="773906"/>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검증 데이터셋에서 정의된 평가 지표를 계산하여 모델의 성능을 객관적으로 측정합니다. 이 결과를 바탕으로 여러 모델 후보들을 비교하고 가장 우수한 성능을 보이는 모델을 선택합니다.</a:t>
            </a:r>
            <a:endParaRPr lang="en-US" sz="853" dirty="0"/>
          </a:p>
        </p:txBody>
      </p:sp>
      <p:sp>
        <p:nvSpPr>
          <p:cNvPr id="36" name="Text 12"/>
          <p:cNvSpPr/>
          <p:nvPr/>
        </p:nvSpPr>
        <p:spPr>
          <a:xfrm>
            <a:off x="7243762" y="4048125"/>
            <a:ext cx="219789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6. 과적합 방지</a:t>
            </a:r>
            <a:endParaRPr lang="en-US" sz="1097" dirty="0"/>
          </a:p>
        </p:txBody>
      </p:sp>
      <p:sp>
        <p:nvSpPr>
          <p:cNvPr id="37" name="Text 13"/>
          <p:cNvSpPr/>
          <p:nvPr/>
        </p:nvSpPr>
        <p:spPr>
          <a:xfrm>
            <a:off x="7243762" y="4326731"/>
            <a:ext cx="2197894" cy="619125"/>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드롭아웃, 정규화, 조기 종료 등의 기법을 적용하여 모델이 훈련 데이터에 과도하게 적합되어 새로운 데이터에 대한 성능이 저하되는 과적합 현상을 방지합니다.</a:t>
            </a:r>
            <a:endParaRPr lang="en-US" sz="853" dirty="0"/>
          </a:p>
        </p:txBody>
      </p:sp>
      <p:sp>
        <p:nvSpPr>
          <p:cNvPr id="38" name="Text 14"/>
          <p:cNvSpPr/>
          <p:nvPr/>
        </p:nvSpPr>
        <p:spPr>
          <a:xfrm>
            <a:off x="642342" y="5580459"/>
            <a:ext cx="9806069" cy="185738"/>
          </a:xfrm>
          <a:prstGeom prst="rect">
            <a:avLst/>
          </a:prstGeom>
          <a:noFill/>
          <a:ln/>
        </p:spPr>
        <p:txBody>
          <a:bodyPr wrap="square" lIns="0" tIns="0" rIns="0" bIns="0" rtlCol="0" anchor="t"/>
          <a:lstStyle/>
          <a:p>
            <a:pPr>
              <a:lnSpc>
                <a:spcPts val="1463"/>
              </a:lnSpc>
            </a:pPr>
            <a:r>
              <a:rPr lang="en-US" sz="975" dirty="0">
                <a:solidFill>
                  <a:srgbClr val="115E59"/>
                </a:solidFill>
                <a:latin typeface="ui-sans-serif" pitchFamily="34" charset="0"/>
                <a:ea typeface="ui-sans-serif" pitchFamily="34" charset="-122"/>
                <a:cs typeface="ui-sans-serif" pitchFamily="34" charset="-120"/>
              </a:rPr>
              <a:t>이 6단계 프로세스는 머신러닝 모델의 개발에서 필수적인 단계이며, 각 단계가 정상적으로 수행되지 않으면 모델의 성능이 크게 저하될 수 있습니다.</a:t>
            </a:r>
            <a:endParaRPr lang="en-US" sz="975"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877" y="604242"/>
            <a:ext cx="9906000" cy="5572125"/>
          </a:xfrm>
          <a:prstGeom prst="rect">
            <a:avLst/>
          </a:prstGeom>
        </p:spPr>
      </p:pic>
      <p:pic>
        <p:nvPicPr>
          <p:cNvPr id="4" name="Image 2" descr="preencoded.png"/>
          <p:cNvPicPr>
            <a:picLocks noChangeAspect="1"/>
          </p:cNvPicPr>
          <p:nvPr/>
        </p:nvPicPr>
        <p:blipFill>
          <a:blip r:embed="rId4"/>
          <a:stretch>
            <a:fillRect/>
          </a:stretch>
        </p:blipFill>
        <p:spPr>
          <a:xfrm>
            <a:off x="1785124" y="2345530"/>
            <a:ext cx="3013034" cy="2878931"/>
          </a:xfrm>
          <a:prstGeom prst="rect">
            <a:avLst/>
          </a:prstGeom>
        </p:spPr>
      </p:pic>
      <p:pic>
        <p:nvPicPr>
          <p:cNvPr id="5" name="Image 3" descr="preencoded.png"/>
          <p:cNvPicPr>
            <a:picLocks noChangeAspect="1"/>
          </p:cNvPicPr>
          <p:nvPr/>
        </p:nvPicPr>
        <p:blipFill>
          <a:blip r:embed="rId5"/>
          <a:stretch>
            <a:fillRect/>
          </a:stretch>
        </p:blipFill>
        <p:spPr>
          <a:xfrm>
            <a:off x="1939905" y="2500311"/>
            <a:ext cx="232172" cy="309563"/>
          </a:xfrm>
          <a:prstGeom prst="rect">
            <a:avLst/>
          </a:prstGeom>
        </p:spPr>
      </p:pic>
      <p:pic>
        <p:nvPicPr>
          <p:cNvPr id="6" name="Image 4" descr="preencoded.png"/>
          <p:cNvPicPr>
            <a:picLocks noChangeAspect="1"/>
          </p:cNvPicPr>
          <p:nvPr/>
        </p:nvPicPr>
        <p:blipFill>
          <a:blip r:embed="rId6"/>
          <a:stretch>
            <a:fillRect/>
          </a:stretch>
        </p:blipFill>
        <p:spPr>
          <a:xfrm>
            <a:off x="2001817" y="2585441"/>
            <a:ext cx="108347" cy="123825"/>
          </a:xfrm>
          <a:prstGeom prst="rect">
            <a:avLst/>
          </a:prstGeom>
        </p:spPr>
      </p:pic>
      <p:pic>
        <p:nvPicPr>
          <p:cNvPr id="7" name="Image 5" descr="preencoded.png"/>
          <p:cNvPicPr>
            <a:picLocks noChangeAspect="1"/>
          </p:cNvPicPr>
          <p:nvPr/>
        </p:nvPicPr>
        <p:blipFill>
          <a:blip r:embed="rId7"/>
          <a:stretch>
            <a:fillRect/>
          </a:stretch>
        </p:blipFill>
        <p:spPr>
          <a:xfrm>
            <a:off x="1939905" y="4822030"/>
            <a:ext cx="2703472" cy="247650"/>
          </a:xfrm>
          <a:prstGeom prst="rect">
            <a:avLst/>
          </a:prstGeom>
        </p:spPr>
      </p:pic>
      <p:pic>
        <p:nvPicPr>
          <p:cNvPr id="8" name="Image 6" descr="preencoded.png"/>
          <p:cNvPicPr>
            <a:picLocks noChangeAspect="1"/>
          </p:cNvPicPr>
          <p:nvPr/>
        </p:nvPicPr>
        <p:blipFill>
          <a:blip r:embed="rId8"/>
          <a:stretch>
            <a:fillRect/>
          </a:stretch>
        </p:blipFill>
        <p:spPr>
          <a:xfrm>
            <a:off x="1939905" y="4938116"/>
            <a:ext cx="139303" cy="108347"/>
          </a:xfrm>
          <a:prstGeom prst="rect">
            <a:avLst/>
          </a:prstGeom>
        </p:spPr>
      </p:pic>
      <p:pic>
        <p:nvPicPr>
          <p:cNvPr id="9" name="Image 7" descr="preencoded.png"/>
          <p:cNvPicPr>
            <a:picLocks noChangeAspect="1"/>
          </p:cNvPicPr>
          <p:nvPr/>
        </p:nvPicPr>
        <p:blipFill>
          <a:blip r:embed="rId9"/>
          <a:stretch>
            <a:fillRect/>
          </a:stretch>
        </p:blipFill>
        <p:spPr>
          <a:xfrm>
            <a:off x="4921983" y="2345530"/>
            <a:ext cx="3013034" cy="2878931"/>
          </a:xfrm>
          <a:prstGeom prst="rect">
            <a:avLst/>
          </a:prstGeom>
        </p:spPr>
      </p:pic>
      <p:pic>
        <p:nvPicPr>
          <p:cNvPr id="10" name="Image 8" descr="preencoded.png"/>
          <p:cNvPicPr>
            <a:picLocks noChangeAspect="1"/>
          </p:cNvPicPr>
          <p:nvPr/>
        </p:nvPicPr>
        <p:blipFill>
          <a:blip r:embed="rId10"/>
          <a:stretch>
            <a:fillRect/>
          </a:stretch>
        </p:blipFill>
        <p:spPr>
          <a:xfrm>
            <a:off x="5076764" y="2500311"/>
            <a:ext cx="278606" cy="309563"/>
          </a:xfrm>
          <a:prstGeom prst="rect">
            <a:avLst/>
          </a:prstGeom>
        </p:spPr>
      </p:pic>
      <p:pic>
        <p:nvPicPr>
          <p:cNvPr id="11" name="Image 9" descr="preencoded.png"/>
          <p:cNvPicPr>
            <a:picLocks noChangeAspect="1"/>
          </p:cNvPicPr>
          <p:nvPr/>
        </p:nvPicPr>
        <p:blipFill>
          <a:blip r:embed="rId11"/>
          <a:stretch>
            <a:fillRect/>
          </a:stretch>
        </p:blipFill>
        <p:spPr>
          <a:xfrm>
            <a:off x="5138677" y="2585441"/>
            <a:ext cx="154781" cy="123825"/>
          </a:xfrm>
          <a:prstGeom prst="rect">
            <a:avLst/>
          </a:prstGeom>
        </p:spPr>
      </p:pic>
      <p:sp>
        <p:nvSpPr>
          <p:cNvPr id="12" name="Text 0"/>
          <p:cNvSpPr/>
          <p:nvPr/>
        </p:nvSpPr>
        <p:spPr>
          <a:xfrm>
            <a:off x="309563" y="952500"/>
            <a:ext cx="3608241"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실습: 모델 학습 및 평가</a:t>
            </a:r>
            <a:endParaRPr lang="en-US" sz="2194" dirty="0"/>
          </a:p>
        </p:txBody>
      </p:sp>
      <p:sp>
        <p:nvSpPr>
          <p:cNvPr id="13" name="Text 1"/>
          <p:cNvSpPr/>
          <p:nvPr/>
        </p:nvSpPr>
        <p:spPr>
          <a:xfrm>
            <a:off x="309563" y="1447800"/>
            <a:ext cx="11144250"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scikit-learn을 활용한 모델 구축, 교차검증, 하이퍼파라미터 튜닝, 결과 분석 등 실습 단계</a:t>
            </a:r>
            <a:endParaRPr lang="en-US" sz="1219" dirty="0"/>
          </a:p>
        </p:txBody>
      </p:sp>
      <p:sp>
        <p:nvSpPr>
          <p:cNvPr id="14" name="Text 2"/>
          <p:cNvSpPr/>
          <p:nvPr/>
        </p:nvSpPr>
        <p:spPr>
          <a:xfrm>
            <a:off x="2264946" y="2546745"/>
            <a:ext cx="1257936"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1. 데이터 로드</a:t>
            </a:r>
            <a:endParaRPr lang="en-US" sz="1219" dirty="0"/>
          </a:p>
        </p:txBody>
      </p:sp>
      <p:sp>
        <p:nvSpPr>
          <p:cNvPr id="15" name="Text 3"/>
          <p:cNvSpPr/>
          <p:nvPr/>
        </p:nvSpPr>
        <p:spPr>
          <a:xfrm>
            <a:off x="1939905" y="2902742"/>
            <a:ext cx="2703472" cy="1826419"/>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2.3 차시에서 전처리한 기상 및 교통 데이터를 불러옵니다.</a:t>
            </a:r>
            <a:endParaRPr lang="en-US" sz="975" dirty="0"/>
          </a:p>
        </p:txBody>
      </p:sp>
      <p:sp>
        <p:nvSpPr>
          <p:cNvPr id="16" name="Text 4"/>
          <p:cNvSpPr/>
          <p:nvPr/>
        </p:nvSpPr>
        <p:spPr>
          <a:xfrm>
            <a:off x="2141120" y="4914899"/>
            <a:ext cx="1164197" cy="154781"/>
          </a:xfrm>
          <a:prstGeom prst="rect">
            <a:avLst/>
          </a:prstGeom>
          <a:noFill/>
          <a:ln/>
        </p:spPr>
        <p:txBody>
          <a:bodyPr wrap="square" lIns="0" tIns="0" rIns="0" bIns="0" rtlCol="0" anchor="t"/>
          <a:lstStyle/>
          <a:p>
            <a:pPr>
              <a:lnSpc>
                <a:spcPts val="1219"/>
              </a:lnSpc>
            </a:pPr>
            <a:r>
              <a:rPr lang="en-US" sz="853" dirty="0">
                <a:solidFill>
                  <a:srgbClr val="6B7280"/>
                </a:solidFill>
                <a:latin typeface="ui-sans-serif" pitchFamily="34" charset="0"/>
                <a:ea typeface="ui-sans-serif" pitchFamily="34" charset="-122"/>
                <a:cs typeface="ui-sans-serif" pitchFamily="34" charset="-120"/>
              </a:rPr>
              <a:t>파일 경로 확인 필요</a:t>
            </a:r>
            <a:endParaRPr lang="en-US" sz="853" dirty="0"/>
          </a:p>
        </p:txBody>
      </p:sp>
      <p:sp>
        <p:nvSpPr>
          <p:cNvPr id="17" name="Text 5"/>
          <p:cNvSpPr/>
          <p:nvPr/>
        </p:nvSpPr>
        <p:spPr>
          <a:xfrm>
            <a:off x="5448239" y="2546745"/>
            <a:ext cx="1072199"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2. 모델 구축</a:t>
            </a:r>
            <a:endParaRPr lang="en-US" sz="1219" dirty="0"/>
          </a:p>
        </p:txBody>
      </p:sp>
      <p:sp>
        <p:nvSpPr>
          <p:cNvPr id="18" name="Text 6"/>
          <p:cNvSpPr/>
          <p:nvPr/>
        </p:nvSpPr>
        <p:spPr>
          <a:xfrm>
            <a:off x="5076764" y="2902742"/>
            <a:ext cx="2703472" cy="216693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회귀 문제 해결을 위해 RandomForestRegressor</a:t>
            </a:r>
            <a:endParaRPr lang="en-US" sz="975"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742384"/>
          </a:xfrm>
          <a:prstGeom prst="rect">
            <a:avLst/>
          </a:prstGeom>
        </p:spPr>
      </p:pic>
      <p:pic>
        <p:nvPicPr>
          <p:cNvPr id="3" name="Image 1" descr="preencoded.png"/>
          <p:cNvPicPr>
            <a:picLocks noChangeAspect="1"/>
          </p:cNvPicPr>
          <p:nvPr/>
        </p:nvPicPr>
        <p:blipFill>
          <a:blip r:embed="rId4"/>
          <a:stretch>
            <a:fillRect/>
          </a:stretch>
        </p:blipFill>
        <p:spPr>
          <a:xfrm>
            <a:off x="309562" y="1850231"/>
            <a:ext cx="3640504" cy="4225528"/>
          </a:xfrm>
          <a:prstGeom prst="rect">
            <a:avLst/>
          </a:prstGeom>
        </p:spPr>
      </p:pic>
      <p:pic>
        <p:nvPicPr>
          <p:cNvPr id="4" name="Image 2" descr="preencoded.png"/>
          <p:cNvPicPr>
            <a:picLocks noChangeAspect="1"/>
          </p:cNvPicPr>
          <p:nvPr/>
        </p:nvPicPr>
        <p:blipFill>
          <a:blip r:embed="rId5"/>
          <a:stretch>
            <a:fillRect/>
          </a:stretch>
        </p:blipFill>
        <p:spPr>
          <a:xfrm>
            <a:off x="495300" y="2407444"/>
            <a:ext cx="340519" cy="402431"/>
          </a:xfrm>
          <a:prstGeom prst="rect">
            <a:avLst/>
          </a:prstGeom>
        </p:spPr>
      </p:pic>
      <p:pic>
        <p:nvPicPr>
          <p:cNvPr id="5" name="Image 3" descr="preencoded.png"/>
          <p:cNvPicPr>
            <a:picLocks noChangeAspect="1"/>
          </p:cNvPicPr>
          <p:nvPr/>
        </p:nvPicPr>
        <p:blipFill>
          <a:blip r:embed="rId6"/>
          <a:stretch>
            <a:fillRect/>
          </a:stretch>
        </p:blipFill>
        <p:spPr>
          <a:xfrm>
            <a:off x="588169" y="2500312"/>
            <a:ext cx="154781" cy="216694"/>
          </a:xfrm>
          <a:prstGeom prst="rect">
            <a:avLst/>
          </a:prstGeom>
        </p:spPr>
      </p:pic>
      <p:pic>
        <p:nvPicPr>
          <p:cNvPr id="6" name="Image 4" descr="preencoded.png"/>
          <p:cNvPicPr>
            <a:picLocks noChangeAspect="1"/>
          </p:cNvPicPr>
          <p:nvPr/>
        </p:nvPicPr>
        <p:blipFill>
          <a:blip r:embed="rId7"/>
          <a:stretch>
            <a:fillRect/>
          </a:stretch>
        </p:blipFill>
        <p:spPr>
          <a:xfrm>
            <a:off x="495300" y="3336131"/>
            <a:ext cx="325041" cy="402431"/>
          </a:xfrm>
          <a:prstGeom prst="rect">
            <a:avLst/>
          </a:prstGeom>
        </p:spPr>
      </p:pic>
      <p:pic>
        <p:nvPicPr>
          <p:cNvPr id="7" name="Image 5" descr="preencoded.png"/>
          <p:cNvPicPr>
            <a:picLocks noChangeAspect="1"/>
          </p:cNvPicPr>
          <p:nvPr/>
        </p:nvPicPr>
        <p:blipFill>
          <a:blip r:embed="rId8"/>
          <a:stretch>
            <a:fillRect/>
          </a:stretch>
        </p:blipFill>
        <p:spPr>
          <a:xfrm>
            <a:off x="588169" y="3429000"/>
            <a:ext cx="139303" cy="216694"/>
          </a:xfrm>
          <a:prstGeom prst="rect">
            <a:avLst/>
          </a:prstGeom>
        </p:spPr>
      </p:pic>
      <p:pic>
        <p:nvPicPr>
          <p:cNvPr id="8" name="Image 6" descr="preencoded.png"/>
          <p:cNvPicPr>
            <a:picLocks noChangeAspect="1"/>
          </p:cNvPicPr>
          <p:nvPr/>
        </p:nvPicPr>
        <p:blipFill>
          <a:blip r:embed="rId9"/>
          <a:stretch>
            <a:fillRect/>
          </a:stretch>
        </p:blipFill>
        <p:spPr>
          <a:xfrm>
            <a:off x="495300" y="4713684"/>
            <a:ext cx="3269029" cy="1176338"/>
          </a:xfrm>
          <a:prstGeom prst="rect">
            <a:avLst/>
          </a:prstGeom>
        </p:spPr>
      </p:pic>
      <p:pic>
        <p:nvPicPr>
          <p:cNvPr id="9" name="Image 7" descr="preencoded.png"/>
          <p:cNvPicPr>
            <a:picLocks noChangeAspect="1"/>
          </p:cNvPicPr>
          <p:nvPr/>
        </p:nvPicPr>
        <p:blipFill>
          <a:blip r:embed="rId10"/>
          <a:stretch>
            <a:fillRect/>
          </a:stretch>
        </p:blipFill>
        <p:spPr>
          <a:xfrm>
            <a:off x="4135804" y="1850231"/>
            <a:ext cx="5460634" cy="4225528"/>
          </a:xfrm>
          <a:prstGeom prst="rect">
            <a:avLst/>
          </a:prstGeom>
        </p:spPr>
      </p:pic>
      <p:sp>
        <p:nvSpPr>
          <p:cNvPr id="11" name="Text 0"/>
          <p:cNvSpPr/>
          <p:nvPr/>
        </p:nvSpPr>
        <p:spPr>
          <a:xfrm>
            <a:off x="309563" y="952500"/>
            <a:ext cx="4026876"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예측 시스템 프로젝트 개요</a:t>
            </a:r>
            <a:endParaRPr lang="en-US" sz="2194" dirty="0"/>
          </a:p>
        </p:txBody>
      </p:sp>
      <p:sp>
        <p:nvSpPr>
          <p:cNvPr id="12"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집중 호우시 홍수 지역과 교통사고 위험 지역을 예측하는 종합 시스템의 목표와 구성 요소</a:t>
            </a:r>
            <a:endParaRPr lang="en-US" sz="1219" dirty="0"/>
          </a:p>
        </p:txBody>
      </p:sp>
      <p:sp>
        <p:nvSpPr>
          <p:cNvPr id="13" name="Text 2"/>
          <p:cNvSpPr/>
          <p:nvPr/>
        </p:nvSpPr>
        <p:spPr>
          <a:xfrm>
            <a:off x="495300" y="2035969"/>
            <a:ext cx="3269029"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프로젝트 목표</a:t>
            </a:r>
            <a:endParaRPr lang="en-US" sz="1463" dirty="0"/>
          </a:p>
        </p:txBody>
      </p:sp>
      <p:sp>
        <p:nvSpPr>
          <p:cNvPr id="14" name="Text 3"/>
          <p:cNvSpPr/>
          <p:nvPr/>
        </p:nvSpPr>
        <p:spPr>
          <a:xfrm>
            <a:off x="959644" y="2407444"/>
            <a:ext cx="2804685"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앞서 학습한 머신러닝 모델과 데이터 처리 기법을 통합하여 집중 호우 시 홍수 지역과 교통사고 위험 지역을 예측하는 종합 시스템을 구축하는 것을 목표로 합니다.</a:t>
            </a:r>
            <a:endParaRPr lang="en-US" sz="975" dirty="0"/>
          </a:p>
        </p:txBody>
      </p:sp>
      <p:sp>
        <p:nvSpPr>
          <p:cNvPr id="15" name="Text 4"/>
          <p:cNvSpPr/>
          <p:nvPr/>
        </p:nvSpPr>
        <p:spPr>
          <a:xfrm>
            <a:off x="944166" y="3336131"/>
            <a:ext cx="2820163" cy="742950"/>
          </a:xfrm>
          <a:prstGeom prst="rect">
            <a:avLst/>
          </a:prstGeom>
          <a:noFill/>
          <a:ln/>
        </p:spPr>
        <p:txBody>
          <a:bodyPr wrap="square" lIns="0" tIns="0" rIns="0" bIns="0" rtlCol="0" anchor="t"/>
          <a:lstStyle/>
          <a:p>
            <a:pPr>
              <a:lnSpc>
                <a:spcPts val="1463"/>
              </a:lnSpc>
            </a:pPr>
            <a:r>
              <a:rPr lang="en-US" sz="975" dirty="0">
                <a:solidFill>
                  <a:srgbClr val="374151"/>
                </a:solidFill>
                <a:latin typeface="ui-sans-serif" pitchFamily="34" charset="0"/>
                <a:ea typeface="ui-sans-serif" pitchFamily="34" charset="-122"/>
                <a:cs typeface="ui-sans-serif" pitchFamily="34" charset="-120"/>
              </a:rPr>
              <a:t>이 시스템은 기상 데이터, 교통 데이터, 시설물 데이터 등 다양한 소스를 활용하여 홍수 및 사고 위험을 동시에 예측하고 시각화하여 사용자에게 제공합니다.</a:t>
            </a:r>
            <a:endParaRPr lang="en-US" sz="975" dirty="0"/>
          </a:p>
        </p:txBody>
      </p:sp>
      <p:sp>
        <p:nvSpPr>
          <p:cNvPr id="16" name="Text 5"/>
          <p:cNvSpPr/>
          <p:nvPr/>
        </p:nvSpPr>
        <p:spPr>
          <a:xfrm>
            <a:off x="495300" y="4404122"/>
            <a:ext cx="3269029" cy="216694"/>
          </a:xfrm>
          <a:prstGeom prst="rect">
            <a:avLst/>
          </a:prstGeom>
          <a:noFill/>
          <a:ln/>
        </p:spPr>
        <p:txBody>
          <a:bodyPr wrap="square" lIns="0" tIns="0" rIns="0" bIns="0" rtlCol="0" anchor="t"/>
          <a:lstStyle/>
          <a:p>
            <a:pPr>
              <a:lnSpc>
                <a:spcPts val="1706"/>
              </a:lnSpc>
            </a:pPr>
            <a:r>
              <a:rPr lang="en-US" sz="1219" b="1" dirty="0">
                <a:solidFill>
                  <a:srgbClr val="374151"/>
                </a:solidFill>
                <a:latin typeface="ui-sans-serif" pitchFamily="34" charset="0"/>
                <a:ea typeface="ui-sans-serif" pitchFamily="34" charset="-122"/>
                <a:cs typeface="ui-sans-serif" pitchFamily="34" charset="-120"/>
              </a:rPr>
              <a:t>예상 결과</a:t>
            </a:r>
            <a:endParaRPr lang="en-US" sz="1219" dirty="0"/>
          </a:p>
        </p:txBody>
      </p:sp>
      <p:sp>
        <p:nvSpPr>
          <p:cNvPr id="17" name="Text 6"/>
          <p:cNvSpPr/>
          <p:nvPr/>
        </p:nvSpPr>
        <p:spPr>
          <a:xfrm>
            <a:off x="634604" y="4837509"/>
            <a:ext cx="381139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실시간으로 홍수 및 교통사고 위험 지역 예측</a:t>
            </a:r>
            <a:endParaRPr lang="en-US" sz="975" dirty="0"/>
          </a:p>
        </p:txBody>
      </p:sp>
      <p:sp>
        <p:nvSpPr>
          <p:cNvPr id="18" name="Text 7"/>
          <p:cNvSpPr/>
          <p:nvPr/>
        </p:nvSpPr>
        <p:spPr>
          <a:xfrm>
            <a:off x="634604" y="5085159"/>
            <a:ext cx="381139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웹 대시보드 및 모바일 앱을 통해 사용자에게 제공</a:t>
            </a:r>
            <a:endParaRPr lang="en-US" sz="975" dirty="0"/>
          </a:p>
        </p:txBody>
      </p:sp>
      <p:sp>
        <p:nvSpPr>
          <p:cNvPr id="19" name="Text 8"/>
          <p:cNvSpPr/>
          <p:nvPr/>
        </p:nvSpPr>
        <p:spPr>
          <a:xfrm>
            <a:off x="634604" y="5332809"/>
            <a:ext cx="381139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지속적인 피드백을 통해 모델 성능 개선</a:t>
            </a:r>
            <a:endParaRPr lang="en-US" sz="975" dirty="0"/>
          </a:p>
        </p:txBody>
      </p:sp>
      <p:sp>
        <p:nvSpPr>
          <p:cNvPr id="20" name="Text 9"/>
          <p:cNvSpPr/>
          <p:nvPr/>
        </p:nvSpPr>
        <p:spPr>
          <a:xfrm>
            <a:off x="634604" y="5580459"/>
            <a:ext cx="3811391"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ui-sans-serif" pitchFamily="34" charset="0"/>
                <a:ea typeface="ui-sans-serif" pitchFamily="34" charset="-122"/>
                <a:cs typeface="ui-sans-serif" pitchFamily="34" charset="-120"/>
              </a:rPr>
              <a:t>오픈 API 제공을 통해 다른 서비스와 통합</a:t>
            </a:r>
            <a:endParaRPr lang="en-US" sz="975" dirty="0"/>
          </a:p>
        </p:txBody>
      </p:sp>
      <p:sp>
        <p:nvSpPr>
          <p:cNvPr id="21" name="Text 10"/>
          <p:cNvSpPr/>
          <p:nvPr/>
        </p:nvSpPr>
        <p:spPr>
          <a:xfrm>
            <a:off x="4321541" y="2035969"/>
            <a:ext cx="5089159" cy="247650"/>
          </a:xfrm>
          <a:prstGeom prst="rect">
            <a:avLst/>
          </a:prstGeom>
          <a:noFill/>
          <a:ln/>
        </p:spPr>
        <p:txBody>
          <a:bodyPr wrap="square" lIns="0" tIns="0" rIns="0" bIns="0" rtlCol="0" anchor="t"/>
          <a:lstStyle/>
          <a:p>
            <a:pPr algn="ctr">
              <a:lnSpc>
                <a:spcPts val="1950"/>
              </a:lnSpc>
            </a:pPr>
            <a:r>
              <a:rPr lang="en-US" sz="1463" b="1" dirty="0">
                <a:solidFill>
                  <a:srgbClr val="0F766E"/>
                </a:solidFill>
                <a:latin typeface="ui-sans-serif" pitchFamily="34" charset="0"/>
                <a:ea typeface="ui-sans-serif" pitchFamily="34" charset="-122"/>
                <a:cs typeface="ui-sans-serif" pitchFamily="34" charset="-120"/>
              </a:rPr>
              <a:t>예측 시스템 구성 요소</a:t>
            </a:r>
            <a:endParaRPr lang="en-US" sz="1463" dirty="0"/>
          </a:p>
        </p:txBody>
      </p:sp>
      <p:pic>
        <p:nvPicPr>
          <p:cNvPr id="23" name="그림 22">
            <a:extLst>
              <a:ext uri="{FF2B5EF4-FFF2-40B4-BE49-F238E27FC236}">
                <a16:creationId xmlns:a16="http://schemas.microsoft.com/office/drawing/2014/main" id="{82CC5641-3415-EB6C-34DE-349B7C52BEDA}"/>
              </a:ext>
            </a:extLst>
          </p:cNvPr>
          <p:cNvPicPr>
            <a:picLocks noChangeAspect="1"/>
          </p:cNvPicPr>
          <p:nvPr/>
        </p:nvPicPr>
        <p:blipFill>
          <a:blip r:embed="rId11"/>
          <a:stretch>
            <a:fillRect/>
          </a:stretch>
        </p:blipFill>
        <p:spPr>
          <a:xfrm>
            <a:off x="4302270" y="2283133"/>
            <a:ext cx="4644086" cy="3483064"/>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603081"/>
          </a:xfrm>
          <a:prstGeom prst="rect">
            <a:avLst/>
          </a:prstGeom>
        </p:spPr>
      </p:pic>
      <p:pic>
        <p:nvPicPr>
          <p:cNvPr id="3" name="Image 1" descr="preencoded.png"/>
          <p:cNvPicPr>
            <a:picLocks noChangeAspect="1"/>
          </p:cNvPicPr>
          <p:nvPr/>
        </p:nvPicPr>
        <p:blipFill>
          <a:blip r:embed="rId4"/>
          <a:stretch>
            <a:fillRect/>
          </a:stretch>
        </p:blipFill>
        <p:spPr>
          <a:xfrm>
            <a:off x="309562" y="1850231"/>
            <a:ext cx="4519613" cy="4086225"/>
          </a:xfrm>
          <a:prstGeom prst="rect">
            <a:avLst/>
          </a:prstGeom>
        </p:spPr>
      </p:pic>
      <p:pic>
        <p:nvPicPr>
          <p:cNvPr id="4" name="Image 2" descr="preencoded.png"/>
          <p:cNvPicPr>
            <a:picLocks noChangeAspect="1"/>
          </p:cNvPicPr>
          <p:nvPr/>
        </p:nvPicPr>
        <p:blipFill>
          <a:blip r:embed="rId5"/>
          <a:stretch>
            <a:fillRect/>
          </a:stretch>
        </p:blipFill>
        <p:spPr>
          <a:xfrm>
            <a:off x="634603" y="2407444"/>
            <a:ext cx="3869531" cy="2631281"/>
          </a:xfrm>
          <a:prstGeom prst="rect">
            <a:avLst/>
          </a:prstGeom>
        </p:spPr>
      </p:pic>
      <p:pic>
        <p:nvPicPr>
          <p:cNvPr id="5" name="Image 3" descr="preencoded.png"/>
          <p:cNvPicPr>
            <a:picLocks noChangeAspect="1"/>
          </p:cNvPicPr>
          <p:nvPr/>
        </p:nvPicPr>
        <p:blipFill>
          <a:blip r:embed="rId6"/>
          <a:stretch>
            <a:fillRect/>
          </a:stretch>
        </p:blipFill>
        <p:spPr>
          <a:xfrm>
            <a:off x="5076825" y="1850231"/>
            <a:ext cx="4519613" cy="928688"/>
          </a:xfrm>
          <a:prstGeom prst="rect">
            <a:avLst/>
          </a:prstGeom>
        </p:spPr>
      </p:pic>
      <p:pic>
        <p:nvPicPr>
          <p:cNvPr id="6" name="Image 4" descr="preencoded.png"/>
          <p:cNvPicPr>
            <a:picLocks noChangeAspect="1"/>
          </p:cNvPicPr>
          <p:nvPr/>
        </p:nvPicPr>
        <p:blipFill>
          <a:blip r:embed="rId7"/>
          <a:stretch>
            <a:fillRect/>
          </a:stretch>
        </p:blipFill>
        <p:spPr>
          <a:xfrm>
            <a:off x="5200650" y="1974056"/>
            <a:ext cx="232172" cy="309563"/>
          </a:xfrm>
          <a:prstGeom prst="rect">
            <a:avLst/>
          </a:prstGeom>
        </p:spPr>
      </p:pic>
      <p:pic>
        <p:nvPicPr>
          <p:cNvPr id="7" name="Image 5" descr="preencoded.png"/>
          <p:cNvPicPr>
            <a:picLocks noChangeAspect="1"/>
          </p:cNvPicPr>
          <p:nvPr/>
        </p:nvPicPr>
        <p:blipFill>
          <a:blip r:embed="rId8"/>
          <a:stretch>
            <a:fillRect/>
          </a:stretch>
        </p:blipFill>
        <p:spPr>
          <a:xfrm>
            <a:off x="5262562" y="2059186"/>
            <a:ext cx="108347" cy="123825"/>
          </a:xfrm>
          <a:prstGeom prst="rect">
            <a:avLst/>
          </a:prstGeom>
        </p:spPr>
      </p:pic>
      <p:pic>
        <p:nvPicPr>
          <p:cNvPr id="8" name="Image 6" descr="preencoded.png"/>
          <p:cNvPicPr>
            <a:picLocks noChangeAspect="1"/>
          </p:cNvPicPr>
          <p:nvPr/>
        </p:nvPicPr>
        <p:blipFill>
          <a:blip r:embed="rId9"/>
          <a:stretch>
            <a:fillRect/>
          </a:stretch>
        </p:blipFill>
        <p:spPr>
          <a:xfrm>
            <a:off x="5076825" y="2902744"/>
            <a:ext cx="4519613" cy="928688"/>
          </a:xfrm>
          <a:prstGeom prst="rect">
            <a:avLst/>
          </a:prstGeom>
        </p:spPr>
      </p:pic>
      <p:pic>
        <p:nvPicPr>
          <p:cNvPr id="9" name="Image 7" descr="preencoded.png"/>
          <p:cNvPicPr>
            <a:picLocks noChangeAspect="1"/>
          </p:cNvPicPr>
          <p:nvPr/>
        </p:nvPicPr>
        <p:blipFill>
          <a:blip r:embed="rId10"/>
          <a:stretch>
            <a:fillRect/>
          </a:stretch>
        </p:blipFill>
        <p:spPr>
          <a:xfrm>
            <a:off x="5200650" y="3026569"/>
            <a:ext cx="247650" cy="309563"/>
          </a:xfrm>
          <a:prstGeom prst="rect">
            <a:avLst/>
          </a:prstGeom>
        </p:spPr>
      </p:pic>
      <p:pic>
        <p:nvPicPr>
          <p:cNvPr id="10" name="Image 8" descr="preencoded.png"/>
          <p:cNvPicPr>
            <a:picLocks noChangeAspect="1"/>
          </p:cNvPicPr>
          <p:nvPr/>
        </p:nvPicPr>
        <p:blipFill>
          <a:blip r:embed="rId11"/>
          <a:stretch>
            <a:fillRect/>
          </a:stretch>
        </p:blipFill>
        <p:spPr>
          <a:xfrm>
            <a:off x="5262563" y="3111698"/>
            <a:ext cx="123825" cy="123825"/>
          </a:xfrm>
          <a:prstGeom prst="rect">
            <a:avLst/>
          </a:prstGeom>
        </p:spPr>
      </p:pic>
      <p:pic>
        <p:nvPicPr>
          <p:cNvPr id="11" name="Image 9" descr="preencoded.png"/>
          <p:cNvPicPr>
            <a:picLocks noChangeAspect="1"/>
          </p:cNvPicPr>
          <p:nvPr/>
        </p:nvPicPr>
        <p:blipFill>
          <a:blip r:embed="rId12"/>
          <a:stretch>
            <a:fillRect/>
          </a:stretch>
        </p:blipFill>
        <p:spPr>
          <a:xfrm>
            <a:off x="5076825" y="3955256"/>
            <a:ext cx="4519613" cy="928688"/>
          </a:xfrm>
          <a:prstGeom prst="rect">
            <a:avLst/>
          </a:prstGeom>
        </p:spPr>
      </p:pic>
      <p:pic>
        <p:nvPicPr>
          <p:cNvPr id="12" name="Image 10" descr="preencoded.png"/>
          <p:cNvPicPr>
            <a:picLocks noChangeAspect="1"/>
          </p:cNvPicPr>
          <p:nvPr/>
        </p:nvPicPr>
        <p:blipFill>
          <a:blip r:embed="rId13"/>
          <a:stretch>
            <a:fillRect/>
          </a:stretch>
        </p:blipFill>
        <p:spPr>
          <a:xfrm>
            <a:off x="5200650" y="4079081"/>
            <a:ext cx="247650" cy="309563"/>
          </a:xfrm>
          <a:prstGeom prst="rect">
            <a:avLst/>
          </a:prstGeom>
        </p:spPr>
      </p:pic>
      <p:pic>
        <p:nvPicPr>
          <p:cNvPr id="13" name="Image 11" descr="preencoded.png"/>
          <p:cNvPicPr>
            <a:picLocks noChangeAspect="1"/>
          </p:cNvPicPr>
          <p:nvPr/>
        </p:nvPicPr>
        <p:blipFill>
          <a:blip r:embed="rId14"/>
          <a:stretch>
            <a:fillRect/>
          </a:stretch>
        </p:blipFill>
        <p:spPr>
          <a:xfrm>
            <a:off x="5262563" y="4164211"/>
            <a:ext cx="123825" cy="123825"/>
          </a:xfrm>
          <a:prstGeom prst="rect">
            <a:avLst/>
          </a:prstGeom>
        </p:spPr>
      </p:pic>
      <p:pic>
        <p:nvPicPr>
          <p:cNvPr id="14" name="Image 12" descr="preencoded.png"/>
          <p:cNvPicPr>
            <a:picLocks noChangeAspect="1"/>
          </p:cNvPicPr>
          <p:nvPr/>
        </p:nvPicPr>
        <p:blipFill>
          <a:blip r:embed="rId15"/>
          <a:stretch>
            <a:fillRect/>
          </a:stretch>
        </p:blipFill>
        <p:spPr>
          <a:xfrm>
            <a:off x="5076825" y="5007769"/>
            <a:ext cx="4519613" cy="928688"/>
          </a:xfrm>
          <a:prstGeom prst="rect">
            <a:avLst/>
          </a:prstGeom>
        </p:spPr>
      </p:pic>
      <p:pic>
        <p:nvPicPr>
          <p:cNvPr id="15" name="Image 13" descr="preencoded.png"/>
          <p:cNvPicPr>
            <a:picLocks noChangeAspect="1"/>
          </p:cNvPicPr>
          <p:nvPr/>
        </p:nvPicPr>
        <p:blipFill>
          <a:blip r:embed="rId16"/>
          <a:stretch>
            <a:fillRect/>
          </a:stretch>
        </p:blipFill>
        <p:spPr>
          <a:xfrm>
            <a:off x="5200650" y="5131594"/>
            <a:ext cx="247650" cy="309563"/>
          </a:xfrm>
          <a:prstGeom prst="rect">
            <a:avLst/>
          </a:prstGeom>
        </p:spPr>
      </p:pic>
      <p:pic>
        <p:nvPicPr>
          <p:cNvPr id="16" name="Image 14" descr="preencoded.png"/>
          <p:cNvPicPr>
            <a:picLocks noChangeAspect="1"/>
          </p:cNvPicPr>
          <p:nvPr/>
        </p:nvPicPr>
        <p:blipFill>
          <a:blip r:embed="rId17"/>
          <a:stretch>
            <a:fillRect/>
          </a:stretch>
        </p:blipFill>
        <p:spPr>
          <a:xfrm>
            <a:off x="5262563" y="5216723"/>
            <a:ext cx="123825" cy="123825"/>
          </a:xfrm>
          <a:prstGeom prst="rect">
            <a:avLst/>
          </a:prstGeom>
        </p:spPr>
      </p:pic>
      <p:sp>
        <p:nvSpPr>
          <p:cNvPr id="17" name="Text 0"/>
          <p:cNvSpPr/>
          <p:nvPr/>
        </p:nvSpPr>
        <p:spPr>
          <a:xfrm>
            <a:off x="309563" y="952500"/>
            <a:ext cx="2573190"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시스템 설계 요소</a:t>
            </a:r>
            <a:endParaRPr lang="en-US" sz="2194" dirty="0"/>
          </a:p>
        </p:txBody>
      </p:sp>
      <p:sp>
        <p:nvSpPr>
          <p:cNvPr id="18"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예측 시스템의 핵심 구성 요소 및 그들의 역할과 상호작용</a:t>
            </a:r>
            <a:endParaRPr lang="en-US" sz="1219" dirty="0"/>
          </a:p>
        </p:txBody>
      </p:sp>
      <p:sp>
        <p:nvSpPr>
          <p:cNvPr id="19" name="Text 2"/>
          <p:cNvSpPr/>
          <p:nvPr/>
        </p:nvSpPr>
        <p:spPr>
          <a:xfrm>
            <a:off x="495300" y="2035969"/>
            <a:ext cx="4148138" cy="247650"/>
          </a:xfrm>
          <a:prstGeom prst="rect">
            <a:avLst/>
          </a:prstGeom>
          <a:noFill/>
          <a:ln/>
        </p:spPr>
        <p:txBody>
          <a:bodyPr wrap="square" lIns="0" tIns="0" rIns="0" bIns="0" rtlCol="0" anchor="t"/>
          <a:lstStyle/>
          <a:p>
            <a:pPr algn="ctr">
              <a:lnSpc>
                <a:spcPts val="1950"/>
              </a:lnSpc>
            </a:pPr>
            <a:r>
              <a:rPr lang="en-US" sz="1463" b="1" dirty="0">
                <a:solidFill>
                  <a:srgbClr val="0F766E"/>
                </a:solidFill>
                <a:latin typeface="ui-sans-serif" pitchFamily="34" charset="0"/>
                <a:ea typeface="ui-sans-serif" pitchFamily="34" charset="-122"/>
                <a:cs typeface="ui-sans-serif" pitchFamily="34" charset="-120"/>
              </a:rPr>
              <a:t>시스템 아키텍처</a:t>
            </a:r>
            <a:endParaRPr lang="en-US" sz="1463" dirty="0"/>
          </a:p>
        </p:txBody>
      </p:sp>
      <p:sp>
        <p:nvSpPr>
          <p:cNvPr id="20" name="Text 3"/>
          <p:cNvSpPr/>
          <p:nvPr/>
        </p:nvSpPr>
        <p:spPr>
          <a:xfrm>
            <a:off x="5556647" y="1974056"/>
            <a:ext cx="3915966" cy="185738"/>
          </a:xfrm>
          <a:prstGeom prst="rect">
            <a:avLst/>
          </a:prstGeom>
          <a:noFill/>
          <a:ln/>
        </p:spPr>
        <p:txBody>
          <a:bodyPr wrap="square" lIns="0" tIns="0" rIns="0" bIns="0" rtlCol="0" anchor="t"/>
          <a:lstStyle/>
          <a:p>
            <a:pPr>
              <a:lnSpc>
                <a:spcPts val="1463"/>
              </a:lnSpc>
            </a:pPr>
            <a:r>
              <a:rPr lang="en-US" sz="975" b="1" dirty="0">
                <a:solidFill>
                  <a:srgbClr val="1E40AF"/>
                </a:solidFill>
                <a:latin typeface="ui-sans-serif" pitchFamily="34" charset="0"/>
                <a:ea typeface="ui-sans-serif" pitchFamily="34" charset="-122"/>
                <a:cs typeface="ui-sans-serif" pitchFamily="34" charset="-120"/>
              </a:rPr>
              <a:t>데이터 파이프라인</a:t>
            </a:r>
            <a:endParaRPr lang="en-US" sz="975" dirty="0"/>
          </a:p>
        </p:txBody>
      </p:sp>
      <p:sp>
        <p:nvSpPr>
          <p:cNvPr id="21" name="Text 4"/>
          <p:cNvSpPr/>
          <p:nvPr/>
        </p:nvSpPr>
        <p:spPr>
          <a:xfrm>
            <a:off x="5556647" y="2190750"/>
            <a:ext cx="3915966"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2.3차시에서 다룬 데이터 수집 및 전처리 기법을 활용하여 기상 및 교통 데이터를 실시간으로 수집하고 정제합니다. 원격 감지 자료 및 재분석 데이터를 추가하여 예측 정확도를 높입니다.</a:t>
            </a:r>
            <a:endParaRPr lang="en-US" sz="853" dirty="0"/>
          </a:p>
        </p:txBody>
      </p:sp>
      <p:sp>
        <p:nvSpPr>
          <p:cNvPr id="22" name="Text 5"/>
          <p:cNvSpPr/>
          <p:nvPr/>
        </p:nvSpPr>
        <p:spPr>
          <a:xfrm>
            <a:off x="5572125" y="3026569"/>
            <a:ext cx="3900488" cy="185738"/>
          </a:xfrm>
          <a:prstGeom prst="rect">
            <a:avLst/>
          </a:prstGeom>
          <a:noFill/>
          <a:ln/>
        </p:spPr>
        <p:txBody>
          <a:bodyPr wrap="square" lIns="0" tIns="0" rIns="0" bIns="0" rtlCol="0" anchor="t"/>
          <a:lstStyle/>
          <a:p>
            <a:pPr>
              <a:lnSpc>
                <a:spcPts val="1463"/>
              </a:lnSpc>
            </a:pPr>
            <a:r>
              <a:rPr lang="en-US" sz="975" b="1" dirty="0">
                <a:solidFill>
                  <a:srgbClr val="115E59"/>
                </a:solidFill>
                <a:latin typeface="ui-sans-serif" pitchFamily="34" charset="0"/>
                <a:ea typeface="ui-sans-serif" pitchFamily="34" charset="-122"/>
                <a:cs typeface="ui-sans-serif" pitchFamily="34" charset="-120"/>
              </a:rPr>
              <a:t>예측 모델 모듈</a:t>
            </a:r>
            <a:endParaRPr lang="en-US" sz="975" dirty="0"/>
          </a:p>
        </p:txBody>
      </p:sp>
      <p:sp>
        <p:nvSpPr>
          <p:cNvPr id="23" name="Text 6"/>
          <p:cNvSpPr/>
          <p:nvPr/>
        </p:nvSpPr>
        <p:spPr>
          <a:xfrm>
            <a:off x="5572125" y="3243262"/>
            <a:ext cx="390048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2.4차시에서 개발한 교통사고 예측 모델과 기상 데이터를 기반으로 홍수 위험을 예측하는 회귀/분류 모델을 통합합니다. 각 모델은 정확도, 정밀도, 재현율, RMSE 등 다양한 평가 지표를 통해 성능을 검증합니다.</a:t>
            </a:r>
            <a:endParaRPr lang="en-US" sz="853" dirty="0"/>
          </a:p>
        </p:txBody>
      </p:sp>
      <p:sp>
        <p:nvSpPr>
          <p:cNvPr id="24" name="Text 7"/>
          <p:cNvSpPr/>
          <p:nvPr/>
        </p:nvSpPr>
        <p:spPr>
          <a:xfrm>
            <a:off x="5572125" y="4079081"/>
            <a:ext cx="3900488" cy="185738"/>
          </a:xfrm>
          <a:prstGeom prst="rect">
            <a:avLst/>
          </a:prstGeom>
          <a:noFill/>
          <a:ln/>
        </p:spPr>
        <p:txBody>
          <a:bodyPr wrap="square" lIns="0" tIns="0" rIns="0" bIns="0" rtlCol="0" anchor="t"/>
          <a:lstStyle/>
          <a:p>
            <a:pPr>
              <a:lnSpc>
                <a:spcPts val="1463"/>
              </a:lnSpc>
            </a:pPr>
            <a:r>
              <a:rPr lang="en-US" sz="975" b="1" dirty="0">
                <a:solidFill>
                  <a:srgbClr val="9A3412"/>
                </a:solidFill>
                <a:latin typeface="ui-sans-serif" pitchFamily="34" charset="0"/>
                <a:ea typeface="ui-sans-serif" pitchFamily="34" charset="-122"/>
                <a:cs typeface="ui-sans-serif" pitchFamily="34" charset="-120"/>
              </a:rPr>
              <a:t>시각화 및 알림 서비스</a:t>
            </a:r>
            <a:endParaRPr lang="en-US" sz="975" dirty="0"/>
          </a:p>
        </p:txBody>
      </p:sp>
      <p:sp>
        <p:nvSpPr>
          <p:cNvPr id="25" name="Text 8"/>
          <p:cNvSpPr/>
          <p:nvPr/>
        </p:nvSpPr>
        <p:spPr>
          <a:xfrm>
            <a:off x="5572125" y="4295775"/>
            <a:ext cx="390048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예측 결과를 웹 대시보드나 모바일 앱을 통해 사용자에게 직관적으로 시각화하여 제공합니다. 홍수 위험 지역은 지도에 색상으로, 사고 위험 구간은 도로 위에 표시하며, 경고 기준을 초과할 경우 알림을 전송합니다.</a:t>
            </a:r>
            <a:endParaRPr lang="en-US" sz="853" dirty="0"/>
          </a:p>
        </p:txBody>
      </p:sp>
      <p:sp>
        <p:nvSpPr>
          <p:cNvPr id="26" name="Text 9"/>
          <p:cNvSpPr/>
          <p:nvPr/>
        </p:nvSpPr>
        <p:spPr>
          <a:xfrm>
            <a:off x="5572125" y="5131594"/>
            <a:ext cx="3900488" cy="185738"/>
          </a:xfrm>
          <a:prstGeom prst="rect">
            <a:avLst/>
          </a:prstGeom>
          <a:noFill/>
          <a:ln/>
        </p:spPr>
        <p:txBody>
          <a:bodyPr wrap="square" lIns="0" tIns="0" rIns="0" bIns="0" rtlCol="0" anchor="t"/>
          <a:lstStyle/>
          <a:p>
            <a:pPr>
              <a:lnSpc>
                <a:spcPts val="1463"/>
              </a:lnSpc>
            </a:pPr>
            <a:r>
              <a:rPr lang="en-US" sz="975" b="1" dirty="0">
                <a:solidFill>
                  <a:srgbClr val="166534"/>
                </a:solidFill>
                <a:latin typeface="ui-sans-serif" pitchFamily="34" charset="0"/>
                <a:ea typeface="ui-sans-serif" pitchFamily="34" charset="-122"/>
                <a:cs typeface="ui-sans-serif" pitchFamily="34" charset="-120"/>
              </a:rPr>
              <a:t>평가 및 피드백</a:t>
            </a:r>
            <a:endParaRPr lang="en-US" sz="975" dirty="0"/>
          </a:p>
        </p:txBody>
      </p:sp>
      <p:sp>
        <p:nvSpPr>
          <p:cNvPr id="27" name="Text 10"/>
          <p:cNvSpPr/>
          <p:nvPr/>
        </p:nvSpPr>
        <p:spPr>
          <a:xfrm>
            <a:off x="5572125" y="5348287"/>
            <a:ext cx="390048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예측 결과와 실제 사건 발생을 지속적으로 비교하여 모델을 업데이트하고 개선합니다. RMSE와 F1 스코어 등의 지표를 모니터링하여 모델 성능을 지속적으로 향상시킵니다.</a:t>
            </a:r>
            <a:endParaRPr lang="en-US" sz="853"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098381"/>
          </a:xfrm>
          <a:prstGeom prst="rect">
            <a:avLst/>
          </a:prstGeom>
        </p:spPr>
      </p:pic>
      <p:pic>
        <p:nvPicPr>
          <p:cNvPr id="3" name="Image 1" descr="preencoded.png"/>
          <p:cNvPicPr>
            <a:picLocks noChangeAspect="1"/>
          </p:cNvPicPr>
          <p:nvPr/>
        </p:nvPicPr>
        <p:blipFill>
          <a:blip r:embed="rId4"/>
          <a:stretch>
            <a:fillRect/>
          </a:stretch>
        </p:blipFill>
        <p:spPr>
          <a:xfrm>
            <a:off x="1238250" y="3200699"/>
            <a:ext cx="7429500" cy="23217"/>
          </a:xfrm>
          <a:prstGeom prst="rect">
            <a:avLst/>
          </a:prstGeom>
        </p:spPr>
      </p:pic>
      <p:pic>
        <p:nvPicPr>
          <p:cNvPr id="4" name="Image 2" descr="preencoded.png"/>
          <p:cNvPicPr>
            <a:picLocks noChangeAspect="1"/>
          </p:cNvPicPr>
          <p:nvPr/>
        </p:nvPicPr>
        <p:blipFill>
          <a:blip r:embed="rId5"/>
          <a:stretch>
            <a:fillRect/>
          </a:stretch>
        </p:blipFill>
        <p:spPr>
          <a:xfrm>
            <a:off x="309563" y="1912144"/>
            <a:ext cx="2971800" cy="1207294"/>
          </a:xfrm>
          <a:prstGeom prst="rect">
            <a:avLst/>
          </a:prstGeom>
        </p:spPr>
      </p:pic>
      <p:pic>
        <p:nvPicPr>
          <p:cNvPr id="5" name="Image 3" descr="preencoded.png"/>
          <p:cNvPicPr>
            <a:picLocks noChangeAspect="1"/>
          </p:cNvPicPr>
          <p:nvPr/>
        </p:nvPicPr>
        <p:blipFill>
          <a:blip r:embed="rId6"/>
          <a:stretch>
            <a:fillRect/>
          </a:stretch>
        </p:blipFill>
        <p:spPr>
          <a:xfrm>
            <a:off x="464344" y="2066925"/>
            <a:ext cx="301823" cy="340519"/>
          </a:xfrm>
          <a:prstGeom prst="rect">
            <a:avLst/>
          </a:prstGeom>
        </p:spPr>
      </p:pic>
      <p:pic>
        <p:nvPicPr>
          <p:cNvPr id="6" name="Image 4" descr="preencoded.png"/>
          <p:cNvPicPr>
            <a:picLocks noChangeAspect="1"/>
          </p:cNvPicPr>
          <p:nvPr/>
        </p:nvPicPr>
        <p:blipFill>
          <a:blip r:embed="rId7"/>
          <a:stretch>
            <a:fillRect/>
          </a:stretch>
        </p:blipFill>
        <p:spPr>
          <a:xfrm>
            <a:off x="526257" y="2128837"/>
            <a:ext cx="177998" cy="216694"/>
          </a:xfrm>
          <a:prstGeom prst="rect">
            <a:avLst/>
          </a:prstGeom>
        </p:spPr>
      </p:pic>
      <p:pic>
        <p:nvPicPr>
          <p:cNvPr id="7" name="Image 5" descr="preencoded.png"/>
          <p:cNvPicPr>
            <a:picLocks noChangeAspect="1"/>
          </p:cNvPicPr>
          <p:nvPr/>
        </p:nvPicPr>
        <p:blipFill>
          <a:blip r:embed="rId8"/>
          <a:stretch>
            <a:fillRect/>
          </a:stretch>
        </p:blipFill>
        <p:spPr>
          <a:xfrm>
            <a:off x="3467100" y="1912144"/>
            <a:ext cx="2971800" cy="1207294"/>
          </a:xfrm>
          <a:prstGeom prst="rect">
            <a:avLst/>
          </a:prstGeom>
        </p:spPr>
      </p:pic>
      <p:pic>
        <p:nvPicPr>
          <p:cNvPr id="8" name="Image 6" descr="preencoded.png"/>
          <p:cNvPicPr>
            <a:picLocks noChangeAspect="1"/>
          </p:cNvPicPr>
          <p:nvPr/>
        </p:nvPicPr>
        <p:blipFill>
          <a:blip r:embed="rId9"/>
          <a:stretch>
            <a:fillRect/>
          </a:stretch>
        </p:blipFill>
        <p:spPr>
          <a:xfrm>
            <a:off x="3621881" y="2066925"/>
            <a:ext cx="278606" cy="340519"/>
          </a:xfrm>
          <a:prstGeom prst="rect">
            <a:avLst/>
          </a:prstGeom>
        </p:spPr>
      </p:pic>
      <p:pic>
        <p:nvPicPr>
          <p:cNvPr id="9" name="Image 7" descr="preencoded.png"/>
          <p:cNvPicPr>
            <a:picLocks noChangeAspect="1"/>
          </p:cNvPicPr>
          <p:nvPr/>
        </p:nvPicPr>
        <p:blipFill>
          <a:blip r:embed="rId10"/>
          <a:stretch>
            <a:fillRect/>
          </a:stretch>
        </p:blipFill>
        <p:spPr>
          <a:xfrm>
            <a:off x="3683794" y="2128837"/>
            <a:ext cx="154781" cy="216694"/>
          </a:xfrm>
          <a:prstGeom prst="rect">
            <a:avLst/>
          </a:prstGeom>
        </p:spPr>
      </p:pic>
      <p:pic>
        <p:nvPicPr>
          <p:cNvPr id="10" name="Image 8" descr="preencoded.png"/>
          <p:cNvPicPr>
            <a:picLocks noChangeAspect="1"/>
          </p:cNvPicPr>
          <p:nvPr/>
        </p:nvPicPr>
        <p:blipFill>
          <a:blip r:embed="rId11"/>
          <a:stretch>
            <a:fillRect/>
          </a:stretch>
        </p:blipFill>
        <p:spPr>
          <a:xfrm>
            <a:off x="6624638" y="1912144"/>
            <a:ext cx="2971800" cy="1207294"/>
          </a:xfrm>
          <a:prstGeom prst="rect">
            <a:avLst/>
          </a:prstGeom>
        </p:spPr>
      </p:pic>
      <p:pic>
        <p:nvPicPr>
          <p:cNvPr id="11" name="Image 9" descr="preencoded.png"/>
          <p:cNvPicPr>
            <a:picLocks noChangeAspect="1"/>
          </p:cNvPicPr>
          <p:nvPr/>
        </p:nvPicPr>
        <p:blipFill>
          <a:blip r:embed="rId12"/>
          <a:stretch>
            <a:fillRect/>
          </a:stretch>
        </p:blipFill>
        <p:spPr>
          <a:xfrm>
            <a:off x="6779419" y="2066925"/>
            <a:ext cx="301823" cy="340519"/>
          </a:xfrm>
          <a:prstGeom prst="rect">
            <a:avLst/>
          </a:prstGeom>
        </p:spPr>
      </p:pic>
      <p:pic>
        <p:nvPicPr>
          <p:cNvPr id="12" name="Image 10" descr="preencoded.png"/>
          <p:cNvPicPr>
            <a:picLocks noChangeAspect="1"/>
          </p:cNvPicPr>
          <p:nvPr/>
        </p:nvPicPr>
        <p:blipFill>
          <a:blip r:embed="rId13"/>
          <a:stretch>
            <a:fillRect/>
          </a:stretch>
        </p:blipFill>
        <p:spPr>
          <a:xfrm>
            <a:off x="6841332" y="2128837"/>
            <a:ext cx="177998" cy="216694"/>
          </a:xfrm>
          <a:prstGeom prst="rect">
            <a:avLst/>
          </a:prstGeom>
        </p:spPr>
      </p:pic>
      <p:pic>
        <p:nvPicPr>
          <p:cNvPr id="13" name="Image 11" descr="preencoded.png"/>
          <p:cNvPicPr>
            <a:picLocks noChangeAspect="1"/>
          </p:cNvPicPr>
          <p:nvPr/>
        </p:nvPicPr>
        <p:blipFill>
          <a:blip r:embed="rId14"/>
          <a:stretch>
            <a:fillRect/>
          </a:stretch>
        </p:blipFill>
        <p:spPr>
          <a:xfrm>
            <a:off x="309563" y="3305175"/>
            <a:ext cx="2971800" cy="1207294"/>
          </a:xfrm>
          <a:prstGeom prst="rect">
            <a:avLst/>
          </a:prstGeom>
        </p:spPr>
      </p:pic>
      <p:pic>
        <p:nvPicPr>
          <p:cNvPr id="14" name="Image 12" descr="preencoded.png"/>
          <p:cNvPicPr>
            <a:picLocks noChangeAspect="1"/>
          </p:cNvPicPr>
          <p:nvPr/>
        </p:nvPicPr>
        <p:blipFill>
          <a:blip r:embed="rId15"/>
          <a:stretch>
            <a:fillRect/>
          </a:stretch>
        </p:blipFill>
        <p:spPr>
          <a:xfrm>
            <a:off x="464344" y="3459956"/>
            <a:ext cx="263128" cy="340519"/>
          </a:xfrm>
          <a:prstGeom prst="rect">
            <a:avLst/>
          </a:prstGeom>
        </p:spPr>
      </p:pic>
      <p:pic>
        <p:nvPicPr>
          <p:cNvPr id="15" name="Image 13" descr="preencoded.png"/>
          <p:cNvPicPr>
            <a:picLocks noChangeAspect="1"/>
          </p:cNvPicPr>
          <p:nvPr/>
        </p:nvPicPr>
        <p:blipFill>
          <a:blip r:embed="rId16"/>
          <a:stretch>
            <a:fillRect/>
          </a:stretch>
        </p:blipFill>
        <p:spPr>
          <a:xfrm>
            <a:off x="526256" y="3521869"/>
            <a:ext cx="139303" cy="216694"/>
          </a:xfrm>
          <a:prstGeom prst="rect">
            <a:avLst/>
          </a:prstGeom>
        </p:spPr>
      </p:pic>
      <p:pic>
        <p:nvPicPr>
          <p:cNvPr id="16" name="Image 14" descr="preencoded.png"/>
          <p:cNvPicPr>
            <a:picLocks noChangeAspect="1"/>
          </p:cNvPicPr>
          <p:nvPr/>
        </p:nvPicPr>
        <p:blipFill>
          <a:blip r:embed="rId17"/>
          <a:stretch>
            <a:fillRect/>
          </a:stretch>
        </p:blipFill>
        <p:spPr>
          <a:xfrm>
            <a:off x="3467100" y="3305175"/>
            <a:ext cx="2971800" cy="1207294"/>
          </a:xfrm>
          <a:prstGeom prst="rect">
            <a:avLst/>
          </a:prstGeom>
        </p:spPr>
      </p:pic>
      <p:pic>
        <p:nvPicPr>
          <p:cNvPr id="17" name="Image 15" descr="preencoded.png"/>
          <p:cNvPicPr>
            <a:picLocks noChangeAspect="1"/>
          </p:cNvPicPr>
          <p:nvPr/>
        </p:nvPicPr>
        <p:blipFill>
          <a:blip r:embed="rId18"/>
          <a:stretch>
            <a:fillRect/>
          </a:stretch>
        </p:blipFill>
        <p:spPr>
          <a:xfrm>
            <a:off x="3621881" y="3459956"/>
            <a:ext cx="278606" cy="340519"/>
          </a:xfrm>
          <a:prstGeom prst="rect">
            <a:avLst/>
          </a:prstGeom>
        </p:spPr>
      </p:pic>
      <p:pic>
        <p:nvPicPr>
          <p:cNvPr id="18" name="Image 16" descr="preencoded.png"/>
          <p:cNvPicPr>
            <a:picLocks noChangeAspect="1"/>
          </p:cNvPicPr>
          <p:nvPr/>
        </p:nvPicPr>
        <p:blipFill>
          <a:blip r:embed="rId19"/>
          <a:stretch>
            <a:fillRect/>
          </a:stretch>
        </p:blipFill>
        <p:spPr>
          <a:xfrm>
            <a:off x="3683794" y="3521869"/>
            <a:ext cx="154781" cy="216694"/>
          </a:xfrm>
          <a:prstGeom prst="rect">
            <a:avLst/>
          </a:prstGeom>
        </p:spPr>
      </p:pic>
      <p:pic>
        <p:nvPicPr>
          <p:cNvPr id="19" name="Image 17" descr="preencoded.png"/>
          <p:cNvPicPr>
            <a:picLocks noChangeAspect="1"/>
          </p:cNvPicPr>
          <p:nvPr/>
        </p:nvPicPr>
        <p:blipFill>
          <a:blip r:embed="rId20"/>
          <a:stretch>
            <a:fillRect/>
          </a:stretch>
        </p:blipFill>
        <p:spPr>
          <a:xfrm>
            <a:off x="6624638" y="3305175"/>
            <a:ext cx="2971800" cy="1207294"/>
          </a:xfrm>
          <a:prstGeom prst="rect">
            <a:avLst/>
          </a:prstGeom>
        </p:spPr>
      </p:pic>
      <p:pic>
        <p:nvPicPr>
          <p:cNvPr id="20" name="Image 18" descr="preencoded.png"/>
          <p:cNvPicPr>
            <a:picLocks noChangeAspect="1"/>
          </p:cNvPicPr>
          <p:nvPr/>
        </p:nvPicPr>
        <p:blipFill>
          <a:blip r:embed="rId21"/>
          <a:stretch>
            <a:fillRect/>
          </a:stretch>
        </p:blipFill>
        <p:spPr>
          <a:xfrm>
            <a:off x="6779419" y="3459956"/>
            <a:ext cx="317302" cy="340519"/>
          </a:xfrm>
          <a:prstGeom prst="rect">
            <a:avLst/>
          </a:prstGeom>
        </p:spPr>
      </p:pic>
      <p:pic>
        <p:nvPicPr>
          <p:cNvPr id="21" name="Image 19" descr="preencoded.png"/>
          <p:cNvPicPr>
            <a:picLocks noChangeAspect="1"/>
          </p:cNvPicPr>
          <p:nvPr/>
        </p:nvPicPr>
        <p:blipFill>
          <a:blip r:embed="rId22"/>
          <a:stretch>
            <a:fillRect/>
          </a:stretch>
        </p:blipFill>
        <p:spPr>
          <a:xfrm>
            <a:off x="6841331" y="3521869"/>
            <a:ext cx="193477" cy="216694"/>
          </a:xfrm>
          <a:prstGeom prst="rect">
            <a:avLst/>
          </a:prstGeom>
        </p:spPr>
      </p:pic>
      <p:pic>
        <p:nvPicPr>
          <p:cNvPr id="22" name="Image 20" descr="preencoded.png"/>
          <p:cNvPicPr>
            <a:picLocks noChangeAspect="1"/>
          </p:cNvPicPr>
          <p:nvPr/>
        </p:nvPicPr>
        <p:blipFill>
          <a:blip r:embed="rId23"/>
          <a:stretch>
            <a:fillRect/>
          </a:stretch>
        </p:blipFill>
        <p:spPr>
          <a:xfrm>
            <a:off x="309563" y="4760119"/>
            <a:ext cx="9286875" cy="1671638"/>
          </a:xfrm>
          <a:prstGeom prst="rect">
            <a:avLst/>
          </a:prstGeom>
        </p:spPr>
      </p:pic>
      <p:pic>
        <p:nvPicPr>
          <p:cNvPr id="23" name="Image 21" descr="preencoded.png"/>
          <p:cNvPicPr>
            <a:picLocks noChangeAspect="1"/>
          </p:cNvPicPr>
          <p:nvPr/>
        </p:nvPicPr>
        <p:blipFill>
          <a:blip r:embed="rId24"/>
          <a:stretch>
            <a:fillRect/>
          </a:stretch>
        </p:blipFill>
        <p:spPr>
          <a:xfrm>
            <a:off x="495300" y="5317331"/>
            <a:ext cx="278606" cy="309563"/>
          </a:xfrm>
          <a:prstGeom prst="rect">
            <a:avLst/>
          </a:prstGeom>
        </p:spPr>
      </p:pic>
      <p:pic>
        <p:nvPicPr>
          <p:cNvPr id="24" name="Image 22" descr="preencoded.png"/>
          <p:cNvPicPr>
            <a:picLocks noChangeAspect="1"/>
          </p:cNvPicPr>
          <p:nvPr/>
        </p:nvPicPr>
        <p:blipFill>
          <a:blip r:embed="rId25"/>
          <a:stretch>
            <a:fillRect/>
          </a:stretch>
        </p:blipFill>
        <p:spPr>
          <a:xfrm>
            <a:off x="557213" y="5402461"/>
            <a:ext cx="154781" cy="123825"/>
          </a:xfrm>
          <a:prstGeom prst="rect">
            <a:avLst/>
          </a:prstGeom>
        </p:spPr>
      </p:pic>
      <p:pic>
        <p:nvPicPr>
          <p:cNvPr id="25" name="Image 23" descr="preencoded.png"/>
          <p:cNvPicPr>
            <a:picLocks noChangeAspect="1"/>
          </p:cNvPicPr>
          <p:nvPr/>
        </p:nvPicPr>
        <p:blipFill>
          <a:blip r:embed="rId26"/>
          <a:stretch>
            <a:fillRect/>
          </a:stretch>
        </p:blipFill>
        <p:spPr>
          <a:xfrm>
            <a:off x="5045869" y="5317331"/>
            <a:ext cx="278606" cy="309563"/>
          </a:xfrm>
          <a:prstGeom prst="rect">
            <a:avLst/>
          </a:prstGeom>
        </p:spPr>
      </p:pic>
      <p:pic>
        <p:nvPicPr>
          <p:cNvPr id="26" name="Image 24" descr="preencoded.png"/>
          <p:cNvPicPr>
            <a:picLocks noChangeAspect="1"/>
          </p:cNvPicPr>
          <p:nvPr/>
        </p:nvPicPr>
        <p:blipFill>
          <a:blip r:embed="rId27"/>
          <a:stretch>
            <a:fillRect/>
          </a:stretch>
        </p:blipFill>
        <p:spPr>
          <a:xfrm>
            <a:off x="5107781" y="5402461"/>
            <a:ext cx="154781" cy="123825"/>
          </a:xfrm>
          <a:prstGeom prst="rect">
            <a:avLst/>
          </a:prstGeom>
        </p:spPr>
      </p:pic>
      <p:pic>
        <p:nvPicPr>
          <p:cNvPr id="27" name="Image 25" descr="preencoded.png"/>
          <p:cNvPicPr>
            <a:picLocks noChangeAspect="1"/>
          </p:cNvPicPr>
          <p:nvPr/>
        </p:nvPicPr>
        <p:blipFill>
          <a:blip r:embed="rId28"/>
          <a:stretch>
            <a:fillRect/>
          </a:stretch>
        </p:blipFill>
        <p:spPr>
          <a:xfrm>
            <a:off x="495300" y="5874544"/>
            <a:ext cx="278606" cy="309563"/>
          </a:xfrm>
          <a:prstGeom prst="rect">
            <a:avLst/>
          </a:prstGeom>
        </p:spPr>
      </p:pic>
      <p:pic>
        <p:nvPicPr>
          <p:cNvPr id="28" name="Image 26" descr="preencoded.png"/>
          <p:cNvPicPr>
            <a:picLocks noChangeAspect="1"/>
          </p:cNvPicPr>
          <p:nvPr/>
        </p:nvPicPr>
        <p:blipFill>
          <a:blip r:embed="rId29"/>
          <a:stretch>
            <a:fillRect/>
          </a:stretch>
        </p:blipFill>
        <p:spPr>
          <a:xfrm>
            <a:off x="557213" y="5959673"/>
            <a:ext cx="154781" cy="123825"/>
          </a:xfrm>
          <a:prstGeom prst="rect">
            <a:avLst/>
          </a:prstGeom>
        </p:spPr>
      </p:pic>
      <p:pic>
        <p:nvPicPr>
          <p:cNvPr id="29" name="Image 27" descr="preencoded.png"/>
          <p:cNvPicPr>
            <a:picLocks noChangeAspect="1"/>
          </p:cNvPicPr>
          <p:nvPr/>
        </p:nvPicPr>
        <p:blipFill>
          <a:blip r:embed="rId30"/>
          <a:stretch>
            <a:fillRect/>
          </a:stretch>
        </p:blipFill>
        <p:spPr>
          <a:xfrm>
            <a:off x="5045869" y="5874544"/>
            <a:ext cx="247650" cy="309563"/>
          </a:xfrm>
          <a:prstGeom prst="rect">
            <a:avLst/>
          </a:prstGeom>
        </p:spPr>
      </p:pic>
      <p:pic>
        <p:nvPicPr>
          <p:cNvPr id="30" name="Image 28" descr="preencoded.png"/>
          <p:cNvPicPr>
            <a:picLocks noChangeAspect="1"/>
          </p:cNvPicPr>
          <p:nvPr/>
        </p:nvPicPr>
        <p:blipFill>
          <a:blip r:embed="rId31"/>
          <a:stretch>
            <a:fillRect/>
          </a:stretch>
        </p:blipFill>
        <p:spPr>
          <a:xfrm>
            <a:off x="5107781" y="5959673"/>
            <a:ext cx="123825" cy="123825"/>
          </a:xfrm>
          <a:prstGeom prst="rect">
            <a:avLst/>
          </a:prstGeom>
        </p:spPr>
      </p:pic>
      <p:sp>
        <p:nvSpPr>
          <p:cNvPr id="31" name="Text 0"/>
          <p:cNvSpPr/>
          <p:nvPr/>
        </p:nvSpPr>
        <p:spPr>
          <a:xfrm>
            <a:off x="309563" y="952500"/>
            <a:ext cx="2573190"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시스템 구현 단계</a:t>
            </a:r>
            <a:endParaRPr lang="en-US" sz="2194" dirty="0"/>
          </a:p>
        </p:txBody>
      </p:sp>
      <p:sp>
        <p:nvSpPr>
          <p:cNvPr id="32" name="Text 1"/>
          <p:cNvSpPr/>
          <p:nvPr/>
        </p:nvSpPr>
        <p:spPr>
          <a:xfrm>
            <a:off x="309563" y="1447800"/>
            <a:ext cx="9286875" cy="216694"/>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예측 시스템 구현을 위한 6단계 실습 과정</a:t>
            </a:r>
            <a:endParaRPr lang="en-US" sz="1219" dirty="0"/>
          </a:p>
        </p:txBody>
      </p:sp>
      <p:sp>
        <p:nvSpPr>
          <p:cNvPr id="33" name="Text 2"/>
          <p:cNvSpPr/>
          <p:nvPr/>
        </p:nvSpPr>
        <p:spPr>
          <a:xfrm>
            <a:off x="859036" y="2128837"/>
            <a:ext cx="1858972"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1. 시스템 아키텍처 설계</a:t>
            </a:r>
            <a:endParaRPr lang="en-US" sz="1097" dirty="0"/>
          </a:p>
        </p:txBody>
      </p:sp>
      <p:sp>
        <p:nvSpPr>
          <p:cNvPr id="34" name="Text 3"/>
          <p:cNvSpPr/>
          <p:nvPr/>
        </p:nvSpPr>
        <p:spPr>
          <a:xfrm>
            <a:off x="464344" y="2500312"/>
            <a:ext cx="2662238"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데이터 수집, 모델 학습, 예측, 시각화 등 각 모듈을 정의하는 아키텍처 다이어그램을 설계합니다.</a:t>
            </a:r>
            <a:endParaRPr lang="en-US" sz="853" dirty="0"/>
          </a:p>
        </p:txBody>
      </p:sp>
      <p:sp>
        <p:nvSpPr>
          <p:cNvPr id="35" name="Text 4"/>
          <p:cNvSpPr/>
          <p:nvPr/>
        </p:nvSpPr>
        <p:spPr>
          <a:xfrm>
            <a:off x="3993356" y="2128837"/>
            <a:ext cx="96496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2. 모델 통합</a:t>
            </a:r>
            <a:endParaRPr lang="en-US" sz="1097" dirty="0"/>
          </a:p>
        </p:txBody>
      </p:sp>
      <p:sp>
        <p:nvSpPr>
          <p:cNvPr id="36" name="Text 5"/>
          <p:cNvSpPr/>
          <p:nvPr/>
        </p:nvSpPr>
        <p:spPr>
          <a:xfrm>
            <a:off x="3621881" y="2500312"/>
            <a:ext cx="266223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파이썬을 사용하여 교통사고 예측 모델과 홍수 예측 모델을 통합하고, API 형태로 호출할 수 있도록 함수로 래핑합니다.</a:t>
            </a:r>
            <a:endParaRPr lang="en-US" sz="853" dirty="0"/>
          </a:p>
        </p:txBody>
      </p:sp>
      <p:sp>
        <p:nvSpPr>
          <p:cNvPr id="37" name="Text 6"/>
          <p:cNvSpPr/>
          <p:nvPr/>
        </p:nvSpPr>
        <p:spPr>
          <a:xfrm>
            <a:off x="7174111" y="2128837"/>
            <a:ext cx="1299292"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3. 대시보드 개발</a:t>
            </a:r>
            <a:endParaRPr lang="en-US" sz="1097" dirty="0"/>
          </a:p>
        </p:txBody>
      </p:sp>
      <p:sp>
        <p:nvSpPr>
          <p:cNvPr id="38" name="Text 7"/>
          <p:cNvSpPr/>
          <p:nvPr/>
        </p:nvSpPr>
        <p:spPr>
          <a:xfrm>
            <a:off x="6779419" y="2500312"/>
            <a:ext cx="266223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Streamlit 또는 Dash와 같은 프레임워크를 활용하여 실시간 예측 결과를 시각화하는 웹 대시보드를 개발합니다.</a:t>
            </a:r>
            <a:endParaRPr lang="en-US" sz="853" dirty="0"/>
          </a:p>
        </p:txBody>
      </p:sp>
      <p:sp>
        <p:nvSpPr>
          <p:cNvPr id="39" name="Text 8"/>
          <p:cNvSpPr/>
          <p:nvPr/>
        </p:nvSpPr>
        <p:spPr>
          <a:xfrm>
            <a:off x="820341" y="3521869"/>
            <a:ext cx="1132128"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4. 알림 서비스</a:t>
            </a:r>
            <a:endParaRPr lang="en-US" sz="1097" dirty="0"/>
          </a:p>
        </p:txBody>
      </p:sp>
      <p:sp>
        <p:nvSpPr>
          <p:cNvPr id="40" name="Text 9"/>
          <p:cNvSpPr/>
          <p:nvPr/>
        </p:nvSpPr>
        <p:spPr>
          <a:xfrm>
            <a:off x="464344" y="3893344"/>
            <a:ext cx="2662238"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예측 지수가 미리 설정된 임계값을 초과할 경우, 메시지 또는 알림을 전송하는 기능을 추가합니다.</a:t>
            </a:r>
            <a:endParaRPr lang="en-US" sz="853" dirty="0"/>
          </a:p>
        </p:txBody>
      </p:sp>
      <p:sp>
        <p:nvSpPr>
          <p:cNvPr id="41" name="Text 10"/>
          <p:cNvSpPr/>
          <p:nvPr/>
        </p:nvSpPr>
        <p:spPr>
          <a:xfrm>
            <a:off x="3993357" y="3521869"/>
            <a:ext cx="1524644"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5. 테스트 및 피드백</a:t>
            </a:r>
            <a:endParaRPr lang="en-US" sz="1097" dirty="0"/>
          </a:p>
        </p:txBody>
      </p:sp>
      <p:sp>
        <p:nvSpPr>
          <p:cNvPr id="42" name="Text 11"/>
          <p:cNvSpPr/>
          <p:nvPr/>
        </p:nvSpPr>
        <p:spPr>
          <a:xfrm>
            <a:off x="3621881" y="3893344"/>
            <a:ext cx="2662238" cy="464344"/>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테스트 데이터를 활용하여 시스템의 전반적인 기능을 검증하고, 예측 오류의 원인을 분석하여 시스템을 개선합니다.</a:t>
            </a:r>
            <a:endParaRPr lang="en-US" sz="853" dirty="0"/>
          </a:p>
        </p:txBody>
      </p:sp>
      <p:sp>
        <p:nvSpPr>
          <p:cNvPr id="43" name="Text 12"/>
          <p:cNvSpPr/>
          <p:nvPr/>
        </p:nvSpPr>
        <p:spPr>
          <a:xfrm>
            <a:off x="7189589" y="3521869"/>
            <a:ext cx="572449"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ui-sans-serif" pitchFamily="34" charset="0"/>
                <a:ea typeface="ui-sans-serif" pitchFamily="34" charset="-122"/>
                <a:cs typeface="ui-sans-serif" pitchFamily="34" charset="-120"/>
              </a:rPr>
              <a:t>6. 발표</a:t>
            </a:r>
            <a:endParaRPr lang="en-US" sz="1097" dirty="0"/>
          </a:p>
        </p:txBody>
      </p:sp>
      <p:sp>
        <p:nvSpPr>
          <p:cNvPr id="44" name="Text 13"/>
          <p:cNvSpPr/>
          <p:nvPr/>
        </p:nvSpPr>
        <p:spPr>
          <a:xfrm>
            <a:off x="6779419" y="3893344"/>
            <a:ext cx="2662238" cy="309563"/>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팀별로 완성된 시스템을 시연하고, 모델 설계 및 기능 구현 과정을 설명합니다.</a:t>
            </a:r>
            <a:endParaRPr lang="en-US" sz="853" dirty="0"/>
          </a:p>
        </p:txBody>
      </p:sp>
      <p:sp>
        <p:nvSpPr>
          <p:cNvPr id="45" name="Text 14"/>
          <p:cNvSpPr/>
          <p:nvPr/>
        </p:nvSpPr>
        <p:spPr>
          <a:xfrm>
            <a:off x="495300" y="4945856"/>
            <a:ext cx="8915400" cy="247650"/>
          </a:xfrm>
          <a:prstGeom prst="rect">
            <a:avLst/>
          </a:prstGeom>
          <a:noFill/>
          <a:ln/>
        </p:spPr>
        <p:txBody>
          <a:bodyPr wrap="square" lIns="0" tIns="0" rIns="0" bIns="0" rtlCol="0" anchor="t"/>
          <a:lstStyle/>
          <a:p>
            <a:pPr>
              <a:lnSpc>
                <a:spcPts val="1950"/>
              </a:lnSpc>
            </a:pPr>
            <a:r>
              <a:rPr lang="en-US" sz="1463" b="1" dirty="0">
                <a:solidFill>
                  <a:srgbClr val="0F766E"/>
                </a:solidFill>
                <a:latin typeface="ui-sans-serif" pitchFamily="34" charset="0"/>
                <a:ea typeface="ui-sans-serif" pitchFamily="34" charset="-122"/>
                <a:cs typeface="ui-sans-serif" pitchFamily="34" charset="-120"/>
              </a:rPr>
              <a:t>구현 팁</a:t>
            </a:r>
            <a:endParaRPr lang="en-US" sz="1463" dirty="0"/>
          </a:p>
        </p:txBody>
      </p:sp>
      <p:sp>
        <p:nvSpPr>
          <p:cNvPr id="46" name="Text 15"/>
          <p:cNvSpPr/>
          <p:nvPr/>
        </p:nvSpPr>
        <p:spPr>
          <a:xfrm>
            <a:off x="897731" y="5317331"/>
            <a:ext cx="3200949"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코드 모듈화</a:t>
            </a:r>
            <a:endParaRPr lang="en-US" sz="975" dirty="0"/>
          </a:p>
        </p:txBody>
      </p:sp>
      <p:sp>
        <p:nvSpPr>
          <p:cNvPr id="47" name="Text 16"/>
          <p:cNvSpPr/>
          <p:nvPr/>
        </p:nvSpPr>
        <p:spPr>
          <a:xfrm>
            <a:off x="897732" y="5534025"/>
            <a:ext cx="3841138"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각 기능별로 코드를 모듈화하여 유지보수 및 재사용성을 높입니다.</a:t>
            </a:r>
            <a:endParaRPr lang="en-US" sz="853" dirty="0"/>
          </a:p>
        </p:txBody>
      </p:sp>
      <p:sp>
        <p:nvSpPr>
          <p:cNvPr id="48" name="Text 17"/>
          <p:cNvSpPr/>
          <p:nvPr/>
        </p:nvSpPr>
        <p:spPr>
          <a:xfrm>
            <a:off x="5448300" y="5317331"/>
            <a:ext cx="3520911"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팀 협업</a:t>
            </a:r>
            <a:endParaRPr lang="en-US" sz="975" dirty="0"/>
          </a:p>
        </p:txBody>
      </p:sp>
      <p:sp>
        <p:nvSpPr>
          <p:cNvPr id="49" name="Text 18"/>
          <p:cNvSpPr/>
          <p:nvPr/>
        </p:nvSpPr>
        <p:spPr>
          <a:xfrm>
            <a:off x="5448300" y="5534025"/>
            <a:ext cx="422509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프론트엔드, 백엔드, 데이터 사이언스 팀 간의 효과적 협업이 필요합니다.</a:t>
            </a:r>
            <a:endParaRPr lang="en-US" sz="853" dirty="0"/>
          </a:p>
        </p:txBody>
      </p:sp>
      <p:sp>
        <p:nvSpPr>
          <p:cNvPr id="50" name="Text 19"/>
          <p:cNvSpPr/>
          <p:nvPr/>
        </p:nvSpPr>
        <p:spPr>
          <a:xfrm>
            <a:off x="897732" y="5874544"/>
            <a:ext cx="356045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사용자 테스트</a:t>
            </a:r>
            <a:endParaRPr lang="en-US" sz="975" dirty="0"/>
          </a:p>
        </p:txBody>
      </p:sp>
      <p:sp>
        <p:nvSpPr>
          <p:cNvPr id="51" name="Text 20"/>
          <p:cNvSpPr/>
          <p:nvPr/>
        </p:nvSpPr>
        <p:spPr>
          <a:xfrm>
            <a:off x="897731" y="6091238"/>
            <a:ext cx="4272543"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실제 사용자 피드백을 통해 인터페이스 및 기능을 지속적으로 개선합니다.</a:t>
            </a:r>
            <a:endParaRPr lang="en-US" sz="853" dirty="0"/>
          </a:p>
        </p:txBody>
      </p:sp>
      <p:sp>
        <p:nvSpPr>
          <p:cNvPr id="52" name="Text 21"/>
          <p:cNvSpPr/>
          <p:nvPr/>
        </p:nvSpPr>
        <p:spPr>
          <a:xfrm>
            <a:off x="5417344" y="5874544"/>
            <a:ext cx="294979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ui-sans-serif" pitchFamily="34" charset="0"/>
                <a:ea typeface="ui-sans-serif" pitchFamily="34" charset="-122"/>
                <a:cs typeface="ui-sans-serif" pitchFamily="34" charset="-120"/>
              </a:rPr>
              <a:t>빠른 배포</a:t>
            </a:r>
            <a:endParaRPr lang="en-US" sz="975" dirty="0"/>
          </a:p>
        </p:txBody>
      </p:sp>
      <p:sp>
        <p:nvSpPr>
          <p:cNvPr id="53" name="Text 22"/>
          <p:cNvSpPr/>
          <p:nvPr/>
        </p:nvSpPr>
        <p:spPr>
          <a:xfrm>
            <a:off x="5417344" y="6091238"/>
            <a:ext cx="3539751" cy="154781"/>
          </a:xfrm>
          <a:prstGeom prst="rect">
            <a:avLst/>
          </a:prstGeom>
          <a:noFill/>
          <a:ln/>
        </p:spPr>
        <p:txBody>
          <a:bodyPr wrap="square" lIns="0" tIns="0" rIns="0" bIns="0" rtlCol="0" anchor="t"/>
          <a:lstStyle/>
          <a:p>
            <a:pPr>
              <a:lnSpc>
                <a:spcPts val="1219"/>
              </a:lnSpc>
            </a:pPr>
            <a:r>
              <a:rPr lang="en-US" sz="853" dirty="0">
                <a:solidFill>
                  <a:srgbClr val="4B5563"/>
                </a:solidFill>
                <a:latin typeface="ui-sans-serif" pitchFamily="34" charset="0"/>
                <a:ea typeface="ui-sans-serif" pitchFamily="34" charset="-122"/>
                <a:cs typeface="ui-sans-serif" pitchFamily="34" charset="-120"/>
              </a:rPr>
              <a:t>완성된 모델을 실제 환경에 배포하고 성능을 모니터링합니다.</a:t>
            </a:r>
            <a:endParaRPr lang="en-US" sz="853"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6284119"/>
          </a:xfrm>
          <a:prstGeom prst="rect">
            <a:avLst/>
          </a:prstGeom>
        </p:spPr>
      </p:pic>
      <p:pic>
        <p:nvPicPr>
          <p:cNvPr id="3" name="Image 1" descr="preencoded.png"/>
          <p:cNvPicPr>
            <a:picLocks noChangeAspect="1"/>
          </p:cNvPicPr>
          <p:nvPr/>
        </p:nvPicPr>
        <p:blipFill>
          <a:blip r:embed="rId4"/>
          <a:stretch>
            <a:fillRect/>
          </a:stretch>
        </p:blipFill>
        <p:spPr>
          <a:xfrm>
            <a:off x="309562" y="2066925"/>
            <a:ext cx="4550569" cy="1331119"/>
          </a:xfrm>
          <a:prstGeom prst="rect">
            <a:avLst/>
          </a:prstGeom>
        </p:spPr>
      </p:pic>
      <p:pic>
        <p:nvPicPr>
          <p:cNvPr id="4" name="Image 2" descr="preencoded.png"/>
          <p:cNvPicPr>
            <a:picLocks noChangeAspect="1"/>
          </p:cNvPicPr>
          <p:nvPr/>
        </p:nvPicPr>
        <p:blipFill>
          <a:blip r:embed="rId5"/>
          <a:stretch>
            <a:fillRect/>
          </a:stretch>
        </p:blipFill>
        <p:spPr>
          <a:xfrm>
            <a:off x="464344" y="2221706"/>
            <a:ext cx="495300" cy="495300"/>
          </a:xfrm>
          <a:prstGeom prst="rect">
            <a:avLst/>
          </a:prstGeom>
        </p:spPr>
      </p:pic>
      <p:pic>
        <p:nvPicPr>
          <p:cNvPr id="5" name="Image 3" descr="preencoded.png"/>
          <p:cNvPicPr>
            <a:picLocks noChangeAspect="1"/>
          </p:cNvPicPr>
          <p:nvPr/>
        </p:nvPicPr>
        <p:blipFill>
          <a:blip r:embed="rId6"/>
          <a:stretch>
            <a:fillRect/>
          </a:stretch>
        </p:blipFill>
        <p:spPr>
          <a:xfrm>
            <a:off x="630735" y="2345531"/>
            <a:ext cx="162520" cy="247650"/>
          </a:xfrm>
          <a:prstGeom prst="rect">
            <a:avLst/>
          </a:prstGeom>
        </p:spPr>
      </p:pic>
      <p:pic>
        <p:nvPicPr>
          <p:cNvPr id="6" name="Image 4" descr="preencoded.png"/>
          <p:cNvPicPr>
            <a:picLocks noChangeAspect="1"/>
          </p:cNvPicPr>
          <p:nvPr/>
        </p:nvPicPr>
        <p:blipFill>
          <a:blip r:embed="rId7"/>
          <a:stretch>
            <a:fillRect/>
          </a:stretch>
        </p:blipFill>
        <p:spPr>
          <a:xfrm>
            <a:off x="5045869" y="2066925"/>
            <a:ext cx="4550569" cy="1331119"/>
          </a:xfrm>
          <a:prstGeom prst="rect">
            <a:avLst/>
          </a:prstGeom>
        </p:spPr>
      </p:pic>
      <p:pic>
        <p:nvPicPr>
          <p:cNvPr id="7" name="Image 5" descr="preencoded.png"/>
          <p:cNvPicPr>
            <a:picLocks noChangeAspect="1"/>
          </p:cNvPicPr>
          <p:nvPr/>
        </p:nvPicPr>
        <p:blipFill>
          <a:blip r:embed="rId8"/>
          <a:stretch>
            <a:fillRect/>
          </a:stretch>
        </p:blipFill>
        <p:spPr>
          <a:xfrm>
            <a:off x="5200650" y="2221706"/>
            <a:ext cx="495300" cy="495300"/>
          </a:xfrm>
          <a:prstGeom prst="rect">
            <a:avLst/>
          </a:prstGeom>
        </p:spPr>
      </p:pic>
      <p:pic>
        <p:nvPicPr>
          <p:cNvPr id="8" name="Image 6" descr="preencoded.png"/>
          <p:cNvPicPr>
            <a:picLocks noChangeAspect="1"/>
          </p:cNvPicPr>
          <p:nvPr/>
        </p:nvPicPr>
        <p:blipFill>
          <a:blip r:embed="rId9"/>
          <a:stretch>
            <a:fillRect/>
          </a:stretch>
        </p:blipFill>
        <p:spPr>
          <a:xfrm>
            <a:off x="5355431" y="2345531"/>
            <a:ext cx="185738" cy="247650"/>
          </a:xfrm>
          <a:prstGeom prst="rect">
            <a:avLst/>
          </a:prstGeom>
        </p:spPr>
      </p:pic>
      <p:pic>
        <p:nvPicPr>
          <p:cNvPr id="9" name="Image 7" descr="preencoded.png"/>
          <p:cNvPicPr>
            <a:picLocks noChangeAspect="1"/>
          </p:cNvPicPr>
          <p:nvPr/>
        </p:nvPicPr>
        <p:blipFill>
          <a:blip r:embed="rId10"/>
          <a:stretch>
            <a:fillRect/>
          </a:stretch>
        </p:blipFill>
        <p:spPr>
          <a:xfrm>
            <a:off x="309562" y="3583781"/>
            <a:ext cx="4550569" cy="1516856"/>
          </a:xfrm>
          <a:prstGeom prst="rect">
            <a:avLst/>
          </a:prstGeom>
        </p:spPr>
      </p:pic>
      <p:pic>
        <p:nvPicPr>
          <p:cNvPr id="10" name="Image 8" descr="preencoded.png"/>
          <p:cNvPicPr>
            <a:picLocks noChangeAspect="1"/>
          </p:cNvPicPr>
          <p:nvPr/>
        </p:nvPicPr>
        <p:blipFill>
          <a:blip r:embed="rId11"/>
          <a:stretch>
            <a:fillRect/>
          </a:stretch>
        </p:blipFill>
        <p:spPr>
          <a:xfrm>
            <a:off x="464344" y="3738563"/>
            <a:ext cx="495300" cy="495300"/>
          </a:xfrm>
          <a:prstGeom prst="rect">
            <a:avLst/>
          </a:prstGeom>
        </p:spPr>
      </p:pic>
      <p:pic>
        <p:nvPicPr>
          <p:cNvPr id="11" name="Image 9" descr="preencoded.png"/>
          <p:cNvPicPr>
            <a:picLocks noChangeAspect="1"/>
          </p:cNvPicPr>
          <p:nvPr/>
        </p:nvPicPr>
        <p:blipFill>
          <a:blip r:embed="rId12"/>
          <a:stretch>
            <a:fillRect/>
          </a:stretch>
        </p:blipFill>
        <p:spPr>
          <a:xfrm>
            <a:off x="607517" y="3862388"/>
            <a:ext cx="208955" cy="247650"/>
          </a:xfrm>
          <a:prstGeom prst="rect">
            <a:avLst/>
          </a:prstGeom>
        </p:spPr>
      </p:pic>
      <p:pic>
        <p:nvPicPr>
          <p:cNvPr id="12" name="Image 10" descr="preencoded.png"/>
          <p:cNvPicPr>
            <a:picLocks noChangeAspect="1"/>
          </p:cNvPicPr>
          <p:nvPr/>
        </p:nvPicPr>
        <p:blipFill>
          <a:blip r:embed="rId13"/>
          <a:stretch>
            <a:fillRect/>
          </a:stretch>
        </p:blipFill>
        <p:spPr>
          <a:xfrm>
            <a:off x="5045869" y="3583781"/>
            <a:ext cx="4550569" cy="1516856"/>
          </a:xfrm>
          <a:prstGeom prst="rect">
            <a:avLst/>
          </a:prstGeom>
        </p:spPr>
      </p:pic>
      <p:pic>
        <p:nvPicPr>
          <p:cNvPr id="13" name="Image 11" descr="preencoded.png"/>
          <p:cNvPicPr>
            <a:picLocks noChangeAspect="1"/>
          </p:cNvPicPr>
          <p:nvPr/>
        </p:nvPicPr>
        <p:blipFill>
          <a:blip r:embed="rId14"/>
          <a:stretch>
            <a:fillRect/>
          </a:stretch>
        </p:blipFill>
        <p:spPr>
          <a:xfrm>
            <a:off x="5200650" y="3738563"/>
            <a:ext cx="495300" cy="495300"/>
          </a:xfrm>
          <a:prstGeom prst="rect">
            <a:avLst/>
          </a:prstGeom>
        </p:spPr>
      </p:pic>
      <p:pic>
        <p:nvPicPr>
          <p:cNvPr id="14" name="Image 12" descr="preencoded.png"/>
          <p:cNvPicPr>
            <a:picLocks noChangeAspect="1"/>
          </p:cNvPicPr>
          <p:nvPr/>
        </p:nvPicPr>
        <p:blipFill>
          <a:blip r:embed="rId15"/>
          <a:stretch>
            <a:fillRect/>
          </a:stretch>
        </p:blipFill>
        <p:spPr>
          <a:xfrm>
            <a:off x="5355431" y="3862388"/>
            <a:ext cx="185738" cy="247650"/>
          </a:xfrm>
          <a:prstGeom prst="rect">
            <a:avLst/>
          </a:prstGeom>
        </p:spPr>
      </p:pic>
      <p:pic>
        <p:nvPicPr>
          <p:cNvPr id="15" name="Image 13" descr="preencoded.png"/>
          <p:cNvPicPr>
            <a:picLocks noChangeAspect="1"/>
          </p:cNvPicPr>
          <p:nvPr/>
        </p:nvPicPr>
        <p:blipFill>
          <a:blip r:embed="rId16"/>
          <a:stretch>
            <a:fillRect/>
          </a:stretch>
        </p:blipFill>
        <p:spPr>
          <a:xfrm>
            <a:off x="309563" y="5348287"/>
            <a:ext cx="9286875" cy="959644"/>
          </a:xfrm>
          <a:prstGeom prst="rect">
            <a:avLst/>
          </a:prstGeom>
        </p:spPr>
      </p:pic>
      <p:pic>
        <p:nvPicPr>
          <p:cNvPr id="16" name="Image 14" descr="preencoded.png"/>
          <p:cNvPicPr>
            <a:picLocks noChangeAspect="1"/>
          </p:cNvPicPr>
          <p:nvPr/>
        </p:nvPicPr>
        <p:blipFill>
          <a:blip r:embed="rId17"/>
          <a:stretch>
            <a:fillRect/>
          </a:stretch>
        </p:blipFill>
        <p:spPr>
          <a:xfrm>
            <a:off x="464344" y="5704284"/>
            <a:ext cx="139303" cy="247650"/>
          </a:xfrm>
          <a:prstGeom prst="rect">
            <a:avLst/>
          </a:prstGeom>
        </p:spPr>
      </p:pic>
      <p:sp>
        <p:nvSpPr>
          <p:cNvPr id="17" name="Text 0"/>
          <p:cNvSpPr/>
          <p:nvPr/>
        </p:nvSpPr>
        <p:spPr>
          <a:xfrm>
            <a:off x="309563" y="952500"/>
            <a:ext cx="2689566" cy="309563"/>
          </a:xfrm>
          <a:prstGeom prst="rect">
            <a:avLst/>
          </a:prstGeom>
          <a:noFill/>
          <a:ln/>
        </p:spPr>
        <p:txBody>
          <a:bodyPr wrap="square" lIns="0" tIns="0" rIns="0" bIns="0" rtlCol="0" anchor="t"/>
          <a:lstStyle/>
          <a:p>
            <a:pPr>
              <a:lnSpc>
                <a:spcPts val="2438"/>
              </a:lnSpc>
            </a:pPr>
            <a:r>
              <a:rPr lang="en-US" sz="2194" b="1" dirty="0">
                <a:solidFill>
                  <a:srgbClr val="1F2937"/>
                </a:solidFill>
                <a:latin typeface="ui-sans-serif" pitchFamily="34" charset="0"/>
                <a:ea typeface="ui-sans-serif" pitchFamily="34" charset="-122"/>
                <a:cs typeface="ui-sans-serif" pitchFamily="34" charset="-120"/>
              </a:rPr>
              <a:t>토의 및 발전 방향</a:t>
            </a:r>
            <a:endParaRPr lang="en-US" sz="2194" dirty="0"/>
          </a:p>
        </p:txBody>
      </p:sp>
      <p:sp>
        <p:nvSpPr>
          <p:cNvPr id="18" name="Text 1"/>
          <p:cNvSpPr/>
          <p:nvPr/>
        </p:nvSpPr>
        <p:spPr>
          <a:xfrm>
            <a:off x="309563" y="1447800"/>
            <a:ext cx="9286875" cy="433388"/>
          </a:xfrm>
          <a:prstGeom prst="rect">
            <a:avLst/>
          </a:prstGeom>
          <a:noFill/>
          <a:ln/>
        </p:spPr>
        <p:txBody>
          <a:bodyPr wrap="square" lIns="0" tIns="0" rIns="0" bIns="0" rtlCol="0" anchor="t"/>
          <a:lstStyle/>
          <a:p>
            <a:pPr>
              <a:lnSpc>
                <a:spcPts val="1706"/>
              </a:lnSpc>
            </a:pPr>
            <a:r>
              <a:rPr lang="en-US" sz="1219" dirty="0">
                <a:solidFill>
                  <a:srgbClr val="4B5563"/>
                </a:solidFill>
                <a:latin typeface="ui-sans-serif" pitchFamily="34" charset="0"/>
                <a:ea typeface="ui-sans-serif" pitchFamily="34" charset="-122"/>
                <a:cs typeface="ui-sans-serif" pitchFamily="34" charset="-120"/>
              </a:rPr>
              <a:t>프로젝트 개발 과정에서 발생한 문제점과 향후 개선 방향에 대해 자유롭게 토의하고, 시스템의 기능 및 성능 개선을 위한 추가적인 데이터와 알고리즘에 대해 논의합니다.</a:t>
            </a:r>
            <a:endParaRPr lang="en-US" sz="1219" dirty="0"/>
          </a:p>
        </p:txBody>
      </p:sp>
      <p:sp>
        <p:nvSpPr>
          <p:cNvPr id="19" name="Text 2"/>
          <p:cNvSpPr/>
          <p:nvPr/>
        </p:nvSpPr>
        <p:spPr>
          <a:xfrm>
            <a:off x="1083469" y="2221706"/>
            <a:ext cx="362188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데이터 소스와 모델 통합</a:t>
            </a:r>
            <a:endParaRPr lang="en-US" sz="1219" dirty="0"/>
          </a:p>
        </p:txBody>
      </p:sp>
      <p:sp>
        <p:nvSpPr>
          <p:cNvPr id="20" name="Text 3"/>
          <p:cNvSpPr/>
          <p:nvPr/>
        </p:nvSpPr>
        <p:spPr>
          <a:xfrm>
            <a:off x="1083469" y="2500313"/>
            <a:ext cx="3621881" cy="742950"/>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데이터 소스와 모델 통합 과정에서 발생한 어려움과 해결 방법에 대해 토의합니다. 특히 기상 데이터와 교통 데이터의 특성과 형식이 다르므로, 어떻게 일관된 형식으로 통합할지에 초점을 맞춥니다.</a:t>
            </a:r>
            <a:endParaRPr lang="en-US" sz="975" dirty="0"/>
          </a:p>
        </p:txBody>
      </p:sp>
      <p:sp>
        <p:nvSpPr>
          <p:cNvPr id="21" name="Text 4"/>
          <p:cNvSpPr/>
          <p:nvPr/>
        </p:nvSpPr>
        <p:spPr>
          <a:xfrm>
            <a:off x="5819775" y="2221706"/>
            <a:ext cx="362188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중요 변수 식별</a:t>
            </a:r>
            <a:endParaRPr lang="en-US" sz="1219" dirty="0"/>
          </a:p>
        </p:txBody>
      </p:sp>
      <p:sp>
        <p:nvSpPr>
          <p:cNvPr id="22" name="Text 5"/>
          <p:cNvSpPr/>
          <p:nvPr/>
        </p:nvSpPr>
        <p:spPr>
          <a:xfrm>
            <a:off x="5819775" y="2500313"/>
            <a:ext cx="3621881" cy="742950"/>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홍수 및 사고 예측 모델에서 가장 중요한 변수는 무엇인지 식별하고, 이 변수들을 어떻게 더 잘 활용할 수 있을지에 대해 논의합니다. 예를 들어, 특정 날씨 조건이나 교통량에 따른 위험 증가율을 분석할 수 있습니다.</a:t>
            </a:r>
            <a:endParaRPr lang="en-US" sz="975" dirty="0"/>
          </a:p>
        </p:txBody>
      </p:sp>
      <p:sp>
        <p:nvSpPr>
          <p:cNvPr id="23" name="Text 6"/>
          <p:cNvSpPr/>
          <p:nvPr/>
        </p:nvSpPr>
        <p:spPr>
          <a:xfrm>
            <a:off x="1083469" y="3738562"/>
            <a:ext cx="362188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시각화 및 UI 설계</a:t>
            </a:r>
            <a:endParaRPr lang="en-US" sz="1219" dirty="0"/>
          </a:p>
        </p:txBody>
      </p:sp>
      <p:sp>
        <p:nvSpPr>
          <p:cNvPr id="24" name="Text 7"/>
          <p:cNvSpPr/>
          <p:nvPr/>
        </p:nvSpPr>
        <p:spPr>
          <a:xfrm>
            <a:off x="1083469" y="4017169"/>
            <a:ext cx="3621881" cy="928688"/>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시각화 및 사용자 인터페이스 설계 시 고려해야 할 사항에 대해 토의합니다. 특히 지도 위에 홍수 위험 지역을 색상으로, 도로 위에 사고 위험 구간을 표시하는 방법을 최적화해야 합니다. 또한, 사용자 경험을 개선하기 위한 추가적인 UI 요소나 상호작용 방안을 논의합니다.</a:t>
            </a:r>
            <a:endParaRPr lang="en-US" sz="975" dirty="0"/>
          </a:p>
        </p:txBody>
      </p:sp>
      <p:sp>
        <p:nvSpPr>
          <p:cNvPr id="25" name="Text 8"/>
          <p:cNvSpPr/>
          <p:nvPr/>
        </p:nvSpPr>
        <p:spPr>
          <a:xfrm>
            <a:off x="5819775" y="3738562"/>
            <a:ext cx="362188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ui-sans-serif" pitchFamily="34" charset="0"/>
                <a:ea typeface="ui-sans-serif" pitchFamily="34" charset="-122"/>
                <a:cs typeface="ui-sans-serif" pitchFamily="34" charset="-120"/>
              </a:rPr>
              <a:t>시스템 개선 방안</a:t>
            </a:r>
            <a:endParaRPr lang="en-US" sz="1219" dirty="0"/>
          </a:p>
        </p:txBody>
      </p:sp>
      <p:sp>
        <p:nvSpPr>
          <p:cNvPr id="26" name="Text 9"/>
          <p:cNvSpPr/>
          <p:nvPr/>
        </p:nvSpPr>
        <p:spPr>
          <a:xfrm>
            <a:off x="5819775" y="4017169"/>
            <a:ext cx="3621881" cy="742950"/>
          </a:xfrm>
          <a:prstGeom prst="rect">
            <a:avLst/>
          </a:prstGeom>
          <a:noFill/>
          <a:ln/>
        </p:spPr>
        <p:txBody>
          <a:bodyPr wrap="square" lIns="0" tIns="0" rIns="0" bIns="0" rtlCol="0" anchor="t"/>
          <a:lstStyle/>
          <a:p>
            <a:pPr>
              <a:lnSpc>
                <a:spcPts val="1463"/>
              </a:lnSpc>
            </a:pPr>
            <a:r>
              <a:rPr lang="en-US" sz="975" dirty="0">
                <a:solidFill>
                  <a:srgbClr val="4B5563"/>
                </a:solidFill>
                <a:latin typeface="ui-sans-serif" pitchFamily="34" charset="0"/>
                <a:ea typeface="ui-sans-serif" pitchFamily="34" charset="-122"/>
                <a:cs typeface="ui-sans-serif" pitchFamily="34" charset="-120"/>
              </a:rPr>
              <a:t>시스템의 성능 향상을 위해 추가적으로 도입하면 좋을 데이터나 알고리즘에 대해 논의합니다. 예를 들어, 더 정확한 예측을 위해 추가 센서 데이터를 수집하거나, 더 복잡한 알고리즘을 적용하여 모델의 예측력을 높일 수 있는지 탐구합니다.</a:t>
            </a:r>
            <a:endParaRPr lang="en-US" sz="975" dirty="0"/>
          </a:p>
        </p:txBody>
      </p:sp>
      <p:sp>
        <p:nvSpPr>
          <p:cNvPr id="27" name="Text 10"/>
          <p:cNvSpPr/>
          <p:nvPr/>
        </p:nvSpPr>
        <p:spPr>
          <a:xfrm>
            <a:off x="727472" y="5503069"/>
            <a:ext cx="8714184"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ui-sans-serif" pitchFamily="34" charset="0"/>
                <a:ea typeface="ui-sans-serif" pitchFamily="34" charset="-122"/>
                <a:cs typeface="ui-sans-serif" pitchFamily="34" charset="-120"/>
              </a:rPr>
              <a:t>프로젝트 연장 및 개발 방향</a:t>
            </a:r>
            <a:endParaRPr lang="en-US" sz="1219" dirty="0"/>
          </a:p>
        </p:txBody>
      </p:sp>
      <p:sp>
        <p:nvSpPr>
          <p:cNvPr id="28" name="Text 11"/>
          <p:cNvSpPr/>
          <p:nvPr/>
        </p:nvSpPr>
        <p:spPr>
          <a:xfrm>
            <a:off x="727472" y="5781675"/>
            <a:ext cx="8714184" cy="371475"/>
          </a:xfrm>
          <a:prstGeom prst="rect">
            <a:avLst/>
          </a:prstGeom>
          <a:noFill/>
          <a:ln/>
        </p:spPr>
        <p:txBody>
          <a:bodyPr wrap="square" lIns="0" tIns="0" rIns="0" bIns="0" rtlCol="0" anchor="t"/>
          <a:lstStyle/>
          <a:p>
            <a:pPr>
              <a:lnSpc>
                <a:spcPts val="1463"/>
              </a:lnSpc>
            </a:pPr>
            <a:r>
              <a:rPr lang="en-US" sz="975" dirty="0">
                <a:solidFill>
                  <a:srgbClr val="0D9488"/>
                </a:solidFill>
                <a:latin typeface="ui-sans-serif" pitchFamily="34" charset="0"/>
                <a:ea typeface="ui-sans-serif" pitchFamily="34" charset="-122"/>
                <a:cs typeface="ui-sans-serif" pitchFamily="34" charset="-120"/>
              </a:rPr>
              <a:t>토의한 내용을 바탕으로, 프로젝트의 다음 단계로 넘어가기 위한 계획을 세우거나, 개발한 시스템을 실제 환경에 배포하고 유지보수하는 방안을 모색할 수 있습니다. 또한, 다른 도시나 지역에 대한 시스템 확장 가능성을 고려할 수 있습니다.</a:t>
            </a:r>
            <a:endParaRPr lang="en-US" sz="975" dirty="0"/>
          </a:p>
        </p:txBody>
      </p:sp>
      <p:sp>
        <p:nvSpPr>
          <p:cNvPr id="29" name="Text 12"/>
          <p:cNvSpPr/>
          <p:nvPr/>
        </p:nvSpPr>
        <p:spPr>
          <a:xfrm>
            <a:off x="309563" y="7074694"/>
            <a:ext cx="9286875" cy="185738"/>
          </a:xfrm>
          <a:prstGeom prst="rect">
            <a:avLst/>
          </a:prstGeom>
          <a:noFill/>
          <a:ln/>
        </p:spPr>
        <p:txBody>
          <a:bodyPr wrap="square" lIns="0" tIns="0" rIns="0" bIns="0" rtlCol="0" anchor="t"/>
          <a:lstStyle/>
          <a:p>
            <a:pPr algn="ctr">
              <a:lnSpc>
                <a:spcPts val="1463"/>
              </a:lnSpc>
            </a:pPr>
            <a:r>
              <a:rPr lang="en-US" sz="975" dirty="0">
                <a:solidFill>
                  <a:srgbClr val="6B7280"/>
                </a:solidFill>
                <a:latin typeface="ui-sans-serif" pitchFamily="34" charset="0"/>
                <a:ea typeface="ui-sans-serif" pitchFamily="34" charset="-122"/>
                <a:cs typeface="ui-sans-serif" pitchFamily="34" charset="-120"/>
              </a:rPr>
              <a:t>© 2025 Machine Learning for Disaster Prediction</a:t>
            </a:r>
            <a:endParaRPr lang="en-US" sz="97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9920-5846-2437-72B9-0F56A1D0B3EA}"/>
            </a:ext>
          </a:extLst>
        </p:cNvPr>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61D99A52-40E6-DA25-1671-8FE8C58481BE}"/>
              </a:ext>
            </a:extLst>
          </p:cNvPr>
          <p:cNvSpPr>
            <a:spLocks noGrp="1"/>
          </p:cNvSpPr>
          <p:nvPr>
            <p:ph type="ftr" sz="quarter" idx="11"/>
          </p:nvPr>
        </p:nvSpPr>
        <p:spPr/>
        <p:txBody>
          <a:bodyPr/>
          <a:lstStyle/>
          <a:p>
            <a:r>
              <a:rPr lang="ko-KR" altLang="en-US"/>
              <a:t>㈜바인드소프트</a:t>
            </a:r>
            <a:endParaRPr lang="en-US" dirty="0"/>
          </a:p>
        </p:txBody>
      </p:sp>
      <p:grpSp>
        <p:nvGrpSpPr>
          <p:cNvPr id="28" name="그룹 27">
            <a:extLst>
              <a:ext uri="{FF2B5EF4-FFF2-40B4-BE49-F238E27FC236}">
                <a16:creationId xmlns:a16="http://schemas.microsoft.com/office/drawing/2014/main" id="{50B41AA0-ABC8-7344-A2DB-045F2FFDB6EF}"/>
              </a:ext>
            </a:extLst>
          </p:cNvPr>
          <p:cNvGrpSpPr/>
          <p:nvPr/>
        </p:nvGrpSpPr>
        <p:grpSpPr>
          <a:xfrm>
            <a:off x="577149" y="1404488"/>
            <a:ext cx="7713629" cy="758194"/>
            <a:chOff x="506862" y="2143755"/>
            <a:chExt cx="7804138" cy="777337"/>
          </a:xfrm>
        </p:grpSpPr>
        <p:sp>
          <p:nvSpPr>
            <p:cNvPr id="29" name="TextBox 28">
              <a:extLst>
                <a:ext uri="{FF2B5EF4-FFF2-40B4-BE49-F238E27FC236}">
                  <a16:creationId xmlns:a16="http://schemas.microsoft.com/office/drawing/2014/main" id="{944D8ED4-BD68-B2D9-5A86-99F54675A65A}"/>
                </a:ext>
              </a:extLst>
            </p:cNvPr>
            <p:cNvSpPr txBox="1"/>
            <p:nvPr/>
          </p:nvSpPr>
          <p:spPr>
            <a:xfrm>
              <a:off x="1124461" y="2426287"/>
              <a:ext cx="7186539" cy="416381"/>
            </a:xfrm>
            <a:prstGeom prst="rect">
              <a:avLst/>
            </a:prstGeom>
            <a:noFill/>
          </p:spPr>
          <p:txBody>
            <a:bodyPr wrap="square" lIns="0" tIns="0" rIns="0" bIns="0" rtlCol="0" anchor="ctr" anchorCtr="0">
              <a:spAutoFit/>
            </a:bodyPr>
            <a:lstStyle/>
            <a:p>
              <a:pPr>
                <a:spcBef>
                  <a:spcPts val="867"/>
                </a:spcBef>
              </a:pPr>
              <a:r>
                <a:rPr lang="ko-KR" altLang="en-US" sz="2600"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rPr>
                <a:t>스마트시티 구축 프로젝트 기획 실습 및 구현</a:t>
              </a:r>
            </a:p>
          </p:txBody>
        </p:sp>
        <p:sp>
          <p:nvSpPr>
            <p:cNvPr id="30" name="TextBox 29">
              <a:extLst>
                <a:ext uri="{FF2B5EF4-FFF2-40B4-BE49-F238E27FC236}">
                  <a16:creationId xmlns:a16="http://schemas.microsoft.com/office/drawing/2014/main" id="{A6A19BB1-F1EB-F783-8898-580C692C446A}"/>
                </a:ext>
              </a:extLst>
            </p:cNvPr>
            <p:cNvSpPr txBox="1"/>
            <p:nvPr/>
          </p:nvSpPr>
          <p:spPr>
            <a:xfrm>
              <a:off x="535239" y="2143755"/>
              <a:ext cx="68" cy="173426"/>
            </a:xfrm>
            <a:prstGeom prst="rect">
              <a:avLst/>
            </a:prstGeom>
            <a:noFill/>
          </p:spPr>
          <p:txBody>
            <a:bodyPr wrap="none" lIns="0" tIns="0" rIns="0" bIns="0" rtlCol="0" anchor="ctr" anchorCtr="0">
              <a:spAutoFit/>
            </a:bodyPr>
            <a:lstStyle/>
            <a:p>
              <a:pPr>
                <a:spcBef>
                  <a:spcPts val="867"/>
                </a:spcBef>
              </a:pPr>
              <a:endParaRPr lang="ko-KR" altLang="en-US" sz="1083" spc="-65" dirty="0">
                <a:ln>
                  <a:solidFill>
                    <a:schemeClr val="bg1">
                      <a:alpha val="0"/>
                    </a:schemeClr>
                  </a:solidFill>
                </a:ln>
                <a:solidFill>
                  <a:prstClr val="black">
                    <a:lumMod val="75000"/>
                    <a:lumOff val="25000"/>
                  </a:prstClr>
                </a:solidFill>
                <a:latin typeface="맑은 고딕" panose="020B0503020000020004" pitchFamily="50" charset="-127"/>
                <a:ea typeface="맑은 고딕" panose="020B0503020000020004" pitchFamily="50" charset="-127"/>
              </a:endParaRPr>
            </a:p>
          </p:txBody>
        </p:sp>
        <p:grpSp>
          <p:nvGrpSpPr>
            <p:cNvPr id="31" name="그룹 30">
              <a:extLst>
                <a:ext uri="{FF2B5EF4-FFF2-40B4-BE49-F238E27FC236}">
                  <a16:creationId xmlns:a16="http://schemas.microsoft.com/office/drawing/2014/main" id="{9A895565-A542-9F62-CF45-93975ED0B25D}"/>
                </a:ext>
              </a:extLst>
            </p:cNvPr>
            <p:cNvGrpSpPr/>
            <p:nvPr/>
          </p:nvGrpSpPr>
          <p:grpSpPr>
            <a:xfrm>
              <a:off x="506862" y="2356697"/>
              <a:ext cx="527077" cy="564395"/>
              <a:chOff x="2496339" y="3062826"/>
              <a:chExt cx="527077" cy="564395"/>
            </a:xfrm>
          </p:grpSpPr>
          <p:sp>
            <p:nvSpPr>
              <p:cNvPr id="32" name="사각형: 둥근 위쪽 모서리 31">
                <a:extLst>
                  <a:ext uri="{FF2B5EF4-FFF2-40B4-BE49-F238E27FC236}">
                    <a16:creationId xmlns:a16="http://schemas.microsoft.com/office/drawing/2014/main" id="{CB0ECF7A-3491-4AF9-B45C-697850E67BDA}"/>
                  </a:ext>
                </a:extLst>
              </p:cNvPr>
              <p:cNvSpPr/>
              <p:nvPr/>
            </p:nvSpPr>
            <p:spPr>
              <a:xfrm>
                <a:off x="2496339" y="3062826"/>
                <a:ext cx="527077" cy="564395"/>
              </a:xfrm>
              <a:prstGeom prst="round2SameRect">
                <a:avLst>
                  <a:gd name="adj1" fmla="val 6547"/>
                  <a:gd name="adj2" fmla="val 0"/>
                </a:avLst>
              </a:prstGeom>
              <a:gradFill>
                <a:gsLst>
                  <a:gs pos="0">
                    <a:srgbClr val="0987B9"/>
                  </a:gs>
                  <a:gs pos="100000">
                    <a:srgbClr val="027F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33" name="사각형: 둥근 위쪽 모서리 32">
                <a:extLst>
                  <a:ext uri="{FF2B5EF4-FFF2-40B4-BE49-F238E27FC236}">
                    <a16:creationId xmlns:a16="http://schemas.microsoft.com/office/drawing/2014/main" id="{AE0842FC-A6EE-D37A-5882-9D40FF75E7A2}"/>
                  </a:ext>
                </a:extLst>
              </p:cNvPr>
              <p:cNvSpPr/>
              <p:nvPr/>
            </p:nvSpPr>
            <p:spPr>
              <a:xfrm flipH="1">
                <a:off x="2496339" y="3062826"/>
                <a:ext cx="527076" cy="564395"/>
              </a:xfrm>
              <a:prstGeom prst="round2SameRect">
                <a:avLst>
                  <a:gd name="adj1" fmla="val 6547"/>
                  <a:gd name="adj2" fmla="val 0"/>
                </a:avLst>
              </a:prstGeom>
              <a:gradFill flip="none" rotWithShape="1">
                <a:gsLst>
                  <a:gs pos="56000">
                    <a:schemeClr val="bg1">
                      <a:alpha val="0"/>
                    </a:schemeClr>
                  </a:gs>
                  <a:gs pos="0">
                    <a:schemeClr val="bg1">
                      <a:alpha val="4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latin typeface="맑은 고딕" panose="020B0503020000020004" pitchFamily="50" charset="-127"/>
                  <a:ea typeface="맑은 고딕" panose="020B0503020000020004" pitchFamily="50" charset="-127"/>
                </a:endParaRPr>
              </a:p>
            </p:txBody>
          </p:sp>
          <p:sp>
            <p:nvSpPr>
              <p:cNvPr id="34" name="TextBox 33">
                <a:extLst>
                  <a:ext uri="{FF2B5EF4-FFF2-40B4-BE49-F238E27FC236}">
                    <a16:creationId xmlns:a16="http://schemas.microsoft.com/office/drawing/2014/main" id="{6C206372-9176-A01E-7438-B7E5DC49365C}"/>
                  </a:ext>
                </a:extLst>
              </p:cNvPr>
              <p:cNvSpPr txBox="1"/>
              <p:nvPr/>
            </p:nvSpPr>
            <p:spPr>
              <a:xfrm>
                <a:off x="2635808" y="3071517"/>
                <a:ext cx="248138" cy="547015"/>
              </a:xfrm>
              <a:prstGeom prst="rect">
                <a:avLst/>
              </a:prstGeom>
              <a:noFill/>
            </p:spPr>
            <p:txBody>
              <a:bodyPr wrap="none" lIns="0" tIns="0" rIns="0" bIns="0" rtlCol="0" anchor="ctr" anchorCtr="0">
                <a:spAutoFit/>
              </a:bodyPr>
              <a:lstStyle>
                <a:defPPr>
                  <a:defRPr lang="ko-KR"/>
                </a:defPPr>
                <a:lvl1pPr algn="ctr" latinLnBrk="0">
                  <a:spcBef>
                    <a:spcPts val="800"/>
                  </a:spcBef>
                  <a:defRPr sz="3200">
                    <a:solidFill>
                      <a:prstClr val="white"/>
                    </a:solidFill>
                    <a:latin typeface="KoPub바탕체 Bold" pitchFamily="18" charset="-127"/>
                    <a:ea typeface="KoPub바탕체 Bold" pitchFamily="18" charset="-127"/>
                  </a:defRPr>
                </a:lvl1pPr>
              </a:lstStyle>
              <a:p>
                <a:r>
                  <a:rPr lang="en-US" altLang="ko-KR" sz="3467" dirty="0">
                    <a:ln>
                      <a:solidFill>
                        <a:schemeClr val="bg1">
                          <a:alpha val="0"/>
                        </a:schemeClr>
                      </a:solidFill>
                    </a:ln>
                    <a:latin typeface="맑은 고딕" panose="020B0503020000020004" pitchFamily="50" charset="-127"/>
                    <a:ea typeface="맑은 고딕" panose="020B0503020000020004" pitchFamily="50" charset="-127"/>
                  </a:rPr>
                  <a:t>5</a:t>
                </a:r>
              </a:p>
            </p:txBody>
          </p:sp>
        </p:grpSp>
      </p:grpSp>
      <p:sp>
        <p:nvSpPr>
          <p:cNvPr id="3" name="TextBox 2">
            <a:extLst>
              <a:ext uri="{FF2B5EF4-FFF2-40B4-BE49-F238E27FC236}">
                <a16:creationId xmlns:a16="http://schemas.microsoft.com/office/drawing/2014/main" id="{587E22BC-B884-C5D8-AFB7-B69BCD5F925E}"/>
              </a:ext>
            </a:extLst>
          </p:cNvPr>
          <p:cNvSpPr txBox="1"/>
          <p:nvPr/>
        </p:nvSpPr>
        <p:spPr>
          <a:xfrm>
            <a:off x="837630" y="2806315"/>
            <a:ext cx="8258992" cy="1938992"/>
          </a:xfrm>
          <a:prstGeom prst="rect">
            <a:avLst/>
          </a:prstGeom>
          <a:noFill/>
        </p:spPr>
        <p:txBody>
          <a:bodyPr wrap="none" rtlCol="0">
            <a:spAutoFit/>
          </a:bodyPr>
          <a:lstStyle/>
          <a:p>
            <a:pPr fontAlgn="base"/>
            <a:r>
              <a:rPr lang="en-US" altLang="ko-KR" sz="2400" dirty="0"/>
              <a:t>[</a:t>
            </a:r>
            <a:r>
              <a:rPr lang="ko-KR" altLang="en-US" sz="2400" dirty="0"/>
              <a:t>실습</a:t>
            </a:r>
            <a:r>
              <a:rPr lang="en-US" altLang="ko-KR" sz="2400" dirty="0"/>
              <a:t>] </a:t>
            </a:r>
            <a:r>
              <a:rPr lang="ko-KR" altLang="en-US" sz="2400" dirty="0"/>
              <a:t>데이터 기반 스마트시티 </a:t>
            </a:r>
            <a:r>
              <a:rPr lang="en-US" altLang="ko-KR" sz="2400" dirty="0"/>
              <a:t>AI </a:t>
            </a:r>
            <a:r>
              <a:rPr lang="ko-KR" altLang="en-US" sz="2400" dirty="0"/>
              <a:t>솔루션 구축 프로젝트 실습</a:t>
            </a:r>
          </a:p>
          <a:p>
            <a:pPr fontAlgn="base"/>
            <a:r>
              <a:rPr lang="ko-KR" altLang="en-US" sz="2400" dirty="0"/>
              <a:t>      </a:t>
            </a:r>
            <a:r>
              <a:rPr lang="en-US" altLang="ko-KR" sz="2400" dirty="0"/>
              <a:t>(</a:t>
            </a:r>
            <a:r>
              <a:rPr lang="ko-KR" altLang="en-US" sz="2400" dirty="0"/>
              <a:t>자체 데이터 </a:t>
            </a:r>
            <a:r>
              <a:rPr lang="en-US" altLang="ko-KR" sz="2400" dirty="0"/>
              <a:t>or </a:t>
            </a:r>
            <a:r>
              <a:rPr lang="ko-KR" altLang="en-US" sz="2400" dirty="0"/>
              <a:t>공공 </a:t>
            </a:r>
            <a:r>
              <a:rPr lang="ko-KR" altLang="en-US" sz="2400" dirty="0" err="1"/>
              <a:t>데이터포털</a:t>
            </a:r>
            <a:r>
              <a:rPr lang="ko-KR" altLang="en-US" sz="2400" dirty="0"/>
              <a:t> 실습</a:t>
            </a:r>
            <a:r>
              <a:rPr lang="en-US" altLang="ko-KR" sz="2400" dirty="0"/>
              <a:t>)</a:t>
            </a:r>
          </a:p>
          <a:p>
            <a:pPr fontAlgn="base"/>
            <a:r>
              <a:rPr lang="en-US" altLang="ko-KR" sz="2400" dirty="0"/>
              <a:t> - </a:t>
            </a:r>
            <a:r>
              <a:rPr lang="ko-KR" altLang="en-US" sz="2400" dirty="0"/>
              <a:t>시계열 </a:t>
            </a:r>
            <a:r>
              <a:rPr lang="en-US" altLang="ko-KR" sz="2400" dirty="0"/>
              <a:t>/ </a:t>
            </a:r>
            <a:r>
              <a:rPr lang="ko-KR" altLang="en-US" sz="2400" dirty="0"/>
              <a:t>이미지 데이터를 활용한 프로젝트 기획 실습</a:t>
            </a:r>
          </a:p>
          <a:p>
            <a:pPr fontAlgn="base"/>
            <a:r>
              <a:rPr lang="ko-KR" altLang="en-US" sz="2400" dirty="0"/>
              <a:t> </a:t>
            </a:r>
            <a:r>
              <a:rPr lang="en-US" altLang="ko-KR" sz="2400" dirty="0"/>
              <a:t>- GUI </a:t>
            </a:r>
            <a:r>
              <a:rPr lang="ko-KR" altLang="en-US" sz="2400" dirty="0"/>
              <a:t>기반 분석 및 모델링 도구 활용 실습</a:t>
            </a:r>
          </a:p>
          <a:p>
            <a:pPr fontAlgn="base"/>
            <a:r>
              <a:rPr lang="ko-KR" altLang="en-US" sz="2400" dirty="0"/>
              <a:t> </a:t>
            </a:r>
            <a:r>
              <a:rPr lang="en-US" altLang="ko-KR" sz="2400" dirty="0"/>
              <a:t>- </a:t>
            </a:r>
            <a:r>
              <a:rPr lang="ko-KR" altLang="en-US" sz="2400" dirty="0"/>
              <a:t>대시보드 구축 및 데이터 연동 시각화 실습</a:t>
            </a:r>
          </a:p>
        </p:txBody>
      </p:sp>
    </p:spTree>
    <p:extLst>
      <p:ext uri="{BB962C8B-B14F-4D97-AF65-F5344CB8AC3E}">
        <p14:creationId xmlns:p14="http://schemas.microsoft.com/office/powerpoint/2010/main" val="3527253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572125"/>
          </a:xfrm>
          <a:prstGeom prst="rect">
            <a:avLst/>
          </a:prstGeom>
        </p:spPr>
      </p:pic>
      <p:pic>
        <p:nvPicPr>
          <p:cNvPr id="4" name="Image 2" descr="preencoded.png"/>
          <p:cNvPicPr>
            <a:picLocks noChangeAspect="1"/>
          </p:cNvPicPr>
          <p:nvPr/>
        </p:nvPicPr>
        <p:blipFill>
          <a:blip r:embed="rId5"/>
          <a:stretch>
            <a:fillRect/>
          </a:stretch>
        </p:blipFill>
        <p:spPr>
          <a:xfrm>
            <a:off x="0" y="642938"/>
            <a:ext cx="9906000" cy="5572125"/>
          </a:xfrm>
          <a:prstGeom prst="rect">
            <a:avLst/>
          </a:prstGeom>
        </p:spPr>
      </p:pic>
      <p:pic>
        <p:nvPicPr>
          <p:cNvPr id="5" name="Image 3" descr="preencoded.png"/>
          <p:cNvPicPr>
            <a:picLocks noChangeAspect="1"/>
          </p:cNvPicPr>
          <p:nvPr/>
        </p:nvPicPr>
        <p:blipFill>
          <a:blip r:embed="rId6"/>
          <a:stretch>
            <a:fillRect/>
          </a:stretch>
        </p:blipFill>
        <p:spPr>
          <a:xfrm>
            <a:off x="495300" y="3382566"/>
            <a:ext cx="742950" cy="30956"/>
          </a:xfrm>
          <a:prstGeom prst="rect">
            <a:avLst/>
          </a:prstGeom>
        </p:spPr>
      </p:pic>
      <p:pic>
        <p:nvPicPr>
          <p:cNvPr id="6" name="Image 4" descr="preencoded.png"/>
          <p:cNvPicPr>
            <a:picLocks noChangeAspect="1"/>
          </p:cNvPicPr>
          <p:nvPr/>
        </p:nvPicPr>
        <p:blipFill>
          <a:blip r:embed="rId7"/>
          <a:stretch>
            <a:fillRect/>
          </a:stretch>
        </p:blipFill>
        <p:spPr>
          <a:xfrm>
            <a:off x="495300" y="4373166"/>
            <a:ext cx="108347" cy="123825"/>
          </a:xfrm>
          <a:prstGeom prst="rect">
            <a:avLst/>
          </a:prstGeom>
        </p:spPr>
      </p:pic>
      <p:pic>
        <p:nvPicPr>
          <p:cNvPr id="7" name="Image 5" descr="preencoded.png"/>
          <p:cNvPicPr>
            <a:picLocks noChangeAspect="1"/>
          </p:cNvPicPr>
          <p:nvPr/>
        </p:nvPicPr>
        <p:blipFill>
          <a:blip r:embed="rId8"/>
          <a:stretch>
            <a:fillRect/>
          </a:stretch>
        </p:blipFill>
        <p:spPr>
          <a:xfrm>
            <a:off x="1532334" y="4373166"/>
            <a:ext cx="92869" cy="123825"/>
          </a:xfrm>
          <a:prstGeom prst="rect">
            <a:avLst/>
          </a:prstGeom>
        </p:spPr>
      </p:pic>
      <p:pic>
        <p:nvPicPr>
          <p:cNvPr id="8" name="Image 6" descr="preencoded.png"/>
          <p:cNvPicPr>
            <a:picLocks noChangeAspect="1"/>
          </p:cNvPicPr>
          <p:nvPr/>
        </p:nvPicPr>
        <p:blipFill>
          <a:blip r:embed="rId9"/>
          <a:stretch>
            <a:fillRect/>
          </a:stretch>
        </p:blipFill>
        <p:spPr>
          <a:xfrm>
            <a:off x="0" y="6153150"/>
            <a:ext cx="9906000" cy="61913"/>
          </a:xfrm>
          <a:prstGeom prst="rect">
            <a:avLst/>
          </a:prstGeom>
        </p:spPr>
      </p:pic>
      <p:sp>
        <p:nvSpPr>
          <p:cNvPr id="9" name="Text 0"/>
          <p:cNvSpPr/>
          <p:nvPr/>
        </p:nvSpPr>
        <p:spPr>
          <a:xfrm>
            <a:off x="495300" y="2330053"/>
            <a:ext cx="5943600" cy="928688"/>
          </a:xfrm>
          <a:prstGeom prst="rect">
            <a:avLst/>
          </a:prstGeom>
          <a:noFill/>
          <a:ln/>
        </p:spPr>
        <p:txBody>
          <a:bodyPr wrap="square" lIns="0" tIns="0" rIns="0" bIns="0" rtlCol="0" anchor="t"/>
          <a:lstStyle/>
          <a:p>
            <a:pPr>
              <a:lnSpc>
                <a:spcPts val="3656"/>
              </a:lnSpc>
            </a:pPr>
            <a:r>
              <a:rPr lang="en-US" sz="2925" b="1" dirty="0">
                <a:solidFill>
                  <a:srgbClr val="FFFFFF"/>
                </a:solidFill>
                <a:latin typeface="Roboto" pitchFamily="34" charset="0"/>
                <a:ea typeface="Roboto" pitchFamily="34" charset="-122"/>
                <a:cs typeface="Roboto" pitchFamily="34" charset="-120"/>
              </a:rPr>
              <a:t>CNN 이론 및 YOLO 8을 활용한 객체 검출</a:t>
            </a:r>
            <a:endParaRPr lang="en-US" sz="2925" dirty="0"/>
          </a:p>
        </p:txBody>
      </p:sp>
      <p:sp>
        <p:nvSpPr>
          <p:cNvPr id="10" name="Text 1"/>
          <p:cNvSpPr/>
          <p:nvPr/>
        </p:nvSpPr>
        <p:spPr>
          <a:xfrm>
            <a:off x="495300" y="3599259"/>
            <a:ext cx="7132320" cy="247650"/>
          </a:xfrm>
          <a:prstGeom prst="rect">
            <a:avLst/>
          </a:prstGeom>
          <a:noFill/>
          <a:ln/>
        </p:spPr>
        <p:txBody>
          <a:bodyPr wrap="square" lIns="0" tIns="0" rIns="0" bIns="0" rtlCol="0" anchor="t"/>
          <a:lstStyle/>
          <a:p>
            <a:pPr>
              <a:lnSpc>
                <a:spcPts val="1950"/>
              </a:lnSpc>
            </a:pPr>
            <a:r>
              <a:rPr lang="en-US" sz="1463" dirty="0">
                <a:solidFill>
                  <a:srgbClr val="E5E7EB"/>
                </a:solidFill>
                <a:latin typeface="Roboto" pitchFamily="34" charset="0"/>
                <a:ea typeface="Roboto" pitchFamily="34" charset="-122"/>
                <a:cs typeface="Roboto" pitchFamily="34" charset="-120"/>
              </a:rPr>
              <a:t>인공지능 기반의 실시간 </a:t>
            </a:r>
            <a:r>
              <a:rPr lang="en-US" sz="1463">
                <a:solidFill>
                  <a:srgbClr val="E5E7EB"/>
                </a:solidFill>
                <a:latin typeface="Roboto" pitchFamily="34" charset="0"/>
                <a:ea typeface="Roboto" pitchFamily="34" charset="-122"/>
                <a:cs typeface="Roboto" pitchFamily="34" charset="-120"/>
              </a:rPr>
              <a:t>객체 검출 </a:t>
            </a:r>
            <a:r>
              <a:rPr lang="ko-KR" altLang="en-US" sz="1463">
                <a:solidFill>
                  <a:srgbClr val="E5E7EB"/>
                </a:solidFill>
                <a:latin typeface="Roboto" pitchFamily="34" charset="0"/>
                <a:ea typeface="Roboto" pitchFamily="34" charset="-122"/>
                <a:cs typeface="Roboto" pitchFamily="34" charset="-120"/>
              </a:rPr>
              <a:t>기술</a:t>
            </a:r>
            <a:r>
              <a:rPr lang="en-US" sz="1463">
                <a:solidFill>
                  <a:srgbClr val="E5E7EB"/>
                </a:solidFill>
                <a:latin typeface="Roboto" pitchFamily="34" charset="0"/>
                <a:ea typeface="Roboto" pitchFamily="34" charset="-122"/>
                <a:cs typeface="Roboto" pitchFamily="34" charset="-120"/>
              </a:rPr>
              <a:t> </a:t>
            </a:r>
            <a:r>
              <a:rPr lang="en-US" sz="1463" dirty="0">
                <a:solidFill>
                  <a:srgbClr val="E5E7EB"/>
                </a:solidFill>
                <a:latin typeface="Roboto" pitchFamily="34" charset="0"/>
                <a:ea typeface="Roboto" pitchFamily="34" charset="-122"/>
                <a:cs typeface="Roboto" pitchFamily="34" charset="-120"/>
              </a:rPr>
              <a:t>및 스마트시티 안전 예측</a:t>
            </a:r>
            <a:endParaRPr lang="en-US" sz="1463" dirty="0"/>
          </a:p>
        </p:txBody>
      </p:sp>
      <p:sp>
        <p:nvSpPr>
          <p:cNvPr id="11" name="Text 2"/>
          <p:cNvSpPr/>
          <p:nvPr/>
        </p:nvSpPr>
        <p:spPr>
          <a:xfrm>
            <a:off x="665559" y="4342209"/>
            <a:ext cx="742950" cy="185738"/>
          </a:xfrm>
          <a:prstGeom prst="rect">
            <a:avLst/>
          </a:prstGeom>
          <a:noFill/>
          <a:ln/>
        </p:spPr>
        <p:txBody>
          <a:bodyPr wrap="square" lIns="0" tIns="0" rIns="0" bIns="0" rtlCol="0" anchor="t"/>
          <a:lstStyle/>
          <a:p>
            <a:pPr>
              <a:lnSpc>
                <a:spcPts val="1463"/>
              </a:lnSpc>
            </a:pPr>
            <a:r>
              <a:rPr lang="en-US" sz="975" dirty="0">
                <a:solidFill>
                  <a:srgbClr val="E5E7EB"/>
                </a:solidFill>
                <a:latin typeface="Roboto" pitchFamily="34" charset="0"/>
                <a:ea typeface="Roboto" pitchFamily="34" charset="-122"/>
                <a:cs typeface="Roboto" pitchFamily="34" charset="-120"/>
              </a:rPr>
              <a:t>2025-10-01</a:t>
            </a:r>
            <a:endParaRPr lang="en-US" sz="975" dirty="0"/>
          </a:p>
        </p:txBody>
      </p:sp>
      <p:sp>
        <p:nvSpPr>
          <p:cNvPr id="12" name="Text 3"/>
          <p:cNvSpPr/>
          <p:nvPr/>
        </p:nvSpPr>
        <p:spPr>
          <a:xfrm>
            <a:off x="1687115" y="4342209"/>
            <a:ext cx="1374458" cy="185738"/>
          </a:xfrm>
          <a:prstGeom prst="rect">
            <a:avLst/>
          </a:prstGeom>
          <a:noFill/>
          <a:ln/>
        </p:spPr>
        <p:txBody>
          <a:bodyPr wrap="square" lIns="0" tIns="0" rIns="0" bIns="0" rtlCol="0" anchor="t"/>
          <a:lstStyle/>
          <a:p>
            <a:pPr>
              <a:lnSpc>
                <a:spcPts val="1463"/>
              </a:lnSpc>
            </a:pPr>
            <a:r>
              <a:rPr lang="en-US" sz="975" dirty="0">
                <a:solidFill>
                  <a:srgbClr val="E5E7EB"/>
                </a:solidFill>
                <a:latin typeface="Roboto" pitchFamily="34" charset="0"/>
                <a:ea typeface="Roboto" pitchFamily="34" charset="-122"/>
                <a:cs typeface="Roboto" pitchFamily="34" charset="-120"/>
              </a:rPr>
              <a:t>스마트시티 솔루션즈</a:t>
            </a:r>
            <a:endParaRPr lang="en-US" sz="975"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581525" cy="1981200"/>
          </a:xfrm>
          <a:prstGeom prst="rect">
            <a:avLst/>
          </a:prstGeom>
        </p:spPr>
      </p:pic>
      <p:pic>
        <p:nvPicPr>
          <p:cNvPr id="5" name="Image 3" descr="preencoded.png"/>
          <p:cNvPicPr>
            <a:picLocks noChangeAspect="1"/>
          </p:cNvPicPr>
          <p:nvPr/>
        </p:nvPicPr>
        <p:blipFill>
          <a:blip r:embed="rId6"/>
          <a:stretch>
            <a:fillRect/>
          </a:stretch>
        </p:blipFill>
        <p:spPr>
          <a:xfrm>
            <a:off x="433387" y="1625798"/>
            <a:ext cx="185738" cy="185738"/>
          </a:xfrm>
          <a:prstGeom prst="rect">
            <a:avLst/>
          </a:prstGeom>
        </p:spPr>
      </p:pic>
      <p:pic>
        <p:nvPicPr>
          <p:cNvPr id="6" name="Image 4" descr="preencoded.png"/>
          <p:cNvPicPr>
            <a:picLocks noChangeAspect="1"/>
          </p:cNvPicPr>
          <p:nvPr/>
        </p:nvPicPr>
        <p:blipFill>
          <a:blip r:embed="rId7"/>
          <a:stretch>
            <a:fillRect/>
          </a:stretch>
        </p:blipFill>
        <p:spPr>
          <a:xfrm>
            <a:off x="247650" y="3583781"/>
            <a:ext cx="4581525" cy="1888331"/>
          </a:xfrm>
          <a:prstGeom prst="rect">
            <a:avLst/>
          </a:prstGeom>
        </p:spPr>
      </p:pic>
      <p:pic>
        <p:nvPicPr>
          <p:cNvPr id="7" name="Image 5" descr="preencoded.png"/>
          <p:cNvPicPr>
            <a:picLocks noChangeAspect="1"/>
          </p:cNvPicPr>
          <p:nvPr/>
        </p:nvPicPr>
        <p:blipFill>
          <a:blip r:embed="rId8"/>
          <a:stretch>
            <a:fillRect/>
          </a:stretch>
        </p:blipFill>
        <p:spPr>
          <a:xfrm>
            <a:off x="433388" y="3792736"/>
            <a:ext cx="208955" cy="185738"/>
          </a:xfrm>
          <a:prstGeom prst="rect">
            <a:avLst/>
          </a:prstGeom>
        </p:spPr>
      </p:pic>
      <p:pic>
        <p:nvPicPr>
          <p:cNvPr id="8" name="Image 6" descr="preencoded.png"/>
          <p:cNvPicPr>
            <a:picLocks noChangeAspect="1"/>
          </p:cNvPicPr>
          <p:nvPr/>
        </p:nvPicPr>
        <p:blipFill>
          <a:blip r:embed="rId9"/>
          <a:stretch>
            <a:fillRect/>
          </a:stretch>
        </p:blipFill>
        <p:spPr>
          <a:xfrm>
            <a:off x="433387" y="4140994"/>
            <a:ext cx="2043113" cy="1145381"/>
          </a:xfrm>
          <a:prstGeom prst="rect">
            <a:avLst/>
          </a:prstGeom>
        </p:spPr>
      </p:pic>
      <p:pic>
        <p:nvPicPr>
          <p:cNvPr id="9" name="Image 7" descr="preencoded.png"/>
          <p:cNvPicPr>
            <a:picLocks noChangeAspect="1"/>
          </p:cNvPicPr>
          <p:nvPr/>
        </p:nvPicPr>
        <p:blipFill>
          <a:blip r:embed="rId10"/>
          <a:stretch>
            <a:fillRect/>
          </a:stretch>
        </p:blipFill>
        <p:spPr>
          <a:xfrm>
            <a:off x="557213" y="4264819"/>
            <a:ext cx="139303" cy="216694"/>
          </a:xfrm>
          <a:prstGeom prst="rect">
            <a:avLst/>
          </a:prstGeom>
        </p:spPr>
      </p:pic>
      <p:pic>
        <p:nvPicPr>
          <p:cNvPr id="10" name="Image 8" descr="preencoded.png"/>
          <p:cNvPicPr>
            <a:picLocks noChangeAspect="1"/>
          </p:cNvPicPr>
          <p:nvPr/>
        </p:nvPicPr>
        <p:blipFill>
          <a:blip r:embed="rId11"/>
          <a:stretch>
            <a:fillRect/>
          </a:stretch>
        </p:blipFill>
        <p:spPr>
          <a:xfrm>
            <a:off x="2600325" y="4140994"/>
            <a:ext cx="2043113" cy="1145381"/>
          </a:xfrm>
          <a:prstGeom prst="rect">
            <a:avLst/>
          </a:prstGeom>
        </p:spPr>
      </p:pic>
      <p:pic>
        <p:nvPicPr>
          <p:cNvPr id="11" name="Image 9" descr="preencoded.png"/>
          <p:cNvPicPr>
            <a:picLocks noChangeAspect="1"/>
          </p:cNvPicPr>
          <p:nvPr/>
        </p:nvPicPr>
        <p:blipFill>
          <a:blip r:embed="rId12"/>
          <a:stretch>
            <a:fillRect/>
          </a:stretch>
        </p:blipFill>
        <p:spPr>
          <a:xfrm>
            <a:off x="2724150" y="4264819"/>
            <a:ext cx="193477" cy="216694"/>
          </a:xfrm>
          <a:prstGeom prst="rect">
            <a:avLst/>
          </a:prstGeom>
        </p:spPr>
      </p:pic>
      <p:pic>
        <p:nvPicPr>
          <p:cNvPr id="12" name="Image 10" descr="preencoded.png"/>
          <p:cNvPicPr>
            <a:picLocks noChangeAspect="1"/>
          </p:cNvPicPr>
          <p:nvPr/>
        </p:nvPicPr>
        <p:blipFill>
          <a:blip r:embed="rId13"/>
          <a:stretch>
            <a:fillRect/>
          </a:stretch>
        </p:blipFill>
        <p:spPr>
          <a:xfrm>
            <a:off x="5076825" y="1416844"/>
            <a:ext cx="4581525" cy="4055269"/>
          </a:xfrm>
          <a:prstGeom prst="rect">
            <a:avLst/>
          </a:prstGeom>
        </p:spPr>
      </p:pic>
      <p:pic>
        <p:nvPicPr>
          <p:cNvPr id="13" name="Image 11" descr="preencoded.png"/>
          <p:cNvPicPr>
            <a:picLocks noChangeAspect="1"/>
          </p:cNvPicPr>
          <p:nvPr/>
        </p:nvPicPr>
        <p:blipFill>
          <a:blip r:embed="rId14"/>
          <a:stretch>
            <a:fillRect/>
          </a:stretch>
        </p:blipFill>
        <p:spPr>
          <a:xfrm>
            <a:off x="6527900" y="1625798"/>
            <a:ext cx="208955" cy="185738"/>
          </a:xfrm>
          <a:prstGeom prst="rect">
            <a:avLst/>
          </a:prstGeom>
        </p:spPr>
      </p:pic>
      <p:pic>
        <p:nvPicPr>
          <p:cNvPr id="14" name="Image 12" descr="preencoded.png"/>
          <p:cNvPicPr>
            <a:picLocks noChangeAspect="1"/>
          </p:cNvPicPr>
          <p:nvPr/>
        </p:nvPicPr>
        <p:blipFill>
          <a:blip r:embed="rId15"/>
          <a:stretch>
            <a:fillRect/>
          </a:stretch>
        </p:blipFill>
        <p:spPr>
          <a:xfrm>
            <a:off x="5262563" y="2546747"/>
            <a:ext cx="495300" cy="495300"/>
          </a:xfrm>
          <a:prstGeom prst="rect">
            <a:avLst/>
          </a:prstGeom>
        </p:spPr>
      </p:pic>
      <p:pic>
        <p:nvPicPr>
          <p:cNvPr id="15" name="Image 13" descr="preencoded.png"/>
          <p:cNvPicPr>
            <a:picLocks noChangeAspect="1"/>
          </p:cNvPicPr>
          <p:nvPr/>
        </p:nvPicPr>
        <p:blipFill>
          <a:blip r:embed="rId16"/>
          <a:stretch>
            <a:fillRect/>
          </a:stretch>
        </p:blipFill>
        <p:spPr>
          <a:xfrm>
            <a:off x="5394127" y="2655094"/>
            <a:ext cx="232172" cy="278606"/>
          </a:xfrm>
          <a:prstGeom prst="rect">
            <a:avLst/>
          </a:prstGeom>
        </p:spPr>
      </p:pic>
      <p:pic>
        <p:nvPicPr>
          <p:cNvPr id="16" name="Image 14" descr="preencoded.png"/>
          <p:cNvPicPr>
            <a:picLocks noChangeAspect="1"/>
          </p:cNvPicPr>
          <p:nvPr/>
        </p:nvPicPr>
        <p:blipFill>
          <a:blip r:embed="rId17"/>
          <a:stretch>
            <a:fillRect/>
          </a:stretch>
        </p:blipFill>
        <p:spPr>
          <a:xfrm>
            <a:off x="5757862" y="3003352"/>
            <a:ext cx="201216" cy="15478"/>
          </a:xfrm>
          <a:prstGeom prst="rect">
            <a:avLst/>
          </a:prstGeom>
        </p:spPr>
      </p:pic>
      <p:pic>
        <p:nvPicPr>
          <p:cNvPr id="17" name="Image 15" descr="preencoded.png"/>
          <p:cNvPicPr>
            <a:picLocks noChangeAspect="1"/>
          </p:cNvPicPr>
          <p:nvPr/>
        </p:nvPicPr>
        <p:blipFill>
          <a:blip r:embed="rId18"/>
          <a:stretch>
            <a:fillRect/>
          </a:stretch>
        </p:blipFill>
        <p:spPr>
          <a:xfrm>
            <a:off x="5959078" y="2701528"/>
            <a:ext cx="804863" cy="619125"/>
          </a:xfrm>
          <a:prstGeom prst="rect">
            <a:avLst/>
          </a:prstGeom>
        </p:spPr>
      </p:pic>
      <p:pic>
        <p:nvPicPr>
          <p:cNvPr id="18" name="Image 16" descr="preencoded.png"/>
          <p:cNvPicPr>
            <a:picLocks noChangeAspect="1"/>
          </p:cNvPicPr>
          <p:nvPr/>
        </p:nvPicPr>
        <p:blipFill>
          <a:blip r:embed="rId19"/>
          <a:stretch>
            <a:fillRect/>
          </a:stretch>
        </p:blipFill>
        <p:spPr>
          <a:xfrm>
            <a:off x="6268640" y="2778919"/>
            <a:ext cx="185738" cy="247650"/>
          </a:xfrm>
          <a:prstGeom prst="rect">
            <a:avLst/>
          </a:prstGeom>
        </p:spPr>
      </p:pic>
      <p:pic>
        <p:nvPicPr>
          <p:cNvPr id="19" name="Image 17" descr="preencoded.png"/>
          <p:cNvPicPr>
            <a:picLocks noChangeAspect="1"/>
          </p:cNvPicPr>
          <p:nvPr/>
        </p:nvPicPr>
        <p:blipFill>
          <a:blip r:embed="rId17"/>
          <a:stretch>
            <a:fillRect/>
          </a:stretch>
        </p:blipFill>
        <p:spPr>
          <a:xfrm>
            <a:off x="6763940" y="3003352"/>
            <a:ext cx="201216" cy="15478"/>
          </a:xfrm>
          <a:prstGeom prst="rect">
            <a:avLst/>
          </a:prstGeom>
        </p:spPr>
      </p:pic>
      <p:pic>
        <p:nvPicPr>
          <p:cNvPr id="20" name="Image 18" descr="preencoded.png"/>
          <p:cNvPicPr>
            <a:picLocks noChangeAspect="1"/>
          </p:cNvPicPr>
          <p:nvPr/>
        </p:nvPicPr>
        <p:blipFill>
          <a:blip r:embed="rId20"/>
          <a:stretch>
            <a:fillRect/>
          </a:stretch>
        </p:blipFill>
        <p:spPr>
          <a:xfrm>
            <a:off x="6965156" y="2701528"/>
            <a:ext cx="804863" cy="619125"/>
          </a:xfrm>
          <a:prstGeom prst="rect">
            <a:avLst/>
          </a:prstGeom>
        </p:spPr>
      </p:pic>
      <p:pic>
        <p:nvPicPr>
          <p:cNvPr id="21" name="Image 19" descr="preencoded.png"/>
          <p:cNvPicPr>
            <a:picLocks noChangeAspect="1"/>
          </p:cNvPicPr>
          <p:nvPr/>
        </p:nvPicPr>
        <p:blipFill>
          <a:blip r:embed="rId21"/>
          <a:stretch>
            <a:fillRect/>
          </a:stretch>
        </p:blipFill>
        <p:spPr>
          <a:xfrm>
            <a:off x="7274719" y="2778919"/>
            <a:ext cx="185738" cy="247650"/>
          </a:xfrm>
          <a:prstGeom prst="rect">
            <a:avLst/>
          </a:prstGeom>
        </p:spPr>
      </p:pic>
      <p:pic>
        <p:nvPicPr>
          <p:cNvPr id="22" name="Image 20" descr="preencoded.png"/>
          <p:cNvPicPr>
            <a:picLocks noChangeAspect="1"/>
          </p:cNvPicPr>
          <p:nvPr/>
        </p:nvPicPr>
        <p:blipFill>
          <a:blip r:embed="rId17"/>
          <a:stretch>
            <a:fillRect/>
          </a:stretch>
        </p:blipFill>
        <p:spPr>
          <a:xfrm>
            <a:off x="7770019" y="3003352"/>
            <a:ext cx="201216" cy="15478"/>
          </a:xfrm>
          <a:prstGeom prst="rect">
            <a:avLst/>
          </a:prstGeom>
        </p:spPr>
      </p:pic>
      <p:pic>
        <p:nvPicPr>
          <p:cNvPr id="23" name="Image 21" descr="preencoded.png"/>
          <p:cNvPicPr>
            <a:picLocks noChangeAspect="1"/>
          </p:cNvPicPr>
          <p:nvPr/>
        </p:nvPicPr>
        <p:blipFill>
          <a:blip r:embed="rId22"/>
          <a:stretch>
            <a:fillRect/>
          </a:stretch>
        </p:blipFill>
        <p:spPr>
          <a:xfrm>
            <a:off x="7971234" y="2701528"/>
            <a:ext cx="804863" cy="619125"/>
          </a:xfrm>
          <a:prstGeom prst="rect">
            <a:avLst/>
          </a:prstGeom>
        </p:spPr>
      </p:pic>
      <p:pic>
        <p:nvPicPr>
          <p:cNvPr id="24" name="Image 22" descr="preencoded.png"/>
          <p:cNvPicPr>
            <a:picLocks noChangeAspect="1"/>
          </p:cNvPicPr>
          <p:nvPr/>
        </p:nvPicPr>
        <p:blipFill>
          <a:blip r:embed="rId23"/>
          <a:stretch>
            <a:fillRect/>
          </a:stretch>
        </p:blipFill>
        <p:spPr>
          <a:xfrm>
            <a:off x="8257580" y="2778919"/>
            <a:ext cx="232172" cy="247650"/>
          </a:xfrm>
          <a:prstGeom prst="rect">
            <a:avLst/>
          </a:prstGeom>
        </p:spPr>
      </p:pic>
      <p:pic>
        <p:nvPicPr>
          <p:cNvPr id="25" name="Image 23" descr="preencoded.png"/>
          <p:cNvPicPr>
            <a:picLocks noChangeAspect="1"/>
          </p:cNvPicPr>
          <p:nvPr/>
        </p:nvPicPr>
        <p:blipFill>
          <a:blip r:embed="rId24"/>
          <a:stretch>
            <a:fillRect/>
          </a:stretch>
        </p:blipFill>
        <p:spPr>
          <a:xfrm>
            <a:off x="8776097" y="3003352"/>
            <a:ext cx="201216" cy="15478"/>
          </a:xfrm>
          <a:prstGeom prst="rect">
            <a:avLst/>
          </a:prstGeom>
        </p:spPr>
      </p:pic>
      <p:pic>
        <p:nvPicPr>
          <p:cNvPr id="26" name="Image 24" descr="preencoded.png"/>
          <p:cNvPicPr>
            <a:picLocks noChangeAspect="1"/>
          </p:cNvPicPr>
          <p:nvPr/>
        </p:nvPicPr>
        <p:blipFill>
          <a:blip r:embed="rId25"/>
          <a:stretch>
            <a:fillRect/>
          </a:stretch>
        </p:blipFill>
        <p:spPr>
          <a:xfrm>
            <a:off x="8977313" y="2546747"/>
            <a:ext cx="495300" cy="495300"/>
          </a:xfrm>
          <a:prstGeom prst="rect">
            <a:avLst/>
          </a:prstGeom>
        </p:spPr>
      </p:pic>
      <p:pic>
        <p:nvPicPr>
          <p:cNvPr id="27" name="Image 25" descr="preencoded.png"/>
          <p:cNvPicPr>
            <a:picLocks noChangeAspect="1"/>
          </p:cNvPicPr>
          <p:nvPr/>
        </p:nvPicPr>
        <p:blipFill>
          <a:blip r:embed="rId26"/>
          <a:stretch>
            <a:fillRect/>
          </a:stretch>
        </p:blipFill>
        <p:spPr>
          <a:xfrm>
            <a:off x="9124355" y="2655094"/>
            <a:ext cx="201216" cy="278606"/>
          </a:xfrm>
          <a:prstGeom prst="rect">
            <a:avLst/>
          </a:prstGeom>
        </p:spPr>
      </p:pic>
      <p:pic>
        <p:nvPicPr>
          <p:cNvPr id="28" name="Image 26" descr="preencoded.png"/>
          <p:cNvPicPr>
            <a:picLocks noChangeAspect="1"/>
          </p:cNvPicPr>
          <p:nvPr/>
        </p:nvPicPr>
        <p:blipFill>
          <a:blip r:embed="rId27"/>
          <a:stretch>
            <a:fillRect/>
          </a:stretch>
        </p:blipFill>
        <p:spPr>
          <a:xfrm>
            <a:off x="5262563" y="3723084"/>
            <a:ext cx="4210050" cy="990600"/>
          </a:xfrm>
          <a:prstGeom prst="rect">
            <a:avLst/>
          </a:prstGeom>
        </p:spPr>
      </p:pic>
      <p:pic>
        <p:nvPicPr>
          <p:cNvPr id="29" name="Image 27" descr="preencoded.png"/>
          <p:cNvPicPr>
            <a:picLocks noChangeAspect="1"/>
          </p:cNvPicPr>
          <p:nvPr/>
        </p:nvPicPr>
        <p:blipFill>
          <a:blip r:embed="rId28"/>
          <a:stretch>
            <a:fillRect/>
          </a:stretch>
        </p:blipFill>
        <p:spPr>
          <a:xfrm>
            <a:off x="5386387" y="3870127"/>
            <a:ext cx="92869" cy="123825"/>
          </a:xfrm>
          <a:prstGeom prst="rect">
            <a:avLst/>
          </a:prstGeom>
        </p:spPr>
      </p:pic>
      <p:pic>
        <p:nvPicPr>
          <p:cNvPr id="30" name="Image 28" descr="preencoded.png"/>
          <p:cNvPicPr>
            <a:picLocks noChangeAspect="1"/>
          </p:cNvPicPr>
          <p:nvPr/>
        </p:nvPicPr>
        <p:blipFill>
          <a:blip r:embed="rId29"/>
          <a:stretch>
            <a:fillRect/>
          </a:stretch>
        </p:blipFill>
        <p:spPr>
          <a:xfrm>
            <a:off x="0" y="6153150"/>
            <a:ext cx="9906000" cy="61913"/>
          </a:xfrm>
          <a:prstGeom prst="rect">
            <a:avLst/>
          </a:prstGeom>
        </p:spPr>
      </p:pic>
      <p:sp>
        <p:nvSpPr>
          <p:cNvPr id="31"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CNN 기반 이미지 분류의 기본 개념</a:t>
            </a:r>
            <a:endParaRPr lang="en-US" sz="1828" dirty="0"/>
          </a:p>
        </p:txBody>
      </p:sp>
      <p:sp>
        <p:nvSpPr>
          <p:cNvPr id="32" name="Text 1"/>
          <p:cNvSpPr/>
          <p:nvPr/>
        </p:nvSpPr>
        <p:spPr>
          <a:xfrm>
            <a:off x="681038" y="1602581"/>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합성곱신경망(CNN)의 정의</a:t>
            </a:r>
            <a:endParaRPr lang="en-US" sz="1463" dirty="0"/>
          </a:p>
        </p:txBody>
      </p:sp>
      <p:sp>
        <p:nvSpPr>
          <p:cNvPr id="33" name="Text 2"/>
          <p:cNvSpPr/>
          <p:nvPr/>
        </p:nvSpPr>
        <p:spPr>
          <a:xfrm>
            <a:off x="433388" y="1974056"/>
            <a:ext cx="4210050"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합성곱신경망(CNN)은 </a:t>
            </a:r>
            <a:r>
              <a:rPr lang="en-US" sz="975" dirty="0">
                <a:solidFill>
                  <a:srgbClr val="FFA500"/>
                </a:solidFill>
                <a:latin typeface="Roboto" pitchFamily="34" charset="0"/>
                <a:ea typeface="Roboto" pitchFamily="34" charset="-122"/>
                <a:cs typeface="Roboto" pitchFamily="34" charset="-120"/>
              </a:rPr>
              <a:t>이미지 데이터를 처리하기 위해 특별히 설계된 딥러닝 구조</a:t>
            </a:r>
            <a:r>
              <a:rPr lang="en-US" sz="975" dirty="0">
                <a:solidFill>
                  <a:srgbClr val="374151"/>
                </a:solidFill>
                <a:latin typeface="Roboto" pitchFamily="34" charset="0"/>
                <a:ea typeface="Roboto" pitchFamily="34" charset="-122"/>
                <a:cs typeface="Roboto" pitchFamily="34" charset="-120"/>
              </a:rPr>
              <a:t>입니다. 주요 특징은 다음과 같습니다:</a:t>
            </a:r>
            <a:endParaRPr lang="en-US" sz="975" dirty="0"/>
          </a:p>
        </p:txBody>
      </p:sp>
      <p:sp>
        <p:nvSpPr>
          <p:cNvPr id="34" name="Text 3"/>
          <p:cNvSpPr/>
          <p:nvPr/>
        </p:nvSpPr>
        <p:spPr>
          <a:xfrm>
            <a:off x="464344" y="2469356"/>
            <a:ext cx="5014913"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Roboto" pitchFamily="34" charset="0"/>
                <a:ea typeface="Roboto" pitchFamily="34" charset="-122"/>
                <a:cs typeface="Roboto" pitchFamily="34" charset="-120"/>
              </a:rPr>
              <a:t>합성곱 계층에서 </a:t>
            </a:r>
            <a:r>
              <a:rPr lang="en-US" sz="975" b="1" dirty="0">
                <a:solidFill>
                  <a:srgbClr val="374151"/>
                </a:solidFill>
                <a:latin typeface="Roboto" pitchFamily="34" charset="0"/>
                <a:ea typeface="Roboto" pitchFamily="34" charset="-122"/>
                <a:cs typeface="Roboto" pitchFamily="34" charset="-120"/>
              </a:rPr>
              <a:t>필터(커널)</a:t>
            </a:r>
            <a:r>
              <a:rPr lang="en-US" sz="975" dirty="0">
                <a:solidFill>
                  <a:srgbClr val="374151"/>
                </a:solidFill>
                <a:latin typeface="Roboto" pitchFamily="34" charset="0"/>
                <a:ea typeface="Roboto" pitchFamily="34" charset="-122"/>
                <a:cs typeface="Roboto" pitchFamily="34" charset="-120"/>
              </a:rPr>
              <a:t>를 사용하여 이미지의 특징을 추출</a:t>
            </a:r>
            <a:endParaRPr lang="en-US" sz="975" dirty="0"/>
          </a:p>
        </p:txBody>
      </p:sp>
      <p:sp>
        <p:nvSpPr>
          <p:cNvPr id="35" name="Text 4"/>
          <p:cNvSpPr/>
          <p:nvPr/>
        </p:nvSpPr>
        <p:spPr>
          <a:xfrm>
            <a:off x="464344" y="2717006"/>
            <a:ext cx="4179094"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Roboto" pitchFamily="34" charset="0"/>
                <a:ea typeface="Roboto" pitchFamily="34" charset="-122"/>
                <a:cs typeface="Roboto" pitchFamily="34" charset="-120"/>
              </a:rPr>
              <a:t>풀링 계층을 통해 특징 맵의 크기를 축소</a:t>
            </a:r>
            <a:endParaRPr lang="en-US" sz="975" dirty="0"/>
          </a:p>
        </p:txBody>
      </p:sp>
      <p:sp>
        <p:nvSpPr>
          <p:cNvPr id="36" name="Text 5"/>
          <p:cNvSpPr/>
          <p:nvPr/>
        </p:nvSpPr>
        <p:spPr>
          <a:xfrm>
            <a:off x="464344" y="2964656"/>
            <a:ext cx="4179094" cy="185738"/>
          </a:xfrm>
          <a:prstGeom prst="rect">
            <a:avLst/>
          </a:prstGeom>
          <a:noFill/>
          <a:ln/>
        </p:spPr>
        <p:txBody>
          <a:bodyPr wrap="square" lIns="0" tIns="0" rIns="0" bIns="0" rtlCol="0" anchor="t"/>
          <a:lstStyle/>
          <a:p>
            <a:pPr marL="278606" indent="-278606">
              <a:lnSpc>
                <a:spcPts val="1463"/>
              </a:lnSpc>
              <a:buSzPct val="100000"/>
              <a:buChar char="•"/>
            </a:pPr>
            <a:r>
              <a:rPr lang="en-US" sz="975" dirty="0">
                <a:solidFill>
                  <a:srgbClr val="374151"/>
                </a:solidFill>
                <a:latin typeface="Roboto" pitchFamily="34" charset="0"/>
                <a:ea typeface="Roboto" pitchFamily="34" charset="-122"/>
                <a:cs typeface="Roboto" pitchFamily="34" charset="-120"/>
              </a:rPr>
              <a:t>완전연결층을 통해 이미지를 최종적으로 분류</a:t>
            </a:r>
            <a:endParaRPr lang="en-US" sz="975" dirty="0"/>
          </a:p>
        </p:txBody>
      </p:sp>
      <p:sp>
        <p:nvSpPr>
          <p:cNvPr id="37" name="Text 6"/>
          <p:cNvSpPr/>
          <p:nvPr/>
        </p:nvSpPr>
        <p:spPr>
          <a:xfrm>
            <a:off x="704255" y="3769519"/>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CNN의 주요 장점</a:t>
            </a:r>
            <a:endParaRPr lang="en-US" sz="1463" dirty="0"/>
          </a:p>
        </p:txBody>
      </p:sp>
      <p:sp>
        <p:nvSpPr>
          <p:cNvPr id="38" name="Text 7"/>
          <p:cNvSpPr/>
          <p:nvPr/>
        </p:nvSpPr>
        <p:spPr>
          <a:xfrm>
            <a:off x="758428" y="4280297"/>
            <a:ext cx="78009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가중치 공유</a:t>
            </a:r>
            <a:endParaRPr lang="en-US" sz="975" dirty="0"/>
          </a:p>
        </p:txBody>
      </p:sp>
      <p:sp>
        <p:nvSpPr>
          <p:cNvPr id="39" name="Text 8"/>
          <p:cNvSpPr/>
          <p:nvPr/>
        </p:nvSpPr>
        <p:spPr>
          <a:xfrm>
            <a:off x="557212" y="4543425"/>
            <a:ext cx="1795463"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동일한 필터를 이미지의 여러 위치에 적용하여 파라미터 수를 크게 줄이고 모델의 효율성을 높입니다.</a:t>
            </a:r>
            <a:endParaRPr lang="en-US" sz="853" dirty="0"/>
          </a:p>
        </p:txBody>
      </p:sp>
      <p:sp>
        <p:nvSpPr>
          <p:cNvPr id="40" name="Text 9"/>
          <p:cNvSpPr/>
          <p:nvPr/>
        </p:nvSpPr>
        <p:spPr>
          <a:xfrm>
            <a:off x="2979539" y="4280297"/>
            <a:ext cx="92868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공간적 불변성</a:t>
            </a:r>
            <a:endParaRPr lang="en-US" sz="975" dirty="0"/>
          </a:p>
        </p:txBody>
      </p:sp>
      <p:sp>
        <p:nvSpPr>
          <p:cNvPr id="41" name="Text 10"/>
          <p:cNvSpPr/>
          <p:nvPr/>
        </p:nvSpPr>
        <p:spPr>
          <a:xfrm>
            <a:off x="2724150" y="4543425"/>
            <a:ext cx="1795463"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객체의 위치가 이미지 내에서 변하더라도 동일한 특징을 인식할 수 있는 능력을 제공하여 이미지 분석 성능을 향상시킵니다.</a:t>
            </a:r>
            <a:endParaRPr lang="en-US" sz="853" dirty="0"/>
          </a:p>
        </p:txBody>
      </p:sp>
      <p:sp>
        <p:nvSpPr>
          <p:cNvPr id="42" name="Text 11"/>
          <p:cNvSpPr/>
          <p:nvPr/>
        </p:nvSpPr>
        <p:spPr>
          <a:xfrm>
            <a:off x="5262563" y="1602581"/>
            <a:ext cx="4210050" cy="247650"/>
          </a:xfrm>
          <a:prstGeom prst="rect">
            <a:avLst/>
          </a:prstGeom>
          <a:noFill/>
          <a:ln/>
        </p:spPr>
        <p:txBody>
          <a:bodyPr wrap="square" lIns="0" tIns="0" rIns="0" bIns="0" rtlCol="0" anchor="t"/>
          <a:lstStyle/>
          <a:p>
            <a:pPr algn="ctr">
              <a:lnSpc>
                <a:spcPts val="1950"/>
              </a:lnSpc>
            </a:pPr>
            <a:r>
              <a:rPr lang="en-US" sz="1463" b="1" dirty="0">
                <a:solidFill>
                  <a:srgbClr val="1F2937"/>
                </a:solidFill>
                <a:latin typeface="Roboto" pitchFamily="34" charset="0"/>
                <a:ea typeface="Roboto" pitchFamily="34" charset="-122"/>
                <a:cs typeface="Roboto" pitchFamily="34" charset="-120"/>
              </a:rPr>
              <a:t>CNN의 기본 구조</a:t>
            </a:r>
            <a:endParaRPr lang="en-US" sz="1463" dirty="0"/>
          </a:p>
        </p:txBody>
      </p:sp>
      <p:sp>
        <p:nvSpPr>
          <p:cNvPr id="43" name="Text 12"/>
          <p:cNvSpPr/>
          <p:nvPr/>
        </p:nvSpPr>
        <p:spPr>
          <a:xfrm>
            <a:off x="5262563" y="3103959"/>
            <a:ext cx="495300" cy="371475"/>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입력 이미지</a:t>
            </a:r>
            <a:endParaRPr lang="en-US" sz="975" dirty="0"/>
          </a:p>
        </p:txBody>
      </p:sp>
      <p:sp>
        <p:nvSpPr>
          <p:cNvPr id="44" name="Text 13"/>
          <p:cNvSpPr/>
          <p:nvPr/>
        </p:nvSpPr>
        <p:spPr>
          <a:xfrm>
            <a:off x="6036469" y="3057525"/>
            <a:ext cx="780098" cy="185738"/>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합성곱 계층</a:t>
            </a:r>
            <a:endParaRPr lang="en-US" sz="975" dirty="0"/>
          </a:p>
        </p:txBody>
      </p:sp>
      <p:sp>
        <p:nvSpPr>
          <p:cNvPr id="45" name="Text 14"/>
          <p:cNvSpPr/>
          <p:nvPr/>
        </p:nvSpPr>
        <p:spPr>
          <a:xfrm>
            <a:off x="7104459" y="3057525"/>
            <a:ext cx="631508" cy="185738"/>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풀링 계층</a:t>
            </a:r>
            <a:endParaRPr lang="en-US" sz="975" dirty="0"/>
          </a:p>
        </p:txBody>
      </p:sp>
      <p:sp>
        <p:nvSpPr>
          <p:cNvPr id="46" name="Text 15"/>
          <p:cNvSpPr/>
          <p:nvPr/>
        </p:nvSpPr>
        <p:spPr>
          <a:xfrm>
            <a:off x="8064103" y="3057525"/>
            <a:ext cx="742950" cy="185738"/>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완전연결층</a:t>
            </a:r>
            <a:endParaRPr lang="en-US" sz="975" dirty="0"/>
          </a:p>
        </p:txBody>
      </p:sp>
      <p:sp>
        <p:nvSpPr>
          <p:cNvPr id="47" name="Text 16"/>
          <p:cNvSpPr/>
          <p:nvPr/>
        </p:nvSpPr>
        <p:spPr>
          <a:xfrm>
            <a:off x="8977313" y="3103959"/>
            <a:ext cx="495300" cy="371475"/>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분류 결과</a:t>
            </a:r>
            <a:endParaRPr lang="en-US" sz="975" dirty="0"/>
          </a:p>
        </p:txBody>
      </p:sp>
      <p:sp>
        <p:nvSpPr>
          <p:cNvPr id="48" name="Text 17"/>
          <p:cNvSpPr/>
          <p:nvPr/>
        </p:nvSpPr>
        <p:spPr>
          <a:xfrm>
            <a:off x="5541169" y="3846909"/>
            <a:ext cx="3962400" cy="742950"/>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이러한 구조로 인해 CNN은 이미지의 </a:t>
            </a:r>
            <a:r>
              <a:rPr lang="en-US" sz="975" b="1" dirty="0">
                <a:solidFill>
                  <a:srgbClr val="374151"/>
                </a:solidFill>
                <a:latin typeface="Roboto" pitchFamily="34" charset="0"/>
                <a:ea typeface="Roboto" pitchFamily="34" charset="-122"/>
                <a:cs typeface="Roboto" pitchFamily="34" charset="-120"/>
              </a:rPr>
              <a:t>로컬 특징</a:t>
            </a:r>
            <a:r>
              <a:rPr lang="en-US" sz="975" dirty="0">
                <a:solidFill>
                  <a:srgbClr val="374151"/>
                </a:solidFill>
                <a:latin typeface="Roboto" pitchFamily="34" charset="0"/>
                <a:ea typeface="Roboto" pitchFamily="34" charset="-122"/>
                <a:cs typeface="Roboto" pitchFamily="34" charset="-120"/>
              </a:rPr>
              <a:t>을 먼저 감지한 후, </a:t>
            </a:r>
            <a:r>
              <a:rPr lang="en-US" sz="975" b="1" dirty="0">
                <a:solidFill>
                  <a:srgbClr val="374151"/>
                </a:solidFill>
                <a:latin typeface="Roboto" pitchFamily="34" charset="0"/>
                <a:ea typeface="Roboto" pitchFamily="34" charset="-122"/>
                <a:cs typeface="Roboto" pitchFamily="34" charset="-120"/>
              </a:rPr>
              <a:t>계층적 특성</a:t>
            </a:r>
            <a:r>
              <a:rPr lang="en-US" sz="975" dirty="0">
                <a:solidFill>
                  <a:srgbClr val="374151"/>
                </a:solidFill>
                <a:latin typeface="Roboto" pitchFamily="34" charset="0"/>
                <a:ea typeface="Roboto" pitchFamily="34" charset="-122"/>
                <a:cs typeface="Roboto" pitchFamily="34" charset="-120"/>
              </a:rPr>
              <a:t>으로 조합하여 최종적으로 </a:t>
            </a:r>
            <a:r>
              <a:rPr lang="en-US" sz="975" b="1" dirty="0">
                <a:solidFill>
                  <a:srgbClr val="374151"/>
                </a:solidFill>
                <a:latin typeface="Roboto" pitchFamily="34" charset="0"/>
                <a:ea typeface="Roboto" pitchFamily="34" charset="-122"/>
                <a:cs typeface="Roboto" pitchFamily="34" charset="-120"/>
              </a:rPr>
              <a:t>글로벌 의미</a:t>
            </a:r>
            <a:r>
              <a:rPr lang="en-US" sz="975" dirty="0">
                <a:solidFill>
                  <a:srgbClr val="374151"/>
                </a:solidFill>
                <a:latin typeface="Roboto" pitchFamily="34" charset="0"/>
                <a:ea typeface="Roboto" pitchFamily="34" charset="-122"/>
                <a:cs typeface="Roboto" pitchFamily="34" charset="-120"/>
              </a:rPr>
              <a:t>를 이해하는 방식으로 작동합니다. 이는 인간의 시각 처리 방식과 유사하여 이미지 인식에 뛰어난 성능을 보입니다.</a:t>
            </a:r>
            <a:endParaRPr lang="en-US" sz="975"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881688"/>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185738" y="1354931"/>
            <a:ext cx="3095625" cy="1702594"/>
          </a:xfrm>
          <a:prstGeom prst="rect">
            <a:avLst/>
          </a:prstGeom>
        </p:spPr>
      </p:pic>
      <p:pic>
        <p:nvPicPr>
          <p:cNvPr id="5" name="Image 3" descr="preencoded.png"/>
          <p:cNvPicPr>
            <a:picLocks noChangeAspect="1"/>
          </p:cNvPicPr>
          <p:nvPr/>
        </p:nvPicPr>
        <p:blipFill>
          <a:blip r:embed="rId6"/>
          <a:stretch>
            <a:fillRect/>
          </a:stretch>
        </p:blipFill>
        <p:spPr>
          <a:xfrm>
            <a:off x="309562" y="1478756"/>
            <a:ext cx="309563" cy="309563"/>
          </a:xfrm>
          <a:prstGeom prst="rect">
            <a:avLst/>
          </a:prstGeom>
        </p:spPr>
      </p:pic>
      <p:pic>
        <p:nvPicPr>
          <p:cNvPr id="6" name="Image 4" descr="preencoded.png"/>
          <p:cNvPicPr>
            <a:picLocks noChangeAspect="1"/>
          </p:cNvPicPr>
          <p:nvPr/>
        </p:nvPicPr>
        <p:blipFill>
          <a:blip r:embed="rId7"/>
          <a:stretch>
            <a:fillRect/>
          </a:stretch>
        </p:blipFill>
        <p:spPr>
          <a:xfrm>
            <a:off x="386953" y="1525191"/>
            <a:ext cx="154781" cy="216694"/>
          </a:xfrm>
          <a:prstGeom prst="rect">
            <a:avLst/>
          </a:prstGeom>
        </p:spPr>
      </p:pic>
      <p:pic>
        <p:nvPicPr>
          <p:cNvPr id="7" name="Image 5" descr="preencoded.png"/>
          <p:cNvPicPr>
            <a:picLocks noChangeAspect="1"/>
          </p:cNvPicPr>
          <p:nvPr/>
        </p:nvPicPr>
        <p:blipFill>
          <a:blip r:embed="rId8"/>
          <a:stretch>
            <a:fillRect/>
          </a:stretch>
        </p:blipFill>
        <p:spPr>
          <a:xfrm>
            <a:off x="309563" y="2438400"/>
            <a:ext cx="2847975" cy="371475"/>
          </a:xfrm>
          <a:prstGeom prst="rect">
            <a:avLst/>
          </a:prstGeom>
        </p:spPr>
      </p:pic>
      <p:pic>
        <p:nvPicPr>
          <p:cNvPr id="8" name="Image 6" descr="preencoded.png"/>
          <p:cNvPicPr>
            <a:picLocks noChangeAspect="1"/>
          </p:cNvPicPr>
          <p:nvPr/>
        </p:nvPicPr>
        <p:blipFill>
          <a:blip r:embed="rId9"/>
          <a:stretch>
            <a:fillRect/>
          </a:stretch>
        </p:blipFill>
        <p:spPr>
          <a:xfrm>
            <a:off x="371475" y="2515791"/>
            <a:ext cx="69652" cy="92869"/>
          </a:xfrm>
          <a:prstGeom prst="rect">
            <a:avLst/>
          </a:prstGeom>
        </p:spPr>
      </p:pic>
      <p:pic>
        <p:nvPicPr>
          <p:cNvPr id="9" name="Image 7" descr="preencoded.png"/>
          <p:cNvPicPr>
            <a:picLocks noChangeAspect="1"/>
          </p:cNvPicPr>
          <p:nvPr/>
        </p:nvPicPr>
        <p:blipFill>
          <a:blip r:embed="rId5"/>
          <a:stretch>
            <a:fillRect/>
          </a:stretch>
        </p:blipFill>
        <p:spPr>
          <a:xfrm>
            <a:off x="3405188" y="1354931"/>
            <a:ext cx="3095625" cy="1702594"/>
          </a:xfrm>
          <a:prstGeom prst="rect">
            <a:avLst/>
          </a:prstGeom>
        </p:spPr>
      </p:pic>
      <p:pic>
        <p:nvPicPr>
          <p:cNvPr id="10" name="Image 8" descr="preencoded.png"/>
          <p:cNvPicPr>
            <a:picLocks noChangeAspect="1"/>
          </p:cNvPicPr>
          <p:nvPr/>
        </p:nvPicPr>
        <p:blipFill>
          <a:blip r:embed="rId10"/>
          <a:stretch>
            <a:fillRect/>
          </a:stretch>
        </p:blipFill>
        <p:spPr>
          <a:xfrm>
            <a:off x="3529012" y="1478756"/>
            <a:ext cx="309563" cy="309563"/>
          </a:xfrm>
          <a:prstGeom prst="rect">
            <a:avLst/>
          </a:prstGeom>
        </p:spPr>
      </p:pic>
      <p:pic>
        <p:nvPicPr>
          <p:cNvPr id="11" name="Image 9" descr="preencoded.png"/>
          <p:cNvPicPr>
            <a:picLocks noChangeAspect="1"/>
          </p:cNvPicPr>
          <p:nvPr/>
        </p:nvPicPr>
        <p:blipFill>
          <a:blip r:embed="rId11"/>
          <a:stretch>
            <a:fillRect/>
          </a:stretch>
        </p:blipFill>
        <p:spPr>
          <a:xfrm>
            <a:off x="3606403" y="1525191"/>
            <a:ext cx="154781" cy="216694"/>
          </a:xfrm>
          <a:prstGeom prst="rect">
            <a:avLst/>
          </a:prstGeom>
        </p:spPr>
      </p:pic>
      <p:pic>
        <p:nvPicPr>
          <p:cNvPr id="12" name="Image 10" descr="preencoded.png"/>
          <p:cNvPicPr>
            <a:picLocks noChangeAspect="1"/>
          </p:cNvPicPr>
          <p:nvPr/>
        </p:nvPicPr>
        <p:blipFill>
          <a:blip r:embed="rId12"/>
          <a:stretch>
            <a:fillRect/>
          </a:stretch>
        </p:blipFill>
        <p:spPr>
          <a:xfrm>
            <a:off x="3529013" y="2438400"/>
            <a:ext cx="2847975" cy="495300"/>
          </a:xfrm>
          <a:prstGeom prst="rect">
            <a:avLst/>
          </a:prstGeom>
        </p:spPr>
      </p:pic>
      <p:pic>
        <p:nvPicPr>
          <p:cNvPr id="13" name="Image 11" descr="preencoded.png"/>
          <p:cNvPicPr>
            <a:picLocks noChangeAspect="1"/>
          </p:cNvPicPr>
          <p:nvPr/>
        </p:nvPicPr>
        <p:blipFill>
          <a:blip r:embed="rId13"/>
          <a:stretch>
            <a:fillRect/>
          </a:stretch>
        </p:blipFill>
        <p:spPr>
          <a:xfrm>
            <a:off x="3590925" y="2515791"/>
            <a:ext cx="69652" cy="92869"/>
          </a:xfrm>
          <a:prstGeom prst="rect">
            <a:avLst/>
          </a:prstGeom>
        </p:spPr>
      </p:pic>
      <p:pic>
        <p:nvPicPr>
          <p:cNvPr id="14" name="Image 12" descr="preencoded.png"/>
          <p:cNvPicPr>
            <a:picLocks noChangeAspect="1"/>
          </p:cNvPicPr>
          <p:nvPr/>
        </p:nvPicPr>
        <p:blipFill>
          <a:blip r:embed="rId5"/>
          <a:stretch>
            <a:fillRect/>
          </a:stretch>
        </p:blipFill>
        <p:spPr>
          <a:xfrm>
            <a:off x="6624638" y="1354931"/>
            <a:ext cx="3095625" cy="1702594"/>
          </a:xfrm>
          <a:prstGeom prst="rect">
            <a:avLst/>
          </a:prstGeom>
        </p:spPr>
      </p:pic>
      <p:pic>
        <p:nvPicPr>
          <p:cNvPr id="15" name="Image 13" descr="preencoded.png"/>
          <p:cNvPicPr>
            <a:picLocks noChangeAspect="1"/>
          </p:cNvPicPr>
          <p:nvPr/>
        </p:nvPicPr>
        <p:blipFill>
          <a:blip r:embed="rId14"/>
          <a:stretch>
            <a:fillRect/>
          </a:stretch>
        </p:blipFill>
        <p:spPr>
          <a:xfrm>
            <a:off x="6748462" y="1478756"/>
            <a:ext cx="309563" cy="309563"/>
          </a:xfrm>
          <a:prstGeom prst="rect">
            <a:avLst/>
          </a:prstGeom>
        </p:spPr>
      </p:pic>
      <p:pic>
        <p:nvPicPr>
          <p:cNvPr id="16" name="Image 14" descr="preencoded.png"/>
          <p:cNvPicPr>
            <a:picLocks noChangeAspect="1"/>
          </p:cNvPicPr>
          <p:nvPr/>
        </p:nvPicPr>
        <p:blipFill>
          <a:blip r:embed="rId15"/>
          <a:stretch>
            <a:fillRect/>
          </a:stretch>
        </p:blipFill>
        <p:spPr>
          <a:xfrm>
            <a:off x="6806506" y="1525191"/>
            <a:ext cx="193477" cy="216694"/>
          </a:xfrm>
          <a:prstGeom prst="rect">
            <a:avLst/>
          </a:prstGeom>
        </p:spPr>
      </p:pic>
      <p:pic>
        <p:nvPicPr>
          <p:cNvPr id="17" name="Image 15" descr="preencoded.png"/>
          <p:cNvPicPr>
            <a:picLocks noChangeAspect="1"/>
          </p:cNvPicPr>
          <p:nvPr/>
        </p:nvPicPr>
        <p:blipFill>
          <a:blip r:embed="rId16"/>
          <a:stretch>
            <a:fillRect/>
          </a:stretch>
        </p:blipFill>
        <p:spPr>
          <a:xfrm>
            <a:off x="6748463" y="2283619"/>
            <a:ext cx="2847975" cy="495300"/>
          </a:xfrm>
          <a:prstGeom prst="rect">
            <a:avLst/>
          </a:prstGeom>
        </p:spPr>
      </p:pic>
      <p:pic>
        <p:nvPicPr>
          <p:cNvPr id="18" name="Image 16" descr="preencoded.png"/>
          <p:cNvPicPr>
            <a:picLocks noChangeAspect="1"/>
          </p:cNvPicPr>
          <p:nvPr/>
        </p:nvPicPr>
        <p:blipFill>
          <a:blip r:embed="rId17"/>
          <a:stretch>
            <a:fillRect/>
          </a:stretch>
        </p:blipFill>
        <p:spPr>
          <a:xfrm>
            <a:off x="6810375" y="2361009"/>
            <a:ext cx="69652" cy="92869"/>
          </a:xfrm>
          <a:prstGeom prst="rect">
            <a:avLst/>
          </a:prstGeom>
        </p:spPr>
      </p:pic>
      <p:pic>
        <p:nvPicPr>
          <p:cNvPr id="19" name="Image 17" descr="preencoded.png"/>
          <p:cNvPicPr>
            <a:picLocks noChangeAspect="1"/>
          </p:cNvPicPr>
          <p:nvPr/>
        </p:nvPicPr>
        <p:blipFill>
          <a:blip r:embed="rId18"/>
          <a:stretch>
            <a:fillRect/>
          </a:stretch>
        </p:blipFill>
        <p:spPr>
          <a:xfrm>
            <a:off x="185738" y="3243263"/>
            <a:ext cx="9534525" cy="1640681"/>
          </a:xfrm>
          <a:prstGeom prst="rect">
            <a:avLst/>
          </a:prstGeom>
        </p:spPr>
      </p:pic>
      <p:pic>
        <p:nvPicPr>
          <p:cNvPr id="20" name="Image 18" descr="preencoded.png"/>
          <p:cNvPicPr>
            <a:picLocks noChangeAspect="1"/>
          </p:cNvPicPr>
          <p:nvPr/>
        </p:nvPicPr>
        <p:blipFill>
          <a:blip r:embed="rId19"/>
          <a:stretch>
            <a:fillRect/>
          </a:stretch>
        </p:blipFill>
        <p:spPr>
          <a:xfrm>
            <a:off x="344389" y="3877866"/>
            <a:ext cx="495300" cy="495300"/>
          </a:xfrm>
          <a:prstGeom prst="rect">
            <a:avLst/>
          </a:prstGeom>
        </p:spPr>
      </p:pic>
      <p:pic>
        <p:nvPicPr>
          <p:cNvPr id="21" name="Image 19" descr="preencoded.png"/>
          <p:cNvPicPr>
            <a:picLocks noChangeAspect="1"/>
          </p:cNvPicPr>
          <p:nvPr/>
        </p:nvPicPr>
        <p:blipFill>
          <a:blip r:embed="rId20"/>
          <a:stretch>
            <a:fillRect/>
          </a:stretch>
        </p:blipFill>
        <p:spPr>
          <a:xfrm>
            <a:off x="499170" y="4001691"/>
            <a:ext cx="185738" cy="247650"/>
          </a:xfrm>
          <a:prstGeom prst="rect">
            <a:avLst/>
          </a:prstGeom>
        </p:spPr>
      </p:pic>
      <p:pic>
        <p:nvPicPr>
          <p:cNvPr id="22" name="Image 20" descr="preencoded.png"/>
          <p:cNvPicPr>
            <a:picLocks noChangeAspect="1"/>
          </p:cNvPicPr>
          <p:nvPr/>
        </p:nvPicPr>
        <p:blipFill>
          <a:blip r:embed="rId21"/>
          <a:stretch>
            <a:fillRect/>
          </a:stretch>
        </p:blipFill>
        <p:spPr>
          <a:xfrm>
            <a:off x="1259048" y="4210645"/>
            <a:ext cx="232172" cy="15478"/>
          </a:xfrm>
          <a:prstGeom prst="rect">
            <a:avLst/>
          </a:prstGeom>
        </p:spPr>
      </p:pic>
      <p:pic>
        <p:nvPicPr>
          <p:cNvPr id="23" name="Image 21" descr="preencoded.png"/>
          <p:cNvPicPr>
            <a:picLocks noChangeAspect="1"/>
          </p:cNvPicPr>
          <p:nvPr/>
        </p:nvPicPr>
        <p:blipFill>
          <a:blip r:embed="rId22"/>
          <a:stretch>
            <a:fillRect/>
          </a:stretch>
        </p:blipFill>
        <p:spPr>
          <a:xfrm>
            <a:off x="1875755" y="3676650"/>
            <a:ext cx="742950" cy="773906"/>
          </a:xfrm>
          <a:prstGeom prst="rect">
            <a:avLst/>
          </a:prstGeom>
        </p:spPr>
      </p:pic>
      <p:pic>
        <p:nvPicPr>
          <p:cNvPr id="24" name="Image 22" descr="preencoded.png"/>
          <p:cNvPicPr>
            <a:picLocks noChangeAspect="1"/>
          </p:cNvPicPr>
          <p:nvPr/>
        </p:nvPicPr>
        <p:blipFill>
          <a:blip r:embed="rId23"/>
          <a:stretch>
            <a:fillRect/>
          </a:stretch>
        </p:blipFill>
        <p:spPr>
          <a:xfrm>
            <a:off x="2169840" y="3877866"/>
            <a:ext cx="154781" cy="216694"/>
          </a:xfrm>
          <a:prstGeom prst="rect">
            <a:avLst/>
          </a:prstGeom>
        </p:spPr>
      </p:pic>
      <p:pic>
        <p:nvPicPr>
          <p:cNvPr id="25" name="Image 23" descr="preencoded.png"/>
          <p:cNvPicPr>
            <a:picLocks noChangeAspect="1"/>
          </p:cNvPicPr>
          <p:nvPr/>
        </p:nvPicPr>
        <p:blipFill>
          <a:blip r:embed="rId24"/>
          <a:stretch>
            <a:fillRect/>
          </a:stretch>
        </p:blipFill>
        <p:spPr>
          <a:xfrm>
            <a:off x="1953146" y="3831431"/>
            <a:ext cx="232172" cy="232172"/>
          </a:xfrm>
          <a:prstGeom prst="rect">
            <a:avLst/>
          </a:prstGeom>
        </p:spPr>
      </p:pic>
      <p:pic>
        <p:nvPicPr>
          <p:cNvPr id="26" name="Image 24" descr="preencoded.png"/>
          <p:cNvPicPr>
            <a:picLocks noChangeAspect="1"/>
          </p:cNvPicPr>
          <p:nvPr/>
        </p:nvPicPr>
        <p:blipFill>
          <a:blip r:embed="rId25"/>
          <a:stretch>
            <a:fillRect/>
          </a:stretch>
        </p:blipFill>
        <p:spPr>
          <a:xfrm>
            <a:off x="2022797" y="3885605"/>
            <a:ext cx="92869" cy="123825"/>
          </a:xfrm>
          <a:prstGeom prst="rect">
            <a:avLst/>
          </a:prstGeom>
        </p:spPr>
      </p:pic>
      <p:pic>
        <p:nvPicPr>
          <p:cNvPr id="27" name="Image 25" descr="preencoded.png"/>
          <p:cNvPicPr>
            <a:picLocks noChangeAspect="1"/>
          </p:cNvPicPr>
          <p:nvPr/>
        </p:nvPicPr>
        <p:blipFill>
          <a:blip r:embed="rId26"/>
          <a:stretch>
            <a:fillRect/>
          </a:stretch>
        </p:blipFill>
        <p:spPr>
          <a:xfrm>
            <a:off x="2107927" y="3986212"/>
            <a:ext cx="232172" cy="232172"/>
          </a:xfrm>
          <a:prstGeom prst="rect">
            <a:avLst/>
          </a:prstGeom>
        </p:spPr>
      </p:pic>
      <p:pic>
        <p:nvPicPr>
          <p:cNvPr id="28" name="Image 26" descr="preencoded.png"/>
          <p:cNvPicPr>
            <a:picLocks noChangeAspect="1"/>
          </p:cNvPicPr>
          <p:nvPr/>
        </p:nvPicPr>
        <p:blipFill>
          <a:blip r:embed="rId25"/>
          <a:stretch>
            <a:fillRect/>
          </a:stretch>
        </p:blipFill>
        <p:spPr>
          <a:xfrm>
            <a:off x="2177579" y="4040386"/>
            <a:ext cx="92869" cy="123825"/>
          </a:xfrm>
          <a:prstGeom prst="rect">
            <a:avLst/>
          </a:prstGeom>
        </p:spPr>
      </p:pic>
      <p:pic>
        <p:nvPicPr>
          <p:cNvPr id="29" name="Image 27" descr="preencoded.png"/>
          <p:cNvPicPr>
            <a:picLocks noChangeAspect="1"/>
          </p:cNvPicPr>
          <p:nvPr/>
        </p:nvPicPr>
        <p:blipFill>
          <a:blip r:embed="rId27"/>
          <a:stretch>
            <a:fillRect/>
          </a:stretch>
        </p:blipFill>
        <p:spPr>
          <a:xfrm>
            <a:off x="3003240" y="4210645"/>
            <a:ext cx="232172" cy="15478"/>
          </a:xfrm>
          <a:prstGeom prst="rect">
            <a:avLst/>
          </a:prstGeom>
        </p:spPr>
      </p:pic>
      <p:pic>
        <p:nvPicPr>
          <p:cNvPr id="30" name="Image 28" descr="preencoded.png"/>
          <p:cNvPicPr>
            <a:picLocks noChangeAspect="1"/>
          </p:cNvPicPr>
          <p:nvPr/>
        </p:nvPicPr>
        <p:blipFill>
          <a:blip r:embed="rId28"/>
          <a:stretch>
            <a:fillRect/>
          </a:stretch>
        </p:blipFill>
        <p:spPr>
          <a:xfrm>
            <a:off x="3619947" y="3676650"/>
            <a:ext cx="742950" cy="773906"/>
          </a:xfrm>
          <a:prstGeom prst="rect">
            <a:avLst/>
          </a:prstGeom>
        </p:spPr>
      </p:pic>
      <p:pic>
        <p:nvPicPr>
          <p:cNvPr id="31" name="Image 29" descr="preencoded.png"/>
          <p:cNvPicPr>
            <a:picLocks noChangeAspect="1"/>
          </p:cNvPicPr>
          <p:nvPr/>
        </p:nvPicPr>
        <p:blipFill>
          <a:blip r:embed="rId29"/>
          <a:stretch>
            <a:fillRect/>
          </a:stretch>
        </p:blipFill>
        <p:spPr>
          <a:xfrm>
            <a:off x="3914031" y="3877866"/>
            <a:ext cx="154781" cy="216694"/>
          </a:xfrm>
          <a:prstGeom prst="rect">
            <a:avLst/>
          </a:prstGeom>
        </p:spPr>
      </p:pic>
      <p:pic>
        <p:nvPicPr>
          <p:cNvPr id="32" name="Image 30" descr="preencoded.png"/>
          <p:cNvPicPr>
            <a:picLocks noChangeAspect="1"/>
          </p:cNvPicPr>
          <p:nvPr/>
        </p:nvPicPr>
        <p:blipFill>
          <a:blip r:embed="rId30"/>
          <a:stretch>
            <a:fillRect/>
          </a:stretch>
        </p:blipFill>
        <p:spPr>
          <a:xfrm>
            <a:off x="4747431" y="4210645"/>
            <a:ext cx="232172" cy="15478"/>
          </a:xfrm>
          <a:prstGeom prst="rect">
            <a:avLst/>
          </a:prstGeom>
        </p:spPr>
      </p:pic>
      <p:pic>
        <p:nvPicPr>
          <p:cNvPr id="33" name="Image 31" descr="preencoded.png"/>
          <p:cNvPicPr>
            <a:picLocks noChangeAspect="1"/>
          </p:cNvPicPr>
          <p:nvPr/>
        </p:nvPicPr>
        <p:blipFill>
          <a:blip r:embed="rId31"/>
          <a:stretch>
            <a:fillRect/>
          </a:stretch>
        </p:blipFill>
        <p:spPr>
          <a:xfrm>
            <a:off x="5364138" y="3676650"/>
            <a:ext cx="742950" cy="773906"/>
          </a:xfrm>
          <a:prstGeom prst="rect">
            <a:avLst/>
          </a:prstGeom>
        </p:spPr>
      </p:pic>
      <p:pic>
        <p:nvPicPr>
          <p:cNvPr id="34" name="Image 32" descr="preencoded.png"/>
          <p:cNvPicPr>
            <a:picLocks noChangeAspect="1"/>
          </p:cNvPicPr>
          <p:nvPr/>
        </p:nvPicPr>
        <p:blipFill>
          <a:blip r:embed="rId23"/>
          <a:stretch>
            <a:fillRect/>
          </a:stretch>
        </p:blipFill>
        <p:spPr>
          <a:xfrm>
            <a:off x="5658223" y="3877866"/>
            <a:ext cx="154781" cy="216694"/>
          </a:xfrm>
          <a:prstGeom prst="rect">
            <a:avLst/>
          </a:prstGeom>
        </p:spPr>
      </p:pic>
      <p:pic>
        <p:nvPicPr>
          <p:cNvPr id="35" name="Image 33" descr="preencoded.png"/>
          <p:cNvPicPr>
            <a:picLocks noChangeAspect="1"/>
          </p:cNvPicPr>
          <p:nvPr/>
        </p:nvPicPr>
        <p:blipFill>
          <a:blip r:embed="rId32"/>
          <a:stretch>
            <a:fillRect/>
          </a:stretch>
        </p:blipFill>
        <p:spPr>
          <a:xfrm>
            <a:off x="5518919" y="3908822"/>
            <a:ext cx="232172" cy="232172"/>
          </a:xfrm>
          <a:prstGeom prst="rect">
            <a:avLst/>
          </a:prstGeom>
        </p:spPr>
      </p:pic>
      <p:pic>
        <p:nvPicPr>
          <p:cNvPr id="36" name="Image 34" descr="preencoded.png"/>
          <p:cNvPicPr>
            <a:picLocks noChangeAspect="1"/>
          </p:cNvPicPr>
          <p:nvPr/>
        </p:nvPicPr>
        <p:blipFill>
          <a:blip r:embed="rId25"/>
          <a:stretch>
            <a:fillRect/>
          </a:stretch>
        </p:blipFill>
        <p:spPr>
          <a:xfrm>
            <a:off x="5588571" y="3962995"/>
            <a:ext cx="92869" cy="123825"/>
          </a:xfrm>
          <a:prstGeom prst="rect">
            <a:avLst/>
          </a:prstGeom>
        </p:spPr>
      </p:pic>
      <p:pic>
        <p:nvPicPr>
          <p:cNvPr id="37" name="Image 35" descr="preencoded.png"/>
          <p:cNvPicPr>
            <a:picLocks noChangeAspect="1"/>
          </p:cNvPicPr>
          <p:nvPr/>
        </p:nvPicPr>
        <p:blipFill>
          <a:blip r:embed="rId21"/>
          <a:stretch>
            <a:fillRect/>
          </a:stretch>
        </p:blipFill>
        <p:spPr>
          <a:xfrm>
            <a:off x="6491622" y="4210645"/>
            <a:ext cx="232172" cy="15478"/>
          </a:xfrm>
          <a:prstGeom prst="rect">
            <a:avLst/>
          </a:prstGeom>
        </p:spPr>
      </p:pic>
      <p:pic>
        <p:nvPicPr>
          <p:cNvPr id="38" name="Image 36" descr="preencoded.png"/>
          <p:cNvPicPr>
            <a:picLocks noChangeAspect="1"/>
          </p:cNvPicPr>
          <p:nvPr/>
        </p:nvPicPr>
        <p:blipFill>
          <a:blip r:embed="rId28"/>
          <a:stretch>
            <a:fillRect/>
          </a:stretch>
        </p:blipFill>
        <p:spPr>
          <a:xfrm>
            <a:off x="7108329" y="3676650"/>
            <a:ext cx="742950" cy="773906"/>
          </a:xfrm>
          <a:prstGeom prst="rect">
            <a:avLst/>
          </a:prstGeom>
        </p:spPr>
      </p:pic>
      <p:pic>
        <p:nvPicPr>
          <p:cNvPr id="39" name="Image 37" descr="preencoded.png"/>
          <p:cNvPicPr>
            <a:picLocks noChangeAspect="1"/>
          </p:cNvPicPr>
          <p:nvPr/>
        </p:nvPicPr>
        <p:blipFill>
          <a:blip r:embed="rId29"/>
          <a:stretch>
            <a:fillRect/>
          </a:stretch>
        </p:blipFill>
        <p:spPr>
          <a:xfrm>
            <a:off x="7402414" y="3877866"/>
            <a:ext cx="154781" cy="216694"/>
          </a:xfrm>
          <a:prstGeom prst="rect">
            <a:avLst/>
          </a:prstGeom>
        </p:spPr>
      </p:pic>
      <p:pic>
        <p:nvPicPr>
          <p:cNvPr id="40" name="Image 38" descr="preencoded.png"/>
          <p:cNvPicPr>
            <a:picLocks noChangeAspect="1"/>
          </p:cNvPicPr>
          <p:nvPr/>
        </p:nvPicPr>
        <p:blipFill>
          <a:blip r:embed="rId30"/>
          <a:stretch>
            <a:fillRect/>
          </a:stretch>
        </p:blipFill>
        <p:spPr>
          <a:xfrm>
            <a:off x="8235814" y="4210645"/>
            <a:ext cx="232172" cy="15478"/>
          </a:xfrm>
          <a:prstGeom prst="rect">
            <a:avLst/>
          </a:prstGeom>
        </p:spPr>
      </p:pic>
      <p:pic>
        <p:nvPicPr>
          <p:cNvPr id="41" name="Image 39" descr="preencoded.png"/>
          <p:cNvPicPr>
            <a:picLocks noChangeAspect="1"/>
          </p:cNvPicPr>
          <p:nvPr/>
        </p:nvPicPr>
        <p:blipFill>
          <a:blip r:embed="rId33"/>
          <a:stretch>
            <a:fillRect/>
          </a:stretch>
        </p:blipFill>
        <p:spPr>
          <a:xfrm>
            <a:off x="8852520" y="3676650"/>
            <a:ext cx="742950" cy="773906"/>
          </a:xfrm>
          <a:prstGeom prst="rect">
            <a:avLst/>
          </a:prstGeom>
        </p:spPr>
      </p:pic>
      <p:pic>
        <p:nvPicPr>
          <p:cNvPr id="42" name="Image 40" descr="preencoded.png"/>
          <p:cNvPicPr>
            <a:picLocks noChangeAspect="1"/>
          </p:cNvPicPr>
          <p:nvPr/>
        </p:nvPicPr>
        <p:blipFill>
          <a:blip r:embed="rId34"/>
          <a:stretch>
            <a:fillRect/>
          </a:stretch>
        </p:blipFill>
        <p:spPr>
          <a:xfrm>
            <a:off x="9127257" y="3877866"/>
            <a:ext cx="193477" cy="216694"/>
          </a:xfrm>
          <a:prstGeom prst="rect">
            <a:avLst/>
          </a:prstGeom>
        </p:spPr>
      </p:pic>
      <p:pic>
        <p:nvPicPr>
          <p:cNvPr id="43" name="Image 41" descr="preencoded.png"/>
          <p:cNvPicPr>
            <a:picLocks noChangeAspect="1"/>
          </p:cNvPicPr>
          <p:nvPr/>
        </p:nvPicPr>
        <p:blipFill>
          <a:blip r:embed="rId35"/>
          <a:stretch>
            <a:fillRect/>
          </a:stretch>
        </p:blipFill>
        <p:spPr>
          <a:xfrm>
            <a:off x="185738" y="5069681"/>
            <a:ext cx="9534525" cy="1269206"/>
          </a:xfrm>
          <a:prstGeom prst="rect">
            <a:avLst/>
          </a:prstGeom>
        </p:spPr>
      </p:pic>
      <p:pic>
        <p:nvPicPr>
          <p:cNvPr id="44" name="Image 42" descr="preencoded.png"/>
          <p:cNvPicPr>
            <a:picLocks noChangeAspect="1"/>
          </p:cNvPicPr>
          <p:nvPr/>
        </p:nvPicPr>
        <p:blipFill>
          <a:blip r:embed="rId36"/>
          <a:stretch>
            <a:fillRect/>
          </a:stretch>
        </p:blipFill>
        <p:spPr>
          <a:xfrm>
            <a:off x="8151652" y="5626894"/>
            <a:ext cx="154781" cy="154781"/>
          </a:xfrm>
          <a:prstGeom prst="rect">
            <a:avLst/>
          </a:prstGeom>
        </p:spPr>
      </p:pic>
      <p:pic>
        <p:nvPicPr>
          <p:cNvPr id="45" name="Image 43" descr="preencoded.png"/>
          <p:cNvPicPr>
            <a:picLocks noChangeAspect="1"/>
          </p:cNvPicPr>
          <p:nvPr/>
        </p:nvPicPr>
        <p:blipFill>
          <a:blip r:embed="rId37"/>
          <a:stretch>
            <a:fillRect/>
          </a:stretch>
        </p:blipFill>
        <p:spPr>
          <a:xfrm>
            <a:off x="8471613" y="5781675"/>
            <a:ext cx="108347" cy="123825"/>
          </a:xfrm>
          <a:prstGeom prst="rect">
            <a:avLst/>
          </a:prstGeom>
        </p:spPr>
      </p:pic>
      <p:pic>
        <p:nvPicPr>
          <p:cNvPr id="46" name="Image 44" descr="preencoded.png"/>
          <p:cNvPicPr>
            <a:picLocks noChangeAspect="1"/>
          </p:cNvPicPr>
          <p:nvPr/>
        </p:nvPicPr>
        <p:blipFill>
          <a:blip r:embed="rId38"/>
          <a:stretch>
            <a:fillRect/>
          </a:stretch>
        </p:blipFill>
        <p:spPr>
          <a:xfrm>
            <a:off x="8745020" y="5549503"/>
            <a:ext cx="154781" cy="154781"/>
          </a:xfrm>
          <a:prstGeom prst="rect">
            <a:avLst/>
          </a:prstGeom>
        </p:spPr>
      </p:pic>
      <p:pic>
        <p:nvPicPr>
          <p:cNvPr id="47" name="Image 45" descr="preencoded.png"/>
          <p:cNvPicPr>
            <a:picLocks noChangeAspect="1"/>
          </p:cNvPicPr>
          <p:nvPr/>
        </p:nvPicPr>
        <p:blipFill>
          <a:blip r:embed="rId39"/>
          <a:stretch>
            <a:fillRect/>
          </a:stretch>
        </p:blipFill>
        <p:spPr>
          <a:xfrm>
            <a:off x="8745020" y="5704285"/>
            <a:ext cx="154781" cy="154781"/>
          </a:xfrm>
          <a:prstGeom prst="rect">
            <a:avLst/>
          </a:prstGeom>
        </p:spPr>
      </p:pic>
      <p:pic>
        <p:nvPicPr>
          <p:cNvPr id="48" name="Image 46" descr="preencoded.png"/>
          <p:cNvPicPr>
            <a:picLocks noChangeAspect="1"/>
          </p:cNvPicPr>
          <p:nvPr/>
        </p:nvPicPr>
        <p:blipFill>
          <a:blip r:embed="rId37"/>
          <a:stretch>
            <a:fillRect/>
          </a:stretch>
        </p:blipFill>
        <p:spPr>
          <a:xfrm>
            <a:off x="9064981" y="5781675"/>
            <a:ext cx="108347" cy="123825"/>
          </a:xfrm>
          <a:prstGeom prst="rect">
            <a:avLst/>
          </a:prstGeom>
        </p:spPr>
      </p:pic>
      <p:pic>
        <p:nvPicPr>
          <p:cNvPr id="49" name="Image 47" descr="preencoded.png"/>
          <p:cNvPicPr>
            <a:picLocks noChangeAspect="1"/>
          </p:cNvPicPr>
          <p:nvPr/>
        </p:nvPicPr>
        <p:blipFill>
          <a:blip r:embed="rId40"/>
          <a:stretch>
            <a:fillRect/>
          </a:stretch>
        </p:blipFill>
        <p:spPr>
          <a:xfrm>
            <a:off x="9338388" y="5472113"/>
            <a:ext cx="154781" cy="154781"/>
          </a:xfrm>
          <a:prstGeom prst="rect">
            <a:avLst/>
          </a:prstGeom>
        </p:spPr>
      </p:pic>
      <p:pic>
        <p:nvPicPr>
          <p:cNvPr id="50" name="Image 48" descr="preencoded.png"/>
          <p:cNvPicPr>
            <a:picLocks noChangeAspect="1"/>
          </p:cNvPicPr>
          <p:nvPr/>
        </p:nvPicPr>
        <p:blipFill>
          <a:blip r:embed="rId41"/>
          <a:stretch>
            <a:fillRect/>
          </a:stretch>
        </p:blipFill>
        <p:spPr>
          <a:xfrm>
            <a:off x="9338388" y="5626894"/>
            <a:ext cx="154781" cy="154781"/>
          </a:xfrm>
          <a:prstGeom prst="rect">
            <a:avLst/>
          </a:prstGeom>
        </p:spPr>
      </p:pic>
      <p:pic>
        <p:nvPicPr>
          <p:cNvPr id="51" name="Image 49" descr="preencoded.png"/>
          <p:cNvPicPr>
            <a:picLocks noChangeAspect="1"/>
          </p:cNvPicPr>
          <p:nvPr/>
        </p:nvPicPr>
        <p:blipFill>
          <a:blip r:embed="rId42"/>
          <a:stretch>
            <a:fillRect/>
          </a:stretch>
        </p:blipFill>
        <p:spPr>
          <a:xfrm>
            <a:off x="9338388" y="5781675"/>
            <a:ext cx="154781" cy="154781"/>
          </a:xfrm>
          <a:prstGeom prst="rect">
            <a:avLst/>
          </a:prstGeom>
        </p:spPr>
      </p:pic>
      <p:pic>
        <p:nvPicPr>
          <p:cNvPr id="52" name="Image 50" descr="preencoded.png"/>
          <p:cNvPicPr>
            <a:picLocks noChangeAspect="1"/>
          </p:cNvPicPr>
          <p:nvPr/>
        </p:nvPicPr>
        <p:blipFill>
          <a:blip r:embed="rId43"/>
          <a:stretch>
            <a:fillRect/>
          </a:stretch>
        </p:blipFill>
        <p:spPr>
          <a:xfrm>
            <a:off x="0" y="7105650"/>
            <a:ext cx="9906000" cy="61913"/>
          </a:xfrm>
          <a:prstGeom prst="rect">
            <a:avLst/>
          </a:prstGeom>
        </p:spPr>
      </p:pic>
      <p:sp>
        <p:nvSpPr>
          <p:cNvPr id="53"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CNN의 주요 레이어 및 특징</a:t>
            </a:r>
            <a:endParaRPr lang="en-US" sz="1828" dirty="0"/>
          </a:p>
        </p:txBody>
      </p:sp>
      <p:sp>
        <p:nvSpPr>
          <p:cNvPr id="54" name="Text 1"/>
          <p:cNvSpPr/>
          <p:nvPr/>
        </p:nvSpPr>
        <p:spPr>
          <a:xfrm>
            <a:off x="711994" y="1525191"/>
            <a:ext cx="1346597"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컨볼루션 레이어</a:t>
            </a:r>
            <a:endParaRPr lang="en-US" sz="1219" dirty="0"/>
          </a:p>
        </p:txBody>
      </p:sp>
      <p:sp>
        <p:nvSpPr>
          <p:cNvPr id="55" name="Text 2"/>
          <p:cNvSpPr/>
          <p:nvPr/>
        </p:nvSpPr>
        <p:spPr>
          <a:xfrm>
            <a:off x="309563" y="1881187"/>
            <a:ext cx="2847975"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이미지의 </a:t>
            </a:r>
            <a:r>
              <a:rPr lang="en-US" sz="853" b="1" dirty="0">
                <a:solidFill>
                  <a:srgbClr val="374151"/>
                </a:solidFill>
                <a:latin typeface="Roboto" pitchFamily="34" charset="0"/>
                <a:ea typeface="Roboto" pitchFamily="34" charset="-122"/>
                <a:cs typeface="Roboto" pitchFamily="34" charset="-120"/>
              </a:rPr>
              <a:t>지역적 특징</a:t>
            </a:r>
            <a:r>
              <a:rPr lang="en-US" sz="853" dirty="0">
                <a:solidFill>
                  <a:srgbClr val="374151"/>
                </a:solidFill>
                <a:latin typeface="Roboto" pitchFamily="34" charset="0"/>
                <a:ea typeface="Roboto" pitchFamily="34" charset="-122"/>
                <a:cs typeface="Roboto" pitchFamily="34" charset="-120"/>
              </a:rPr>
              <a:t>을 추출하는 핵심적인 역할을 합니다. 필터(커널)가 입력 이미지를 슬라이딩하며 합성곱 연산을 수행하여 특징 맵을 생성합니다.</a:t>
            </a:r>
            <a:endParaRPr lang="en-US" sz="853" dirty="0"/>
          </a:p>
        </p:txBody>
      </p:sp>
      <p:sp>
        <p:nvSpPr>
          <p:cNvPr id="56" name="Text 3"/>
          <p:cNvSpPr/>
          <p:nvPr/>
        </p:nvSpPr>
        <p:spPr>
          <a:xfrm>
            <a:off x="472083" y="2500313"/>
            <a:ext cx="2724150"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 주요 특징: 지역적 특징(엣지, 텍스처, 모양)을 검출하고, 입력 이미지의 모든 위치에 동일한 필터를 적용합니다.</a:t>
            </a:r>
            <a:endParaRPr lang="en-US" sz="731" dirty="0"/>
          </a:p>
        </p:txBody>
      </p:sp>
      <p:sp>
        <p:nvSpPr>
          <p:cNvPr id="57" name="Text 4"/>
          <p:cNvSpPr/>
          <p:nvPr/>
        </p:nvSpPr>
        <p:spPr>
          <a:xfrm>
            <a:off x="3931444" y="1525191"/>
            <a:ext cx="975122"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풀링 레이어</a:t>
            </a:r>
            <a:endParaRPr lang="en-US" sz="1219" dirty="0"/>
          </a:p>
        </p:txBody>
      </p:sp>
      <p:sp>
        <p:nvSpPr>
          <p:cNvPr id="58" name="Text 5"/>
          <p:cNvSpPr/>
          <p:nvPr/>
        </p:nvSpPr>
        <p:spPr>
          <a:xfrm>
            <a:off x="3529013" y="1881187"/>
            <a:ext cx="2847975"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컨볼루션 레이어에서 생성된 특징 맵의 크기를 줄여 계산량을 감소시키고, 공간적 불변성을 제공하는 다운샘플링 기법입니다.</a:t>
            </a:r>
            <a:endParaRPr lang="en-US" sz="853" dirty="0"/>
          </a:p>
        </p:txBody>
      </p:sp>
      <p:sp>
        <p:nvSpPr>
          <p:cNvPr id="59" name="Text 6"/>
          <p:cNvSpPr/>
          <p:nvPr/>
        </p:nvSpPr>
        <p:spPr>
          <a:xfrm>
            <a:off x="3691533" y="2500313"/>
            <a:ext cx="2724150" cy="371475"/>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 주요 특징: 주로 최대 풀링(Max Pooling)이나 평균 풀링(Average Pooling) 방식을 사용하여 특징의 위치 정보를 유지하면서 크기를 줄입니다.</a:t>
            </a:r>
            <a:endParaRPr lang="en-US" sz="731" dirty="0"/>
          </a:p>
        </p:txBody>
      </p:sp>
      <p:sp>
        <p:nvSpPr>
          <p:cNvPr id="60" name="Text 7"/>
          <p:cNvSpPr/>
          <p:nvPr/>
        </p:nvSpPr>
        <p:spPr>
          <a:xfrm>
            <a:off x="7150894" y="1525191"/>
            <a:ext cx="9286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완전연결층</a:t>
            </a:r>
            <a:endParaRPr lang="en-US" sz="1219" dirty="0"/>
          </a:p>
        </p:txBody>
      </p:sp>
      <p:sp>
        <p:nvSpPr>
          <p:cNvPr id="61" name="Text 8"/>
          <p:cNvSpPr/>
          <p:nvPr/>
        </p:nvSpPr>
        <p:spPr>
          <a:xfrm>
            <a:off x="6748463" y="1881187"/>
            <a:ext cx="2847975"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CNN의 마지막 계층으로, 이전 계층에서 추출한 특징들을 기반으로 최종적인 분류 결과를 출력합니다.</a:t>
            </a:r>
            <a:endParaRPr lang="en-US" sz="853" dirty="0"/>
          </a:p>
        </p:txBody>
      </p:sp>
      <p:sp>
        <p:nvSpPr>
          <p:cNvPr id="62" name="Text 9"/>
          <p:cNvSpPr/>
          <p:nvPr/>
        </p:nvSpPr>
        <p:spPr>
          <a:xfrm>
            <a:off x="6910983" y="2345531"/>
            <a:ext cx="2724150" cy="371475"/>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 주요 특징: 입력으로 들어온 모든 특징들을 연결하여 하나의 출력 값을 생성합니다. 주로 소프트맥스 함수와 함께 다중 클래스 분류를 수행합니다.</a:t>
            </a:r>
            <a:endParaRPr lang="en-US" sz="731" dirty="0"/>
          </a:p>
        </p:txBody>
      </p:sp>
      <p:sp>
        <p:nvSpPr>
          <p:cNvPr id="63" name="Text 10"/>
          <p:cNvSpPr/>
          <p:nvPr/>
        </p:nvSpPr>
        <p:spPr>
          <a:xfrm>
            <a:off x="309563" y="3367087"/>
            <a:ext cx="9286875" cy="216694"/>
          </a:xfrm>
          <a:prstGeom prst="rect">
            <a:avLst/>
          </a:prstGeom>
          <a:noFill/>
          <a:ln/>
        </p:spPr>
        <p:txBody>
          <a:bodyPr wrap="square" lIns="0" tIns="0" rIns="0" bIns="0" rtlCol="0" anchor="t"/>
          <a:lstStyle/>
          <a:p>
            <a:pPr algn="ctr">
              <a:lnSpc>
                <a:spcPts val="1706"/>
              </a:lnSpc>
            </a:pPr>
            <a:r>
              <a:rPr lang="en-US" sz="1097" b="1" dirty="0">
                <a:solidFill>
                  <a:srgbClr val="1F2937"/>
                </a:solidFill>
                <a:latin typeface="Roboto" pitchFamily="34" charset="0"/>
                <a:ea typeface="Roboto" pitchFamily="34" charset="-122"/>
                <a:cs typeface="Roboto" pitchFamily="34" charset="-120"/>
              </a:rPr>
              <a:t>CNN의 계층적 특징 추출 원리</a:t>
            </a:r>
            <a:endParaRPr lang="en-US" sz="1097" dirty="0"/>
          </a:p>
        </p:txBody>
      </p:sp>
      <p:sp>
        <p:nvSpPr>
          <p:cNvPr id="64" name="Text 11"/>
          <p:cNvSpPr/>
          <p:nvPr/>
        </p:nvSpPr>
        <p:spPr>
          <a:xfrm>
            <a:off x="309562" y="4404122"/>
            <a:ext cx="677942"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입력 이미지</a:t>
            </a:r>
            <a:endParaRPr lang="en-US" sz="853" dirty="0"/>
          </a:p>
        </p:txBody>
      </p:sp>
      <p:sp>
        <p:nvSpPr>
          <p:cNvPr id="65" name="Text 12"/>
          <p:cNvSpPr/>
          <p:nvPr/>
        </p:nvSpPr>
        <p:spPr>
          <a:xfrm>
            <a:off x="2024345" y="4125516"/>
            <a:ext cx="445770"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컨볼루션</a:t>
            </a:r>
            <a:endParaRPr lang="en-US" sz="731" dirty="0"/>
          </a:p>
        </p:txBody>
      </p:sp>
      <p:sp>
        <p:nvSpPr>
          <p:cNvPr id="66" name="Text 13"/>
          <p:cNvSpPr/>
          <p:nvPr/>
        </p:nvSpPr>
        <p:spPr>
          <a:xfrm>
            <a:off x="1964754" y="4512469"/>
            <a:ext cx="564952"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로컬 특징(엣지, 텍스처)</a:t>
            </a:r>
            <a:endParaRPr lang="en-US" sz="731" dirty="0"/>
          </a:p>
        </p:txBody>
      </p:sp>
      <p:sp>
        <p:nvSpPr>
          <p:cNvPr id="67" name="Text 14"/>
          <p:cNvSpPr/>
          <p:nvPr/>
        </p:nvSpPr>
        <p:spPr>
          <a:xfrm>
            <a:off x="3879979" y="4125516"/>
            <a:ext cx="222885"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풀링</a:t>
            </a:r>
            <a:endParaRPr lang="en-US" sz="731" dirty="0"/>
          </a:p>
        </p:txBody>
      </p:sp>
      <p:sp>
        <p:nvSpPr>
          <p:cNvPr id="68" name="Text 15"/>
          <p:cNvSpPr/>
          <p:nvPr/>
        </p:nvSpPr>
        <p:spPr>
          <a:xfrm>
            <a:off x="3840510" y="4512469"/>
            <a:ext cx="301823"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특징 맵축소</a:t>
            </a:r>
            <a:endParaRPr lang="en-US" sz="731" dirty="0"/>
          </a:p>
        </p:txBody>
      </p:sp>
      <p:sp>
        <p:nvSpPr>
          <p:cNvPr id="69" name="Text 16"/>
          <p:cNvSpPr/>
          <p:nvPr/>
        </p:nvSpPr>
        <p:spPr>
          <a:xfrm>
            <a:off x="5512728" y="4125516"/>
            <a:ext cx="445770"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컨볼루션</a:t>
            </a:r>
            <a:endParaRPr lang="en-US" sz="731" dirty="0"/>
          </a:p>
        </p:txBody>
      </p:sp>
      <p:sp>
        <p:nvSpPr>
          <p:cNvPr id="70" name="Text 17"/>
          <p:cNvSpPr/>
          <p:nvPr/>
        </p:nvSpPr>
        <p:spPr>
          <a:xfrm>
            <a:off x="5507311" y="4512469"/>
            <a:ext cx="456605"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중간 특징(객체 부분)</a:t>
            </a:r>
            <a:endParaRPr lang="en-US" sz="731" dirty="0"/>
          </a:p>
        </p:txBody>
      </p:sp>
      <p:sp>
        <p:nvSpPr>
          <p:cNvPr id="71" name="Text 18"/>
          <p:cNvSpPr/>
          <p:nvPr/>
        </p:nvSpPr>
        <p:spPr>
          <a:xfrm>
            <a:off x="7368362" y="4125516"/>
            <a:ext cx="222885"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풀링</a:t>
            </a:r>
            <a:endParaRPr lang="en-US" sz="731" dirty="0"/>
          </a:p>
        </p:txBody>
      </p:sp>
      <p:sp>
        <p:nvSpPr>
          <p:cNvPr id="72" name="Text 19"/>
          <p:cNvSpPr/>
          <p:nvPr/>
        </p:nvSpPr>
        <p:spPr>
          <a:xfrm>
            <a:off x="7328893" y="4512469"/>
            <a:ext cx="301823"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특징 맵축소</a:t>
            </a:r>
            <a:endParaRPr lang="en-US" sz="731" dirty="0"/>
          </a:p>
        </p:txBody>
      </p:sp>
      <p:sp>
        <p:nvSpPr>
          <p:cNvPr id="73" name="Text 20"/>
          <p:cNvSpPr/>
          <p:nvPr/>
        </p:nvSpPr>
        <p:spPr>
          <a:xfrm>
            <a:off x="9001110" y="4125516"/>
            <a:ext cx="445770" cy="123825"/>
          </a:xfrm>
          <a:prstGeom prst="rect">
            <a:avLst/>
          </a:prstGeom>
          <a:noFill/>
          <a:ln/>
        </p:spPr>
        <p:txBody>
          <a:bodyPr wrap="square" lIns="0" tIns="0" rIns="0" bIns="0" rtlCol="0" anchor="t"/>
          <a:lstStyle/>
          <a:p>
            <a:pPr algn="ctr">
              <a:lnSpc>
                <a:spcPts val="975"/>
              </a:lnSpc>
            </a:pPr>
            <a:r>
              <a:rPr lang="en-US" sz="731" dirty="0">
                <a:solidFill>
                  <a:srgbClr val="000000"/>
                </a:solidFill>
                <a:latin typeface="Roboto" pitchFamily="34" charset="0"/>
                <a:ea typeface="Roboto" pitchFamily="34" charset="-122"/>
                <a:cs typeface="Roboto" pitchFamily="34" charset="-120"/>
              </a:rPr>
              <a:t>완전연결</a:t>
            </a:r>
            <a:endParaRPr lang="en-US" sz="731" dirty="0"/>
          </a:p>
        </p:txBody>
      </p:sp>
      <p:sp>
        <p:nvSpPr>
          <p:cNvPr id="74" name="Text 21"/>
          <p:cNvSpPr/>
          <p:nvPr/>
        </p:nvSpPr>
        <p:spPr>
          <a:xfrm>
            <a:off x="9131126" y="4512469"/>
            <a:ext cx="185738" cy="247650"/>
          </a:xfrm>
          <a:prstGeom prst="rect">
            <a:avLst/>
          </a:prstGeom>
          <a:noFill/>
          <a:ln/>
        </p:spPr>
        <p:txBody>
          <a:bodyPr wrap="square" lIns="0" tIns="0" rIns="0" bIns="0" rtlCol="0" anchor="t"/>
          <a:lstStyle/>
          <a:p>
            <a:pPr algn="ctr">
              <a:lnSpc>
                <a:spcPts val="975"/>
              </a:lnSpc>
            </a:pPr>
            <a:r>
              <a:rPr lang="en-US" sz="731" dirty="0">
                <a:solidFill>
                  <a:srgbClr val="4B5563"/>
                </a:solidFill>
                <a:latin typeface="Roboto" pitchFamily="34" charset="0"/>
                <a:ea typeface="Roboto" pitchFamily="34" charset="-122"/>
                <a:cs typeface="Roboto" pitchFamily="34" charset="-120"/>
              </a:rPr>
              <a:t>최종분류</a:t>
            </a:r>
            <a:endParaRPr lang="en-US" sz="731" dirty="0"/>
          </a:p>
        </p:txBody>
      </p:sp>
      <p:sp>
        <p:nvSpPr>
          <p:cNvPr id="75" name="Text 22"/>
          <p:cNvSpPr/>
          <p:nvPr/>
        </p:nvSpPr>
        <p:spPr>
          <a:xfrm>
            <a:off x="309563" y="5193506"/>
            <a:ext cx="9286875"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계층적 특징 추출의 이해</a:t>
            </a:r>
            <a:endParaRPr lang="en-US" sz="1097" dirty="0"/>
          </a:p>
        </p:txBody>
      </p:sp>
      <p:sp>
        <p:nvSpPr>
          <p:cNvPr id="76" name="Text 23"/>
          <p:cNvSpPr/>
          <p:nvPr/>
        </p:nvSpPr>
        <p:spPr>
          <a:xfrm>
            <a:off x="309563" y="5472112"/>
            <a:ext cx="7615116"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CNN은 </a:t>
            </a:r>
            <a:r>
              <a:rPr lang="en-US" sz="853" b="1" dirty="0">
                <a:solidFill>
                  <a:srgbClr val="374151"/>
                </a:solidFill>
                <a:latin typeface="Roboto" pitchFamily="34" charset="0"/>
                <a:ea typeface="Roboto" pitchFamily="34" charset="-122"/>
                <a:cs typeface="Roboto" pitchFamily="34" charset="-120"/>
              </a:rPr>
              <a:t>낮은 레이어</a:t>
            </a:r>
            <a:r>
              <a:rPr lang="en-US" sz="853" dirty="0">
                <a:solidFill>
                  <a:srgbClr val="374151"/>
                </a:solidFill>
                <a:latin typeface="Roboto" pitchFamily="34" charset="0"/>
                <a:ea typeface="Roboto" pitchFamily="34" charset="-122"/>
                <a:cs typeface="Roboto" pitchFamily="34" charset="-120"/>
              </a:rPr>
              <a:t>에서 엣지나 텍스처와 같은 </a:t>
            </a:r>
            <a:r>
              <a:rPr lang="en-US" sz="853" b="1" dirty="0">
                <a:solidFill>
                  <a:srgbClr val="374151"/>
                </a:solidFill>
                <a:latin typeface="Roboto" pitchFamily="34" charset="0"/>
                <a:ea typeface="Roboto" pitchFamily="34" charset="-122"/>
                <a:cs typeface="Roboto" pitchFamily="34" charset="-120"/>
              </a:rPr>
              <a:t>단순한 특징</a:t>
            </a:r>
            <a:r>
              <a:rPr lang="en-US" sz="853" dirty="0">
                <a:solidFill>
                  <a:srgbClr val="374151"/>
                </a:solidFill>
                <a:latin typeface="Roboto" pitchFamily="34" charset="0"/>
                <a:ea typeface="Roboto" pitchFamily="34" charset="-122"/>
                <a:cs typeface="Roboto" pitchFamily="34" charset="-120"/>
              </a:rPr>
              <a:t>을 학습하고, </a:t>
            </a:r>
            <a:r>
              <a:rPr lang="en-US" sz="853" b="1" dirty="0">
                <a:solidFill>
                  <a:srgbClr val="374151"/>
                </a:solidFill>
                <a:latin typeface="Roboto" pitchFamily="34" charset="0"/>
                <a:ea typeface="Roboto" pitchFamily="34" charset="-122"/>
                <a:cs typeface="Roboto" pitchFamily="34" charset="-120"/>
              </a:rPr>
              <a:t>높은 레이어</a:t>
            </a:r>
            <a:r>
              <a:rPr lang="en-US" sz="853" dirty="0">
                <a:solidFill>
                  <a:srgbClr val="374151"/>
                </a:solidFill>
                <a:latin typeface="Roboto" pitchFamily="34" charset="0"/>
                <a:ea typeface="Roboto" pitchFamily="34" charset="-122"/>
                <a:cs typeface="Roboto" pitchFamily="34" charset="-120"/>
              </a:rPr>
              <a:t>에서는 이러한 단순 특징들을 </a:t>
            </a:r>
            <a:r>
              <a:rPr lang="en-US" sz="853" b="1" dirty="0">
                <a:solidFill>
                  <a:srgbClr val="374151"/>
                </a:solidFill>
                <a:latin typeface="Roboto" pitchFamily="34" charset="0"/>
                <a:ea typeface="Roboto" pitchFamily="34" charset="-122"/>
                <a:cs typeface="Roboto" pitchFamily="34" charset="-120"/>
              </a:rPr>
              <a:t>조합하여</a:t>
            </a:r>
            <a:r>
              <a:rPr lang="en-US" sz="853" dirty="0">
                <a:solidFill>
                  <a:srgbClr val="374151"/>
                </a:solidFill>
                <a:latin typeface="Roboto" pitchFamily="34" charset="0"/>
                <a:ea typeface="Roboto" pitchFamily="34" charset="-122"/>
                <a:cs typeface="Roboto" pitchFamily="34" charset="-120"/>
              </a:rPr>
              <a:t> 물체의 부분이나 전체적인 구조와 같은 </a:t>
            </a:r>
            <a:r>
              <a:rPr lang="en-US" sz="853" b="1" dirty="0">
                <a:solidFill>
                  <a:srgbClr val="374151"/>
                </a:solidFill>
                <a:latin typeface="Roboto" pitchFamily="34" charset="0"/>
                <a:ea typeface="Roboto" pitchFamily="34" charset="-122"/>
                <a:cs typeface="Roboto" pitchFamily="34" charset="-120"/>
              </a:rPr>
              <a:t>복잡한 특징</a:t>
            </a:r>
            <a:r>
              <a:rPr lang="en-US" sz="853" dirty="0">
                <a:solidFill>
                  <a:srgbClr val="374151"/>
                </a:solidFill>
                <a:latin typeface="Roboto" pitchFamily="34" charset="0"/>
                <a:ea typeface="Roboto" pitchFamily="34" charset="-122"/>
                <a:cs typeface="Roboto" pitchFamily="34" charset="-120"/>
              </a:rPr>
              <a:t>을 계층적으로 학습합니다.</a:t>
            </a:r>
            <a:endParaRPr lang="en-US" sz="853" dirty="0"/>
          </a:p>
        </p:txBody>
      </p:sp>
      <p:sp>
        <p:nvSpPr>
          <p:cNvPr id="77" name="Text 24"/>
          <p:cNvSpPr/>
          <p:nvPr/>
        </p:nvSpPr>
        <p:spPr>
          <a:xfrm>
            <a:off x="309563" y="5843587"/>
            <a:ext cx="7615116"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이 방식은 인간의 시각 처리 방식과 유사하여 이미지 인식에 뛰어난 성능을 보입니다. 특징이 계층적으로 조합되면서, 모델은 입력 이미지에서 점점 더 추상적이고 의미 있는 정보를 추출하게 됩니다.</a:t>
            </a:r>
            <a:endParaRPr lang="en-US" sz="853" dirty="0"/>
          </a:p>
        </p:txBody>
      </p:sp>
      <p:sp>
        <p:nvSpPr>
          <p:cNvPr id="78" name="Text 25"/>
          <p:cNvSpPr/>
          <p:nvPr/>
        </p:nvSpPr>
        <p:spPr>
          <a:xfrm>
            <a:off x="8048504" y="5812631"/>
            <a:ext cx="361197"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간단한 특징</a:t>
            </a:r>
            <a:endParaRPr lang="en-US" sz="731" dirty="0"/>
          </a:p>
        </p:txBody>
      </p:sp>
      <p:sp>
        <p:nvSpPr>
          <p:cNvPr id="79" name="Text 26"/>
          <p:cNvSpPr/>
          <p:nvPr/>
        </p:nvSpPr>
        <p:spPr>
          <a:xfrm>
            <a:off x="8641873" y="5890022"/>
            <a:ext cx="361197"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조합된 특징</a:t>
            </a:r>
            <a:endParaRPr lang="en-US" sz="731" dirty="0"/>
          </a:p>
        </p:txBody>
      </p:sp>
      <p:sp>
        <p:nvSpPr>
          <p:cNvPr id="80" name="Text 27"/>
          <p:cNvSpPr/>
          <p:nvPr/>
        </p:nvSpPr>
        <p:spPr>
          <a:xfrm>
            <a:off x="9235241" y="5967413"/>
            <a:ext cx="361197"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복잡한 특징</a:t>
            </a:r>
            <a:endParaRPr lang="en-US" sz="731"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185738" y="1354931"/>
            <a:ext cx="9534525" cy="2259806"/>
          </a:xfrm>
          <a:prstGeom prst="rect">
            <a:avLst/>
          </a:prstGeom>
        </p:spPr>
      </p:pic>
      <p:pic>
        <p:nvPicPr>
          <p:cNvPr id="5" name="Image 3" descr="preencoded.png"/>
          <p:cNvPicPr>
            <a:picLocks noChangeAspect="1"/>
          </p:cNvPicPr>
          <p:nvPr/>
        </p:nvPicPr>
        <p:blipFill>
          <a:blip r:embed="rId6"/>
          <a:stretch>
            <a:fillRect/>
          </a:stretch>
        </p:blipFill>
        <p:spPr>
          <a:xfrm>
            <a:off x="340519" y="1532929"/>
            <a:ext cx="185738" cy="185738"/>
          </a:xfrm>
          <a:prstGeom prst="rect">
            <a:avLst/>
          </a:prstGeom>
        </p:spPr>
      </p:pic>
      <p:pic>
        <p:nvPicPr>
          <p:cNvPr id="6" name="Image 4" descr="preencoded.png"/>
          <p:cNvPicPr>
            <a:picLocks noChangeAspect="1"/>
          </p:cNvPicPr>
          <p:nvPr/>
        </p:nvPicPr>
        <p:blipFill>
          <a:blip r:embed="rId7"/>
          <a:stretch>
            <a:fillRect/>
          </a:stretch>
        </p:blipFill>
        <p:spPr>
          <a:xfrm>
            <a:off x="340519" y="1881187"/>
            <a:ext cx="3843654" cy="1578769"/>
          </a:xfrm>
          <a:prstGeom prst="rect">
            <a:avLst/>
          </a:prstGeom>
        </p:spPr>
      </p:pic>
      <p:pic>
        <p:nvPicPr>
          <p:cNvPr id="7" name="Image 5" descr="preencoded.png"/>
          <p:cNvPicPr>
            <a:picLocks noChangeAspect="1"/>
          </p:cNvPicPr>
          <p:nvPr/>
        </p:nvPicPr>
        <p:blipFill>
          <a:blip r:embed="rId8"/>
          <a:stretch>
            <a:fillRect/>
          </a:stretch>
        </p:blipFill>
        <p:spPr>
          <a:xfrm>
            <a:off x="464344" y="2005012"/>
            <a:ext cx="309563" cy="309563"/>
          </a:xfrm>
          <a:prstGeom prst="rect">
            <a:avLst/>
          </a:prstGeom>
        </p:spPr>
      </p:pic>
      <p:pic>
        <p:nvPicPr>
          <p:cNvPr id="8" name="Image 6" descr="preencoded.png"/>
          <p:cNvPicPr>
            <a:picLocks noChangeAspect="1"/>
          </p:cNvPicPr>
          <p:nvPr/>
        </p:nvPicPr>
        <p:blipFill>
          <a:blip r:embed="rId9"/>
          <a:stretch>
            <a:fillRect/>
          </a:stretch>
        </p:blipFill>
        <p:spPr>
          <a:xfrm>
            <a:off x="564952" y="2097881"/>
            <a:ext cx="108347" cy="123825"/>
          </a:xfrm>
          <a:prstGeom prst="rect">
            <a:avLst/>
          </a:prstGeom>
        </p:spPr>
      </p:pic>
      <p:pic>
        <p:nvPicPr>
          <p:cNvPr id="9" name="Image 7" descr="preencoded.png"/>
          <p:cNvPicPr>
            <a:picLocks noChangeAspect="1"/>
          </p:cNvPicPr>
          <p:nvPr/>
        </p:nvPicPr>
        <p:blipFill>
          <a:blip r:embed="rId10"/>
          <a:stretch>
            <a:fillRect/>
          </a:stretch>
        </p:blipFill>
        <p:spPr>
          <a:xfrm>
            <a:off x="653951" y="2902744"/>
            <a:ext cx="185738" cy="247650"/>
          </a:xfrm>
          <a:prstGeom prst="rect">
            <a:avLst/>
          </a:prstGeom>
        </p:spPr>
      </p:pic>
      <p:pic>
        <p:nvPicPr>
          <p:cNvPr id="10" name="Image 8" descr="preencoded.png"/>
          <p:cNvPicPr>
            <a:picLocks noChangeAspect="1"/>
          </p:cNvPicPr>
          <p:nvPr/>
        </p:nvPicPr>
        <p:blipFill>
          <a:blip r:embed="rId11"/>
          <a:stretch>
            <a:fillRect/>
          </a:stretch>
        </p:blipFill>
        <p:spPr>
          <a:xfrm>
            <a:off x="1237767" y="3057525"/>
            <a:ext cx="108347" cy="123825"/>
          </a:xfrm>
          <a:prstGeom prst="rect">
            <a:avLst/>
          </a:prstGeom>
        </p:spPr>
      </p:pic>
      <p:pic>
        <p:nvPicPr>
          <p:cNvPr id="11" name="Image 9" descr="preencoded.png"/>
          <p:cNvPicPr>
            <a:picLocks noChangeAspect="1"/>
          </p:cNvPicPr>
          <p:nvPr/>
        </p:nvPicPr>
        <p:blipFill>
          <a:blip r:embed="rId12"/>
          <a:stretch>
            <a:fillRect/>
          </a:stretch>
        </p:blipFill>
        <p:spPr>
          <a:xfrm>
            <a:off x="1744191" y="2902744"/>
            <a:ext cx="185738" cy="247650"/>
          </a:xfrm>
          <a:prstGeom prst="rect">
            <a:avLst/>
          </a:prstGeom>
        </p:spPr>
      </p:pic>
      <p:pic>
        <p:nvPicPr>
          <p:cNvPr id="12" name="Image 10" descr="preencoded.png"/>
          <p:cNvPicPr>
            <a:picLocks noChangeAspect="1"/>
          </p:cNvPicPr>
          <p:nvPr/>
        </p:nvPicPr>
        <p:blipFill>
          <a:blip r:embed="rId11"/>
          <a:stretch>
            <a:fillRect/>
          </a:stretch>
        </p:blipFill>
        <p:spPr>
          <a:xfrm>
            <a:off x="2328007" y="3057525"/>
            <a:ext cx="108347" cy="123825"/>
          </a:xfrm>
          <a:prstGeom prst="rect">
            <a:avLst/>
          </a:prstGeom>
        </p:spPr>
      </p:pic>
      <p:pic>
        <p:nvPicPr>
          <p:cNvPr id="13" name="Image 11" descr="preencoded.png"/>
          <p:cNvPicPr>
            <a:picLocks noChangeAspect="1"/>
          </p:cNvPicPr>
          <p:nvPr/>
        </p:nvPicPr>
        <p:blipFill>
          <a:blip r:embed="rId13"/>
          <a:stretch>
            <a:fillRect/>
          </a:stretch>
        </p:blipFill>
        <p:spPr>
          <a:xfrm>
            <a:off x="2780258" y="2902744"/>
            <a:ext cx="185738" cy="247650"/>
          </a:xfrm>
          <a:prstGeom prst="rect">
            <a:avLst/>
          </a:prstGeom>
        </p:spPr>
      </p:pic>
      <p:pic>
        <p:nvPicPr>
          <p:cNvPr id="14" name="Image 12" descr="preencoded.png"/>
          <p:cNvPicPr>
            <a:picLocks noChangeAspect="1"/>
          </p:cNvPicPr>
          <p:nvPr/>
        </p:nvPicPr>
        <p:blipFill>
          <a:blip r:embed="rId11"/>
          <a:stretch>
            <a:fillRect/>
          </a:stretch>
        </p:blipFill>
        <p:spPr>
          <a:xfrm>
            <a:off x="3309900" y="3057525"/>
            <a:ext cx="108347" cy="123825"/>
          </a:xfrm>
          <a:prstGeom prst="rect">
            <a:avLst/>
          </a:prstGeom>
        </p:spPr>
      </p:pic>
      <p:pic>
        <p:nvPicPr>
          <p:cNvPr id="15" name="Image 13" descr="preencoded.png"/>
          <p:cNvPicPr>
            <a:picLocks noChangeAspect="1"/>
          </p:cNvPicPr>
          <p:nvPr/>
        </p:nvPicPr>
        <p:blipFill>
          <a:blip r:embed="rId14"/>
          <a:stretch>
            <a:fillRect/>
          </a:stretch>
        </p:blipFill>
        <p:spPr>
          <a:xfrm>
            <a:off x="3727326" y="2902744"/>
            <a:ext cx="232172" cy="247650"/>
          </a:xfrm>
          <a:prstGeom prst="rect">
            <a:avLst/>
          </a:prstGeom>
        </p:spPr>
      </p:pic>
      <p:pic>
        <p:nvPicPr>
          <p:cNvPr id="16" name="Image 14" descr="preencoded.png"/>
          <p:cNvPicPr>
            <a:picLocks noChangeAspect="1"/>
          </p:cNvPicPr>
          <p:nvPr/>
        </p:nvPicPr>
        <p:blipFill>
          <a:blip r:embed="rId15"/>
          <a:stretch>
            <a:fillRect/>
          </a:stretch>
        </p:blipFill>
        <p:spPr>
          <a:xfrm>
            <a:off x="4798219" y="2438400"/>
            <a:ext cx="309563" cy="309563"/>
          </a:xfrm>
          <a:prstGeom prst="rect">
            <a:avLst/>
          </a:prstGeom>
        </p:spPr>
      </p:pic>
      <p:pic>
        <p:nvPicPr>
          <p:cNvPr id="17" name="Image 15" descr="preencoded.png"/>
          <p:cNvPicPr>
            <a:picLocks noChangeAspect="1"/>
          </p:cNvPicPr>
          <p:nvPr/>
        </p:nvPicPr>
        <p:blipFill>
          <a:blip r:embed="rId16"/>
          <a:stretch>
            <a:fillRect/>
          </a:stretch>
        </p:blipFill>
        <p:spPr>
          <a:xfrm>
            <a:off x="4891088" y="2531269"/>
            <a:ext cx="123825" cy="123825"/>
          </a:xfrm>
          <a:prstGeom prst="rect">
            <a:avLst/>
          </a:prstGeom>
        </p:spPr>
      </p:pic>
      <p:pic>
        <p:nvPicPr>
          <p:cNvPr id="18" name="Image 16" descr="preencoded.png"/>
          <p:cNvPicPr>
            <a:picLocks noChangeAspect="1"/>
          </p:cNvPicPr>
          <p:nvPr/>
        </p:nvPicPr>
        <p:blipFill>
          <a:blip r:embed="rId17"/>
          <a:stretch>
            <a:fillRect/>
          </a:stretch>
        </p:blipFill>
        <p:spPr>
          <a:xfrm>
            <a:off x="5721828" y="1881187"/>
            <a:ext cx="3843654" cy="1578769"/>
          </a:xfrm>
          <a:prstGeom prst="rect">
            <a:avLst/>
          </a:prstGeom>
        </p:spPr>
      </p:pic>
      <p:pic>
        <p:nvPicPr>
          <p:cNvPr id="19" name="Image 17" descr="preencoded.png"/>
          <p:cNvPicPr>
            <a:picLocks noChangeAspect="1"/>
          </p:cNvPicPr>
          <p:nvPr/>
        </p:nvPicPr>
        <p:blipFill>
          <a:blip r:embed="rId18"/>
          <a:stretch>
            <a:fillRect/>
          </a:stretch>
        </p:blipFill>
        <p:spPr>
          <a:xfrm>
            <a:off x="5845652" y="2005012"/>
            <a:ext cx="309563" cy="309563"/>
          </a:xfrm>
          <a:prstGeom prst="rect">
            <a:avLst/>
          </a:prstGeom>
        </p:spPr>
      </p:pic>
      <p:pic>
        <p:nvPicPr>
          <p:cNvPr id="20" name="Image 18" descr="preencoded.png"/>
          <p:cNvPicPr>
            <a:picLocks noChangeAspect="1"/>
          </p:cNvPicPr>
          <p:nvPr/>
        </p:nvPicPr>
        <p:blipFill>
          <a:blip r:embed="rId19"/>
          <a:stretch>
            <a:fillRect/>
          </a:stretch>
        </p:blipFill>
        <p:spPr>
          <a:xfrm>
            <a:off x="5946260" y="2097881"/>
            <a:ext cx="108347" cy="123825"/>
          </a:xfrm>
          <a:prstGeom prst="rect">
            <a:avLst/>
          </a:prstGeom>
        </p:spPr>
      </p:pic>
      <p:pic>
        <p:nvPicPr>
          <p:cNvPr id="21" name="Image 19" descr="preencoded.png"/>
          <p:cNvPicPr>
            <a:picLocks noChangeAspect="1"/>
          </p:cNvPicPr>
          <p:nvPr/>
        </p:nvPicPr>
        <p:blipFill>
          <a:blip r:embed="rId20"/>
          <a:stretch>
            <a:fillRect/>
          </a:stretch>
        </p:blipFill>
        <p:spPr>
          <a:xfrm>
            <a:off x="5981086" y="2902744"/>
            <a:ext cx="185738" cy="247650"/>
          </a:xfrm>
          <a:prstGeom prst="rect">
            <a:avLst/>
          </a:prstGeom>
        </p:spPr>
      </p:pic>
      <p:pic>
        <p:nvPicPr>
          <p:cNvPr id="22" name="Image 20" descr="preencoded.png"/>
          <p:cNvPicPr>
            <a:picLocks noChangeAspect="1"/>
          </p:cNvPicPr>
          <p:nvPr/>
        </p:nvPicPr>
        <p:blipFill>
          <a:blip r:embed="rId21"/>
          <a:stretch>
            <a:fillRect/>
          </a:stretch>
        </p:blipFill>
        <p:spPr>
          <a:xfrm>
            <a:off x="6528745" y="3057525"/>
            <a:ext cx="108347" cy="123825"/>
          </a:xfrm>
          <a:prstGeom prst="rect">
            <a:avLst/>
          </a:prstGeom>
        </p:spPr>
      </p:pic>
      <p:pic>
        <p:nvPicPr>
          <p:cNvPr id="23" name="Image 21" descr="preencoded.png"/>
          <p:cNvPicPr>
            <a:picLocks noChangeAspect="1"/>
          </p:cNvPicPr>
          <p:nvPr/>
        </p:nvPicPr>
        <p:blipFill>
          <a:blip r:embed="rId14"/>
          <a:stretch>
            <a:fillRect/>
          </a:stretch>
        </p:blipFill>
        <p:spPr>
          <a:xfrm>
            <a:off x="6964189" y="2902744"/>
            <a:ext cx="232172" cy="247650"/>
          </a:xfrm>
          <a:prstGeom prst="rect">
            <a:avLst/>
          </a:prstGeom>
        </p:spPr>
      </p:pic>
      <p:pic>
        <p:nvPicPr>
          <p:cNvPr id="24" name="Image 22" descr="preencoded.png"/>
          <p:cNvPicPr>
            <a:picLocks noChangeAspect="1"/>
          </p:cNvPicPr>
          <p:nvPr/>
        </p:nvPicPr>
        <p:blipFill>
          <a:blip r:embed="rId21"/>
          <a:stretch>
            <a:fillRect/>
          </a:stretch>
        </p:blipFill>
        <p:spPr>
          <a:xfrm>
            <a:off x="7523457" y="3057525"/>
            <a:ext cx="108347" cy="123825"/>
          </a:xfrm>
          <a:prstGeom prst="rect">
            <a:avLst/>
          </a:prstGeom>
        </p:spPr>
      </p:pic>
      <p:pic>
        <p:nvPicPr>
          <p:cNvPr id="25" name="Image 23" descr="preencoded.png"/>
          <p:cNvPicPr>
            <a:picLocks noChangeAspect="1"/>
          </p:cNvPicPr>
          <p:nvPr/>
        </p:nvPicPr>
        <p:blipFill>
          <a:blip r:embed="rId13"/>
          <a:stretch>
            <a:fillRect/>
          </a:stretch>
        </p:blipFill>
        <p:spPr>
          <a:xfrm>
            <a:off x="7993726" y="2902744"/>
            <a:ext cx="185738" cy="247650"/>
          </a:xfrm>
          <a:prstGeom prst="rect">
            <a:avLst/>
          </a:prstGeom>
        </p:spPr>
      </p:pic>
      <p:pic>
        <p:nvPicPr>
          <p:cNvPr id="26" name="Image 24" descr="preencoded.png"/>
          <p:cNvPicPr>
            <a:picLocks noChangeAspect="1"/>
          </p:cNvPicPr>
          <p:nvPr/>
        </p:nvPicPr>
        <p:blipFill>
          <a:blip r:embed="rId21"/>
          <a:stretch>
            <a:fillRect/>
          </a:stretch>
        </p:blipFill>
        <p:spPr>
          <a:xfrm>
            <a:off x="8541386" y="3057525"/>
            <a:ext cx="108347" cy="123825"/>
          </a:xfrm>
          <a:prstGeom prst="rect">
            <a:avLst/>
          </a:prstGeom>
        </p:spPr>
      </p:pic>
      <p:pic>
        <p:nvPicPr>
          <p:cNvPr id="27" name="Image 25" descr="preencoded.png"/>
          <p:cNvPicPr>
            <a:picLocks noChangeAspect="1"/>
          </p:cNvPicPr>
          <p:nvPr/>
        </p:nvPicPr>
        <p:blipFill>
          <a:blip r:embed="rId12"/>
          <a:stretch>
            <a:fillRect/>
          </a:stretch>
        </p:blipFill>
        <p:spPr>
          <a:xfrm>
            <a:off x="9065828" y="2902744"/>
            <a:ext cx="185738" cy="247650"/>
          </a:xfrm>
          <a:prstGeom prst="rect">
            <a:avLst/>
          </a:prstGeom>
        </p:spPr>
      </p:pic>
      <p:pic>
        <p:nvPicPr>
          <p:cNvPr id="28" name="Image 26" descr="preencoded.png"/>
          <p:cNvPicPr>
            <a:picLocks noChangeAspect="1"/>
          </p:cNvPicPr>
          <p:nvPr/>
        </p:nvPicPr>
        <p:blipFill>
          <a:blip r:embed="rId22"/>
          <a:stretch>
            <a:fillRect/>
          </a:stretch>
        </p:blipFill>
        <p:spPr>
          <a:xfrm>
            <a:off x="185738" y="3800475"/>
            <a:ext cx="9534525" cy="1888331"/>
          </a:xfrm>
          <a:prstGeom prst="rect">
            <a:avLst/>
          </a:prstGeom>
        </p:spPr>
      </p:pic>
      <p:pic>
        <p:nvPicPr>
          <p:cNvPr id="29" name="Image 27" descr="preencoded.png"/>
          <p:cNvPicPr>
            <a:picLocks noChangeAspect="1"/>
          </p:cNvPicPr>
          <p:nvPr/>
        </p:nvPicPr>
        <p:blipFill>
          <a:blip r:embed="rId23"/>
          <a:stretch>
            <a:fillRect/>
          </a:stretch>
        </p:blipFill>
        <p:spPr>
          <a:xfrm>
            <a:off x="340519" y="3978473"/>
            <a:ext cx="185738" cy="185738"/>
          </a:xfrm>
          <a:prstGeom prst="rect">
            <a:avLst/>
          </a:prstGeom>
        </p:spPr>
      </p:pic>
      <p:pic>
        <p:nvPicPr>
          <p:cNvPr id="30" name="Image 28" descr="preencoded.png"/>
          <p:cNvPicPr>
            <a:picLocks noChangeAspect="1"/>
          </p:cNvPicPr>
          <p:nvPr/>
        </p:nvPicPr>
        <p:blipFill>
          <a:blip r:embed="rId24"/>
          <a:stretch>
            <a:fillRect/>
          </a:stretch>
        </p:blipFill>
        <p:spPr>
          <a:xfrm>
            <a:off x="340519" y="4326731"/>
            <a:ext cx="2992357" cy="1207294"/>
          </a:xfrm>
          <a:prstGeom prst="rect">
            <a:avLst/>
          </a:prstGeom>
        </p:spPr>
      </p:pic>
      <p:pic>
        <p:nvPicPr>
          <p:cNvPr id="31" name="Image 29" descr="preencoded.png"/>
          <p:cNvPicPr>
            <a:picLocks noChangeAspect="1"/>
          </p:cNvPicPr>
          <p:nvPr/>
        </p:nvPicPr>
        <p:blipFill>
          <a:blip r:embed="rId25"/>
          <a:stretch>
            <a:fillRect/>
          </a:stretch>
        </p:blipFill>
        <p:spPr>
          <a:xfrm>
            <a:off x="464344" y="4450556"/>
            <a:ext cx="185738" cy="247650"/>
          </a:xfrm>
          <a:prstGeom prst="rect">
            <a:avLst/>
          </a:prstGeom>
        </p:spPr>
      </p:pic>
      <p:pic>
        <p:nvPicPr>
          <p:cNvPr id="32" name="Image 30" descr="preencoded.png"/>
          <p:cNvPicPr>
            <a:picLocks noChangeAspect="1"/>
          </p:cNvPicPr>
          <p:nvPr/>
        </p:nvPicPr>
        <p:blipFill>
          <a:blip r:embed="rId26"/>
          <a:stretch>
            <a:fillRect/>
          </a:stretch>
        </p:blipFill>
        <p:spPr>
          <a:xfrm>
            <a:off x="3456701" y="4326731"/>
            <a:ext cx="2992478" cy="1207294"/>
          </a:xfrm>
          <a:prstGeom prst="rect">
            <a:avLst/>
          </a:prstGeom>
        </p:spPr>
      </p:pic>
      <p:pic>
        <p:nvPicPr>
          <p:cNvPr id="33" name="Image 31" descr="preencoded.png"/>
          <p:cNvPicPr>
            <a:picLocks noChangeAspect="1"/>
          </p:cNvPicPr>
          <p:nvPr/>
        </p:nvPicPr>
        <p:blipFill>
          <a:blip r:embed="rId27"/>
          <a:stretch>
            <a:fillRect/>
          </a:stretch>
        </p:blipFill>
        <p:spPr>
          <a:xfrm>
            <a:off x="3580526" y="4450556"/>
            <a:ext cx="232172" cy="247650"/>
          </a:xfrm>
          <a:prstGeom prst="rect">
            <a:avLst/>
          </a:prstGeom>
        </p:spPr>
      </p:pic>
      <p:pic>
        <p:nvPicPr>
          <p:cNvPr id="34" name="Image 32" descr="preencoded.png"/>
          <p:cNvPicPr>
            <a:picLocks noChangeAspect="1"/>
          </p:cNvPicPr>
          <p:nvPr/>
        </p:nvPicPr>
        <p:blipFill>
          <a:blip r:embed="rId28"/>
          <a:stretch>
            <a:fillRect/>
          </a:stretch>
        </p:blipFill>
        <p:spPr>
          <a:xfrm>
            <a:off x="6573004" y="4326731"/>
            <a:ext cx="2992357" cy="1207294"/>
          </a:xfrm>
          <a:prstGeom prst="rect">
            <a:avLst/>
          </a:prstGeom>
        </p:spPr>
      </p:pic>
      <p:pic>
        <p:nvPicPr>
          <p:cNvPr id="35" name="Image 33" descr="preencoded.png"/>
          <p:cNvPicPr>
            <a:picLocks noChangeAspect="1"/>
          </p:cNvPicPr>
          <p:nvPr/>
        </p:nvPicPr>
        <p:blipFill>
          <a:blip r:embed="rId29"/>
          <a:stretch>
            <a:fillRect/>
          </a:stretch>
        </p:blipFill>
        <p:spPr>
          <a:xfrm>
            <a:off x="6696828" y="4450556"/>
            <a:ext cx="139303" cy="247650"/>
          </a:xfrm>
          <a:prstGeom prst="rect">
            <a:avLst/>
          </a:prstGeom>
        </p:spPr>
      </p:pic>
      <p:pic>
        <p:nvPicPr>
          <p:cNvPr id="36" name="Image 34" descr="preencoded.png"/>
          <p:cNvPicPr>
            <a:picLocks noChangeAspect="1"/>
          </p:cNvPicPr>
          <p:nvPr/>
        </p:nvPicPr>
        <p:blipFill>
          <a:blip r:embed="rId30"/>
          <a:stretch>
            <a:fillRect/>
          </a:stretch>
        </p:blipFill>
        <p:spPr>
          <a:xfrm>
            <a:off x="0" y="6153150"/>
            <a:ext cx="9906000" cy="61913"/>
          </a:xfrm>
          <a:prstGeom prst="rect">
            <a:avLst/>
          </a:prstGeom>
        </p:spPr>
      </p:pic>
      <p:sp>
        <p:nvSpPr>
          <p:cNvPr id="37"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CNN 학습 과정과 주요 요소</a:t>
            </a:r>
            <a:endParaRPr lang="en-US" sz="1828" dirty="0"/>
          </a:p>
        </p:txBody>
      </p:sp>
      <p:sp>
        <p:nvSpPr>
          <p:cNvPr id="38" name="Text 1"/>
          <p:cNvSpPr/>
          <p:nvPr/>
        </p:nvSpPr>
        <p:spPr>
          <a:xfrm>
            <a:off x="588169" y="1509713"/>
            <a:ext cx="9224963"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CNN 학습 과정</a:t>
            </a:r>
            <a:endParaRPr lang="en-US" sz="1463" dirty="0"/>
          </a:p>
        </p:txBody>
      </p:sp>
      <p:sp>
        <p:nvSpPr>
          <p:cNvPr id="39" name="Text 2"/>
          <p:cNvSpPr/>
          <p:nvPr/>
        </p:nvSpPr>
        <p:spPr>
          <a:xfrm>
            <a:off x="866775" y="2051447"/>
            <a:ext cx="1866662" cy="216694"/>
          </a:xfrm>
          <a:prstGeom prst="rect">
            <a:avLst/>
          </a:prstGeom>
          <a:noFill/>
          <a:ln/>
        </p:spPr>
        <p:txBody>
          <a:bodyPr wrap="square" lIns="0" tIns="0" rIns="0" bIns="0" rtlCol="0" anchor="t"/>
          <a:lstStyle/>
          <a:p>
            <a:pPr>
              <a:lnSpc>
                <a:spcPts val="1706"/>
              </a:lnSpc>
            </a:pPr>
            <a:r>
              <a:rPr lang="en-US" sz="1219" b="1" dirty="0">
                <a:solidFill>
                  <a:srgbClr val="0F766E"/>
                </a:solidFill>
                <a:latin typeface="Roboto" pitchFamily="34" charset="0"/>
                <a:ea typeface="Roboto" pitchFamily="34" charset="-122"/>
                <a:cs typeface="Roboto" pitchFamily="34" charset="-120"/>
              </a:rPr>
              <a:t>순전파 (Forward Pass)</a:t>
            </a:r>
            <a:endParaRPr lang="en-US" sz="1219" dirty="0"/>
          </a:p>
        </p:txBody>
      </p:sp>
      <p:sp>
        <p:nvSpPr>
          <p:cNvPr id="40" name="Text 3"/>
          <p:cNvSpPr/>
          <p:nvPr/>
        </p:nvSpPr>
        <p:spPr>
          <a:xfrm>
            <a:off x="464344" y="2407444"/>
            <a:ext cx="3596004"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입력 이미지가 다음 계층을 거쳐 특징을 추출하고 최종 예측을 생성합니다.</a:t>
            </a:r>
            <a:endParaRPr lang="en-US" sz="975" dirty="0"/>
          </a:p>
        </p:txBody>
      </p:sp>
      <p:sp>
        <p:nvSpPr>
          <p:cNvPr id="41" name="Text 4"/>
          <p:cNvSpPr/>
          <p:nvPr/>
        </p:nvSpPr>
        <p:spPr>
          <a:xfrm>
            <a:off x="407849" y="3181350"/>
            <a:ext cx="677942"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입력 이미지</a:t>
            </a:r>
            <a:endParaRPr lang="en-US" sz="853" dirty="0"/>
          </a:p>
        </p:txBody>
      </p:sp>
      <p:sp>
        <p:nvSpPr>
          <p:cNvPr id="42" name="Text 5"/>
          <p:cNvSpPr/>
          <p:nvPr/>
        </p:nvSpPr>
        <p:spPr>
          <a:xfrm>
            <a:off x="1498089" y="3181350"/>
            <a:ext cx="677942"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합성곱 계층</a:t>
            </a:r>
            <a:endParaRPr lang="en-US" sz="853" dirty="0"/>
          </a:p>
        </p:txBody>
      </p:sp>
      <p:sp>
        <p:nvSpPr>
          <p:cNvPr id="43" name="Text 6"/>
          <p:cNvSpPr/>
          <p:nvPr/>
        </p:nvSpPr>
        <p:spPr>
          <a:xfrm>
            <a:off x="2599164" y="3181350"/>
            <a:ext cx="547926"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풀링 계층</a:t>
            </a:r>
            <a:endParaRPr lang="en-US" sz="853" dirty="0"/>
          </a:p>
        </p:txBody>
      </p:sp>
      <p:sp>
        <p:nvSpPr>
          <p:cNvPr id="44" name="Text 7"/>
          <p:cNvSpPr/>
          <p:nvPr/>
        </p:nvSpPr>
        <p:spPr>
          <a:xfrm>
            <a:off x="3583379" y="3181350"/>
            <a:ext cx="520065"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완전연결</a:t>
            </a:r>
            <a:endParaRPr lang="en-US" sz="853" dirty="0"/>
          </a:p>
        </p:txBody>
      </p:sp>
      <p:sp>
        <p:nvSpPr>
          <p:cNvPr id="45" name="Text 8"/>
          <p:cNvSpPr/>
          <p:nvPr/>
        </p:nvSpPr>
        <p:spPr>
          <a:xfrm>
            <a:off x="4670525" y="2809875"/>
            <a:ext cx="677942"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오차 역전파</a:t>
            </a:r>
            <a:endParaRPr lang="en-US" sz="853" dirty="0"/>
          </a:p>
        </p:txBody>
      </p:sp>
      <p:sp>
        <p:nvSpPr>
          <p:cNvPr id="46" name="Text 9"/>
          <p:cNvSpPr/>
          <p:nvPr/>
        </p:nvSpPr>
        <p:spPr>
          <a:xfrm>
            <a:off x="6248084" y="2051447"/>
            <a:ext cx="2145268" cy="216694"/>
          </a:xfrm>
          <a:prstGeom prst="rect">
            <a:avLst/>
          </a:prstGeom>
          <a:noFill/>
          <a:ln/>
        </p:spPr>
        <p:txBody>
          <a:bodyPr wrap="square" lIns="0" tIns="0" rIns="0" bIns="0" rtlCol="0" anchor="t"/>
          <a:lstStyle/>
          <a:p>
            <a:pPr>
              <a:lnSpc>
                <a:spcPts val="1706"/>
              </a:lnSpc>
            </a:pPr>
            <a:r>
              <a:rPr lang="en-US" sz="1219" b="1" dirty="0">
                <a:solidFill>
                  <a:srgbClr val="C2410C"/>
                </a:solidFill>
                <a:latin typeface="Roboto" pitchFamily="34" charset="0"/>
                <a:ea typeface="Roboto" pitchFamily="34" charset="-122"/>
                <a:cs typeface="Roboto" pitchFamily="34" charset="-120"/>
              </a:rPr>
              <a:t>역전파 (Backpropagation)</a:t>
            </a:r>
            <a:endParaRPr lang="en-US" sz="1219" dirty="0"/>
          </a:p>
        </p:txBody>
      </p:sp>
      <p:sp>
        <p:nvSpPr>
          <p:cNvPr id="47" name="Text 10"/>
          <p:cNvSpPr/>
          <p:nvPr/>
        </p:nvSpPr>
        <p:spPr>
          <a:xfrm>
            <a:off x="5845653" y="2407444"/>
            <a:ext cx="3596004"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예측값과 실제값의 차이를 손실함수로 계산하고, 오차를 네트워크 뒤에서 앞으로 전파하여 가중치를 업데이트합니다.</a:t>
            </a:r>
            <a:endParaRPr lang="en-US" sz="975" dirty="0"/>
          </a:p>
        </p:txBody>
      </p:sp>
      <p:sp>
        <p:nvSpPr>
          <p:cNvPr id="48" name="Text 11"/>
          <p:cNvSpPr/>
          <p:nvPr/>
        </p:nvSpPr>
        <p:spPr>
          <a:xfrm>
            <a:off x="5799992" y="3181350"/>
            <a:ext cx="547926"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손실 함수</a:t>
            </a:r>
            <a:endParaRPr lang="en-US" sz="853" dirty="0"/>
          </a:p>
        </p:txBody>
      </p:sp>
      <p:sp>
        <p:nvSpPr>
          <p:cNvPr id="49" name="Text 12"/>
          <p:cNvSpPr/>
          <p:nvPr/>
        </p:nvSpPr>
        <p:spPr>
          <a:xfrm>
            <a:off x="6820242" y="3181350"/>
            <a:ext cx="520065"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완전연결</a:t>
            </a:r>
            <a:endParaRPr lang="en-US" sz="853" dirty="0"/>
          </a:p>
        </p:txBody>
      </p:sp>
      <p:sp>
        <p:nvSpPr>
          <p:cNvPr id="50" name="Text 13"/>
          <p:cNvSpPr/>
          <p:nvPr/>
        </p:nvSpPr>
        <p:spPr>
          <a:xfrm>
            <a:off x="7812632" y="3181350"/>
            <a:ext cx="547926"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풀링 계층</a:t>
            </a:r>
            <a:endParaRPr lang="en-US" sz="853" dirty="0"/>
          </a:p>
        </p:txBody>
      </p:sp>
      <p:sp>
        <p:nvSpPr>
          <p:cNvPr id="51" name="Text 14"/>
          <p:cNvSpPr/>
          <p:nvPr/>
        </p:nvSpPr>
        <p:spPr>
          <a:xfrm>
            <a:off x="8819726" y="3181350"/>
            <a:ext cx="677942" cy="154781"/>
          </a:xfrm>
          <a:prstGeom prst="rect">
            <a:avLst/>
          </a:prstGeom>
          <a:noFill/>
          <a:ln/>
        </p:spPr>
        <p:txBody>
          <a:bodyPr wrap="square" lIns="0" tIns="0" rIns="0" bIns="0" rtlCol="0" anchor="t"/>
          <a:lstStyle/>
          <a:p>
            <a:pPr algn="ctr">
              <a:lnSpc>
                <a:spcPts val="1219"/>
              </a:lnSpc>
            </a:pPr>
            <a:r>
              <a:rPr lang="en-US" sz="853" dirty="0">
                <a:solidFill>
                  <a:srgbClr val="000000"/>
                </a:solidFill>
                <a:latin typeface="Roboto" pitchFamily="34" charset="0"/>
                <a:ea typeface="Roboto" pitchFamily="34" charset="-122"/>
                <a:cs typeface="Roboto" pitchFamily="34" charset="-120"/>
              </a:rPr>
              <a:t>합성곱 계층</a:t>
            </a:r>
            <a:endParaRPr lang="en-US" sz="853" dirty="0"/>
          </a:p>
        </p:txBody>
      </p:sp>
      <p:sp>
        <p:nvSpPr>
          <p:cNvPr id="52" name="Text 15"/>
          <p:cNvSpPr/>
          <p:nvPr/>
        </p:nvSpPr>
        <p:spPr>
          <a:xfrm>
            <a:off x="588169" y="3955256"/>
            <a:ext cx="9224963"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성능 향상 주요 요소</a:t>
            </a:r>
            <a:endParaRPr lang="en-US" sz="1463" dirty="0"/>
          </a:p>
        </p:txBody>
      </p:sp>
      <p:sp>
        <p:nvSpPr>
          <p:cNvPr id="53" name="Text 16"/>
          <p:cNvSpPr/>
          <p:nvPr/>
        </p:nvSpPr>
        <p:spPr>
          <a:xfrm>
            <a:off x="742950" y="4466034"/>
            <a:ext cx="872966"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데이터 증강</a:t>
            </a:r>
            <a:endParaRPr lang="en-US" sz="1097" dirty="0"/>
          </a:p>
        </p:txBody>
      </p:sp>
      <p:sp>
        <p:nvSpPr>
          <p:cNvPr id="54" name="Text 17"/>
          <p:cNvSpPr/>
          <p:nvPr/>
        </p:nvSpPr>
        <p:spPr>
          <a:xfrm>
            <a:off x="464344" y="4791075"/>
            <a:ext cx="2744707"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이미지 회전, 좌우 반전, 노이즈 추가 등을 통해 훈련 데이터의 양을 인위적으로 늘려 모델의 일반화 능력을 향상시킵니다. 이는 과적합을 방지하고 모델이 다양한 조건의 이미지에 강건하게 반응하도록 돕습니다.</a:t>
            </a:r>
            <a:endParaRPr lang="en-US" sz="853" dirty="0"/>
          </a:p>
        </p:txBody>
      </p:sp>
      <p:sp>
        <p:nvSpPr>
          <p:cNvPr id="55" name="Text 18"/>
          <p:cNvSpPr/>
          <p:nvPr/>
        </p:nvSpPr>
        <p:spPr>
          <a:xfrm>
            <a:off x="3905567" y="4466034"/>
            <a:ext cx="872966"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배치 정규화</a:t>
            </a:r>
            <a:endParaRPr lang="en-US" sz="1097" dirty="0"/>
          </a:p>
        </p:txBody>
      </p:sp>
      <p:sp>
        <p:nvSpPr>
          <p:cNvPr id="56" name="Text 19"/>
          <p:cNvSpPr/>
          <p:nvPr/>
        </p:nvSpPr>
        <p:spPr>
          <a:xfrm>
            <a:off x="3580526" y="4791075"/>
            <a:ext cx="2744828"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학습 과정에서 내부 공변량 변화(internal covariate shift)를 완화하여 학습의 안정성을 높이고 수렴 속도를 가속화합니다. 각 미니배치의 입력을 정규화하여 일관된 분포로 만들어줍니다.</a:t>
            </a:r>
            <a:endParaRPr lang="en-US" sz="853" dirty="0"/>
          </a:p>
        </p:txBody>
      </p:sp>
      <p:sp>
        <p:nvSpPr>
          <p:cNvPr id="57" name="Text 20"/>
          <p:cNvSpPr/>
          <p:nvPr/>
        </p:nvSpPr>
        <p:spPr>
          <a:xfrm>
            <a:off x="6929000" y="4466034"/>
            <a:ext cx="872966"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활성화 함수</a:t>
            </a:r>
            <a:endParaRPr lang="en-US" sz="1097" dirty="0"/>
          </a:p>
        </p:txBody>
      </p:sp>
      <p:sp>
        <p:nvSpPr>
          <p:cNvPr id="58" name="Text 21"/>
          <p:cNvSpPr/>
          <p:nvPr/>
        </p:nvSpPr>
        <p:spPr>
          <a:xfrm>
            <a:off x="6696829" y="4791075"/>
            <a:ext cx="2744707"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ReLU(Rectified Linear Unit)와 같은 비선형 함수를 합성곱 계층 뒤에 적용하여 모델이 복잡한 패턴을 학습할 수 있도록 비선형성을 부여합니다. ReLU는 입력이 0보다 크면 그대로 출력하고, 0 이하이면 0을 반환하는 함수입니다.</a:t>
            </a:r>
            <a:endParaRPr lang="en-US" sz="853"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586538"/>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581525" cy="2724150"/>
          </a:xfrm>
          <a:prstGeom prst="rect">
            <a:avLst/>
          </a:prstGeom>
        </p:spPr>
      </p:pic>
      <p:pic>
        <p:nvPicPr>
          <p:cNvPr id="5" name="Image 3" descr="preencoded.png"/>
          <p:cNvPicPr>
            <a:picLocks noChangeAspect="1"/>
          </p:cNvPicPr>
          <p:nvPr/>
        </p:nvPicPr>
        <p:blipFill>
          <a:blip r:embed="rId6"/>
          <a:stretch>
            <a:fillRect/>
          </a:stretch>
        </p:blipFill>
        <p:spPr>
          <a:xfrm>
            <a:off x="433387" y="1625798"/>
            <a:ext cx="185738" cy="185738"/>
          </a:xfrm>
          <a:prstGeom prst="rect">
            <a:avLst/>
          </a:prstGeom>
        </p:spPr>
      </p:pic>
      <p:pic>
        <p:nvPicPr>
          <p:cNvPr id="6" name="Image 4" descr="preencoded.png"/>
          <p:cNvPicPr>
            <a:picLocks noChangeAspect="1"/>
          </p:cNvPicPr>
          <p:nvPr/>
        </p:nvPicPr>
        <p:blipFill>
          <a:blip r:embed="rId7"/>
          <a:stretch>
            <a:fillRect/>
          </a:stretch>
        </p:blipFill>
        <p:spPr>
          <a:xfrm>
            <a:off x="433388" y="3150394"/>
            <a:ext cx="4210050" cy="804863"/>
          </a:xfrm>
          <a:prstGeom prst="rect">
            <a:avLst/>
          </a:prstGeom>
        </p:spPr>
      </p:pic>
      <p:pic>
        <p:nvPicPr>
          <p:cNvPr id="7" name="Image 5" descr="preencoded.png"/>
          <p:cNvPicPr>
            <a:picLocks noChangeAspect="1"/>
          </p:cNvPicPr>
          <p:nvPr/>
        </p:nvPicPr>
        <p:blipFill>
          <a:blip r:embed="rId8"/>
          <a:stretch>
            <a:fillRect/>
          </a:stretch>
        </p:blipFill>
        <p:spPr>
          <a:xfrm>
            <a:off x="557212" y="3297436"/>
            <a:ext cx="92869" cy="123825"/>
          </a:xfrm>
          <a:prstGeom prst="rect">
            <a:avLst/>
          </a:prstGeom>
        </p:spPr>
      </p:pic>
      <p:pic>
        <p:nvPicPr>
          <p:cNvPr id="8" name="Image 6" descr="preencoded.png"/>
          <p:cNvPicPr>
            <a:picLocks noChangeAspect="1"/>
          </p:cNvPicPr>
          <p:nvPr/>
        </p:nvPicPr>
        <p:blipFill>
          <a:blip r:embed="rId9"/>
          <a:stretch>
            <a:fillRect/>
          </a:stretch>
        </p:blipFill>
        <p:spPr>
          <a:xfrm>
            <a:off x="247650" y="4326731"/>
            <a:ext cx="4581525" cy="2538413"/>
          </a:xfrm>
          <a:prstGeom prst="rect">
            <a:avLst/>
          </a:prstGeom>
        </p:spPr>
      </p:pic>
      <p:pic>
        <p:nvPicPr>
          <p:cNvPr id="9" name="Image 7" descr="preencoded.png"/>
          <p:cNvPicPr>
            <a:picLocks noChangeAspect="1"/>
          </p:cNvPicPr>
          <p:nvPr/>
        </p:nvPicPr>
        <p:blipFill>
          <a:blip r:embed="rId10"/>
          <a:stretch>
            <a:fillRect/>
          </a:stretch>
        </p:blipFill>
        <p:spPr>
          <a:xfrm>
            <a:off x="433387" y="4535686"/>
            <a:ext cx="185738" cy="185738"/>
          </a:xfrm>
          <a:prstGeom prst="rect">
            <a:avLst/>
          </a:prstGeom>
        </p:spPr>
      </p:pic>
      <p:pic>
        <p:nvPicPr>
          <p:cNvPr id="10" name="Image 8" descr="preencoded.png"/>
          <p:cNvPicPr>
            <a:picLocks noChangeAspect="1"/>
          </p:cNvPicPr>
          <p:nvPr/>
        </p:nvPicPr>
        <p:blipFill>
          <a:blip r:embed="rId11"/>
          <a:stretch>
            <a:fillRect/>
          </a:stretch>
        </p:blipFill>
        <p:spPr>
          <a:xfrm>
            <a:off x="433387" y="4883944"/>
            <a:ext cx="2043113" cy="835819"/>
          </a:xfrm>
          <a:prstGeom prst="rect">
            <a:avLst/>
          </a:prstGeom>
        </p:spPr>
      </p:pic>
      <p:pic>
        <p:nvPicPr>
          <p:cNvPr id="11" name="Image 9" descr="preencoded.png"/>
          <p:cNvPicPr>
            <a:picLocks noChangeAspect="1"/>
          </p:cNvPicPr>
          <p:nvPr/>
        </p:nvPicPr>
        <p:blipFill>
          <a:blip r:embed="rId12"/>
          <a:stretch>
            <a:fillRect/>
          </a:stretch>
        </p:blipFill>
        <p:spPr>
          <a:xfrm>
            <a:off x="557213" y="5007769"/>
            <a:ext cx="177998" cy="216694"/>
          </a:xfrm>
          <a:prstGeom prst="rect">
            <a:avLst/>
          </a:prstGeom>
        </p:spPr>
      </p:pic>
      <p:pic>
        <p:nvPicPr>
          <p:cNvPr id="12" name="Image 10" descr="preencoded.png"/>
          <p:cNvPicPr>
            <a:picLocks noChangeAspect="1"/>
          </p:cNvPicPr>
          <p:nvPr/>
        </p:nvPicPr>
        <p:blipFill>
          <a:blip r:embed="rId13"/>
          <a:stretch>
            <a:fillRect/>
          </a:stretch>
        </p:blipFill>
        <p:spPr>
          <a:xfrm>
            <a:off x="2600325" y="4883944"/>
            <a:ext cx="2043113" cy="835819"/>
          </a:xfrm>
          <a:prstGeom prst="rect">
            <a:avLst/>
          </a:prstGeom>
        </p:spPr>
      </p:pic>
      <p:pic>
        <p:nvPicPr>
          <p:cNvPr id="13" name="Image 11" descr="preencoded.png"/>
          <p:cNvPicPr>
            <a:picLocks noChangeAspect="1"/>
          </p:cNvPicPr>
          <p:nvPr/>
        </p:nvPicPr>
        <p:blipFill>
          <a:blip r:embed="rId14"/>
          <a:stretch>
            <a:fillRect/>
          </a:stretch>
        </p:blipFill>
        <p:spPr>
          <a:xfrm>
            <a:off x="2724150" y="5007769"/>
            <a:ext cx="154781" cy="216694"/>
          </a:xfrm>
          <a:prstGeom prst="rect">
            <a:avLst/>
          </a:prstGeom>
        </p:spPr>
      </p:pic>
      <p:pic>
        <p:nvPicPr>
          <p:cNvPr id="14" name="Image 12" descr="preencoded.png"/>
          <p:cNvPicPr>
            <a:picLocks noChangeAspect="1"/>
          </p:cNvPicPr>
          <p:nvPr/>
        </p:nvPicPr>
        <p:blipFill>
          <a:blip r:embed="rId15"/>
          <a:stretch>
            <a:fillRect/>
          </a:stretch>
        </p:blipFill>
        <p:spPr>
          <a:xfrm>
            <a:off x="433387" y="5843587"/>
            <a:ext cx="2043113" cy="681038"/>
          </a:xfrm>
          <a:prstGeom prst="rect">
            <a:avLst/>
          </a:prstGeom>
        </p:spPr>
      </p:pic>
      <p:pic>
        <p:nvPicPr>
          <p:cNvPr id="15" name="Image 13" descr="preencoded.png"/>
          <p:cNvPicPr>
            <a:picLocks noChangeAspect="1"/>
          </p:cNvPicPr>
          <p:nvPr/>
        </p:nvPicPr>
        <p:blipFill>
          <a:blip r:embed="rId16"/>
          <a:stretch>
            <a:fillRect/>
          </a:stretch>
        </p:blipFill>
        <p:spPr>
          <a:xfrm>
            <a:off x="557213" y="5967412"/>
            <a:ext cx="139303" cy="216694"/>
          </a:xfrm>
          <a:prstGeom prst="rect">
            <a:avLst/>
          </a:prstGeom>
        </p:spPr>
      </p:pic>
      <p:pic>
        <p:nvPicPr>
          <p:cNvPr id="16" name="Image 14" descr="preencoded.png"/>
          <p:cNvPicPr>
            <a:picLocks noChangeAspect="1"/>
          </p:cNvPicPr>
          <p:nvPr/>
        </p:nvPicPr>
        <p:blipFill>
          <a:blip r:embed="rId17"/>
          <a:stretch>
            <a:fillRect/>
          </a:stretch>
        </p:blipFill>
        <p:spPr>
          <a:xfrm>
            <a:off x="2600325" y="5843587"/>
            <a:ext cx="2043113" cy="681038"/>
          </a:xfrm>
          <a:prstGeom prst="rect">
            <a:avLst/>
          </a:prstGeom>
        </p:spPr>
      </p:pic>
      <p:pic>
        <p:nvPicPr>
          <p:cNvPr id="17" name="Image 15" descr="preencoded.png"/>
          <p:cNvPicPr>
            <a:picLocks noChangeAspect="1"/>
          </p:cNvPicPr>
          <p:nvPr/>
        </p:nvPicPr>
        <p:blipFill>
          <a:blip r:embed="rId18"/>
          <a:stretch>
            <a:fillRect/>
          </a:stretch>
        </p:blipFill>
        <p:spPr>
          <a:xfrm>
            <a:off x="2724150" y="5967412"/>
            <a:ext cx="139303" cy="216694"/>
          </a:xfrm>
          <a:prstGeom prst="rect">
            <a:avLst/>
          </a:prstGeom>
        </p:spPr>
      </p:pic>
      <p:pic>
        <p:nvPicPr>
          <p:cNvPr id="18" name="Image 16" descr="preencoded.png"/>
          <p:cNvPicPr>
            <a:picLocks noChangeAspect="1"/>
          </p:cNvPicPr>
          <p:nvPr/>
        </p:nvPicPr>
        <p:blipFill>
          <a:blip r:embed="rId19"/>
          <a:stretch>
            <a:fillRect/>
          </a:stretch>
        </p:blipFill>
        <p:spPr>
          <a:xfrm>
            <a:off x="5076825" y="1416844"/>
            <a:ext cx="4581525" cy="2662238"/>
          </a:xfrm>
          <a:prstGeom prst="rect">
            <a:avLst/>
          </a:prstGeom>
        </p:spPr>
      </p:pic>
      <p:pic>
        <p:nvPicPr>
          <p:cNvPr id="19" name="Image 17" descr="preencoded.png"/>
          <p:cNvPicPr>
            <a:picLocks noChangeAspect="1"/>
          </p:cNvPicPr>
          <p:nvPr/>
        </p:nvPicPr>
        <p:blipFill>
          <a:blip r:embed="rId20"/>
          <a:stretch>
            <a:fillRect/>
          </a:stretch>
        </p:blipFill>
        <p:spPr>
          <a:xfrm>
            <a:off x="5262562" y="1625798"/>
            <a:ext cx="185738" cy="185738"/>
          </a:xfrm>
          <a:prstGeom prst="rect">
            <a:avLst/>
          </a:prstGeom>
        </p:spPr>
      </p:pic>
      <p:pic>
        <p:nvPicPr>
          <p:cNvPr id="20" name="Image 18" descr="preencoded.png"/>
          <p:cNvPicPr>
            <a:picLocks noChangeAspect="1"/>
          </p:cNvPicPr>
          <p:nvPr/>
        </p:nvPicPr>
        <p:blipFill>
          <a:blip r:embed="rId21"/>
          <a:stretch>
            <a:fillRect/>
          </a:stretch>
        </p:blipFill>
        <p:spPr>
          <a:xfrm>
            <a:off x="5262563" y="3111698"/>
            <a:ext cx="123825" cy="123825"/>
          </a:xfrm>
          <a:prstGeom prst="rect">
            <a:avLst/>
          </a:prstGeom>
        </p:spPr>
      </p:pic>
      <p:pic>
        <p:nvPicPr>
          <p:cNvPr id="21" name="Image 19" descr="preencoded.png"/>
          <p:cNvPicPr>
            <a:picLocks noChangeAspect="1"/>
          </p:cNvPicPr>
          <p:nvPr/>
        </p:nvPicPr>
        <p:blipFill>
          <a:blip r:embed="rId22"/>
          <a:stretch>
            <a:fillRect/>
          </a:stretch>
        </p:blipFill>
        <p:spPr>
          <a:xfrm>
            <a:off x="5262563" y="3545086"/>
            <a:ext cx="123825" cy="123825"/>
          </a:xfrm>
          <a:prstGeom prst="rect">
            <a:avLst/>
          </a:prstGeom>
        </p:spPr>
      </p:pic>
      <p:pic>
        <p:nvPicPr>
          <p:cNvPr id="22" name="Image 20" descr="preencoded.png"/>
          <p:cNvPicPr>
            <a:picLocks noChangeAspect="1"/>
          </p:cNvPicPr>
          <p:nvPr/>
        </p:nvPicPr>
        <p:blipFill>
          <a:blip r:embed="rId23"/>
          <a:stretch>
            <a:fillRect/>
          </a:stretch>
        </p:blipFill>
        <p:spPr>
          <a:xfrm>
            <a:off x="7924800" y="2438400"/>
            <a:ext cx="990600" cy="990600"/>
          </a:xfrm>
          <a:prstGeom prst="rect">
            <a:avLst/>
          </a:prstGeom>
        </p:spPr>
      </p:pic>
      <p:pic>
        <p:nvPicPr>
          <p:cNvPr id="23" name="Image 21" descr="preencoded.png"/>
          <p:cNvPicPr>
            <a:picLocks noChangeAspect="1"/>
          </p:cNvPicPr>
          <p:nvPr/>
        </p:nvPicPr>
        <p:blipFill>
          <a:blip r:embed="rId24"/>
          <a:stretch>
            <a:fillRect/>
          </a:stretch>
        </p:blipFill>
        <p:spPr>
          <a:xfrm>
            <a:off x="5076825" y="4264819"/>
            <a:ext cx="4581525" cy="2600325"/>
          </a:xfrm>
          <a:prstGeom prst="rect">
            <a:avLst/>
          </a:prstGeom>
        </p:spPr>
      </p:pic>
      <p:pic>
        <p:nvPicPr>
          <p:cNvPr id="24" name="Image 22" descr="preencoded.png"/>
          <p:cNvPicPr>
            <a:picLocks noChangeAspect="1"/>
          </p:cNvPicPr>
          <p:nvPr/>
        </p:nvPicPr>
        <p:blipFill>
          <a:blip r:embed="rId25"/>
          <a:stretch>
            <a:fillRect/>
          </a:stretch>
        </p:blipFill>
        <p:spPr>
          <a:xfrm>
            <a:off x="5262562" y="4473773"/>
            <a:ext cx="232172" cy="185738"/>
          </a:xfrm>
          <a:prstGeom prst="rect">
            <a:avLst/>
          </a:prstGeom>
        </p:spPr>
      </p:pic>
      <p:pic>
        <p:nvPicPr>
          <p:cNvPr id="25" name="Image 23" descr="preencoded.png"/>
          <p:cNvPicPr>
            <a:picLocks noChangeAspect="1"/>
          </p:cNvPicPr>
          <p:nvPr/>
        </p:nvPicPr>
        <p:blipFill>
          <a:blip r:embed="rId26"/>
          <a:stretch>
            <a:fillRect/>
          </a:stretch>
        </p:blipFill>
        <p:spPr>
          <a:xfrm>
            <a:off x="5262563" y="4822031"/>
            <a:ext cx="4210050" cy="309563"/>
          </a:xfrm>
          <a:prstGeom prst="rect">
            <a:avLst/>
          </a:prstGeom>
        </p:spPr>
      </p:pic>
      <p:pic>
        <p:nvPicPr>
          <p:cNvPr id="26" name="Image 24" descr="preencoded.png"/>
          <p:cNvPicPr>
            <a:picLocks noChangeAspect="1"/>
          </p:cNvPicPr>
          <p:nvPr/>
        </p:nvPicPr>
        <p:blipFill>
          <a:blip r:embed="rId27"/>
          <a:stretch>
            <a:fillRect/>
          </a:stretch>
        </p:blipFill>
        <p:spPr>
          <a:xfrm>
            <a:off x="5262563" y="4822031"/>
            <a:ext cx="1438136" cy="309563"/>
          </a:xfrm>
          <a:prstGeom prst="rect">
            <a:avLst/>
          </a:prstGeom>
        </p:spPr>
      </p:pic>
      <p:pic>
        <p:nvPicPr>
          <p:cNvPr id="27" name="Image 25" descr="preencoded.png"/>
          <p:cNvPicPr>
            <a:picLocks noChangeAspect="1"/>
          </p:cNvPicPr>
          <p:nvPr/>
        </p:nvPicPr>
        <p:blipFill>
          <a:blip r:embed="rId28"/>
          <a:stretch>
            <a:fillRect/>
          </a:stretch>
        </p:blipFill>
        <p:spPr>
          <a:xfrm>
            <a:off x="6700698" y="4822031"/>
            <a:ext cx="1307418" cy="309563"/>
          </a:xfrm>
          <a:prstGeom prst="rect">
            <a:avLst/>
          </a:prstGeom>
        </p:spPr>
      </p:pic>
      <p:pic>
        <p:nvPicPr>
          <p:cNvPr id="28" name="Image 26" descr="preencoded.png"/>
          <p:cNvPicPr>
            <a:picLocks noChangeAspect="1"/>
          </p:cNvPicPr>
          <p:nvPr/>
        </p:nvPicPr>
        <p:blipFill>
          <a:blip r:embed="rId29"/>
          <a:stretch>
            <a:fillRect/>
          </a:stretch>
        </p:blipFill>
        <p:spPr>
          <a:xfrm>
            <a:off x="8008116" y="4822031"/>
            <a:ext cx="627469" cy="309563"/>
          </a:xfrm>
          <a:prstGeom prst="rect">
            <a:avLst/>
          </a:prstGeom>
        </p:spPr>
      </p:pic>
      <p:pic>
        <p:nvPicPr>
          <p:cNvPr id="29" name="Image 27" descr="preencoded.png"/>
          <p:cNvPicPr>
            <a:picLocks noChangeAspect="1"/>
          </p:cNvPicPr>
          <p:nvPr/>
        </p:nvPicPr>
        <p:blipFill>
          <a:blip r:embed="rId30"/>
          <a:stretch>
            <a:fillRect/>
          </a:stretch>
        </p:blipFill>
        <p:spPr>
          <a:xfrm>
            <a:off x="8635585" y="4822031"/>
            <a:ext cx="837028" cy="309563"/>
          </a:xfrm>
          <a:prstGeom prst="rect">
            <a:avLst/>
          </a:prstGeom>
        </p:spPr>
      </p:pic>
      <p:pic>
        <p:nvPicPr>
          <p:cNvPr id="30" name="Image 28" descr="preencoded.png"/>
          <p:cNvPicPr>
            <a:picLocks noChangeAspect="1"/>
          </p:cNvPicPr>
          <p:nvPr/>
        </p:nvPicPr>
        <p:blipFill>
          <a:blip r:embed="rId31"/>
          <a:stretch>
            <a:fillRect/>
          </a:stretch>
        </p:blipFill>
        <p:spPr>
          <a:xfrm>
            <a:off x="5262563" y="5131594"/>
            <a:ext cx="1438136" cy="309563"/>
          </a:xfrm>
          <a:prstGeom prst="rect">
            <a:avLst/>
          </a:prstGeom>
        </p:spPr>
      </p:pic>
      <p:pic>
        <p:nvPicPr>
          <p:cNvPr id="31" name="Image 29" descr="preencoded.png"/>
          <p:cNvPicPr>
            <a:picLocks noChangeAspect="1"/>
          </p:cNvPicPr>
          <p:nvPr/>
        </p:nvPicPr>
        <p:blipFill>
          <a:blip r:embed="rId32"/>
          <a:stretch>
            <a:fillRect/>
          </a:stretch>
        </p:blipFill>
        <p:spPr>
          <a:xfrm>
            <a:off x="6700698" y="5131594"/>
            <a:ext cx="1307418" cy="309563"/>
          </a:xfrm>
          <a:prstGeom prst="rect">
            <a:avLst/>
          </a:prstGeom>
        </p:spPr>
      </p:pic>
      <p:pic>
        <p:nvPicPr>
          <p:cNvPr id="32" name="Image 30" descr="preencoded.png"/>
          <p:cNvPicPr>
            <a:picLocks noChangeAspect="1"/>
          </p:cNvPicPr>
          <p:nvPr/>
        </p:nvPicPr>
        <p:blipFill>
          <a:blip r:embed="rId29"/>
          <a:stretch>
            <a:fillRect/>
          </a:stretch>
        </p:blipFill>
        <p:spPr>
          <a:xfrm>
            <a:off x="8008116" y="5131594"/>
            <a:ext cx="627469" cy="309563"/>
          </a:xfrm>
          <a:prstGeom prst="rect">
            <a:avLst/>
          </a:prstGeom>
        </p:spPr>
      </p:pic>
      <p:pic>
        <p:nvPicPr>
          <p:cNvPr id="33" name="Image 31" descr="preencoded.png"/>
          <p:cNvPicPr>
            <a:picLocks noChangeAspect="1"/>
          </p:cNvPicPr>
          <p:nvPr/>
        </p:nvPicPr>
        <p:blipFill>
          <a:blip r:embed="rId33"/>
          <a:stretch>
            <a:fillRect/>
          </a:stretch>
        </p:blipFill>
        <p:spPr>
          <a:xfrm>
            <a:off x="8635585" y="5131594"/>
            <a:ext cx="837028" cy="309563"/>
          </a:xfrm>
          <a:prstGeom prst="rect">
            <a:avLst/>
          </a:prstGeom>
        </p:spPr>
      </p:pic>
      <p:pic>
        <p:nvPicPr>
          <p:cNvPr id="34" name="Image 32" descr="preencoded.png"/>
          <p:cNvPicPr>
            <a:picLocks noChangeAspect="1"/>
          </p:cNvPicPr>
          <p:nvPr/>
        </p:nvPicPr>
        <p:blipFill>
          <a:blip r:embed="rId34"/>
          <a:stretch>
            <a:fillRect/>
          </a:stretch>
        </p:blipFill>
        <p:spPr>
          <a:xfrm>
            <a:off x="5262563" y="5441156"/>
            <a:ext cx="4210050" cy="309563"/>
          </a:xfrm>
          <a:prstGeom prst="rect">
            <a:avLst/>
          </a:prstGeom>
        </p:spPr>
      </p:pic>
      <p:pic>
        <p:nvPicPr>
          <p:cNvPr id="35" name="Image 33" descr="preencoded.png"/>
          <p:cNvPicPr>
            <a:picLocks noChangeAspect="1"/>
          </p:cNvPicPr>
          <p:nvPr/>
        </p:nvPicPr>
        <p:blipFill>
          <a:blip r:embed="rId31"/>
          <a:stretch>
            <a:fillRect/>
          </a:stretch>
        </p:blipFill>
        <p:spPr>
          <a:xfrm>
            <a:off x="5262563" y="5441156"/>
            <a:ext cx="1438136" cy="309563"/>
          </a:xfrm>
          <a:prstGeom prst="rect">
            <a:avLst/>
          </a:prstGeom>
        </p:spPr>
      </p:pic>
      <p:pic>
        <p:nvPicPr>
          <p:cNvPr id="36" name="Image 34" descr="preencoded.png"/>
          <p:cNvPicPr>
            <a:picLocks noChangeAspect="1"/>
          </p:cNvPicPr>
          <p:nvPr/>
        </p:nvPicPr>
        <p:blipFill>
          <a:blip r:embed="rId35"/>
          <a:stretch>
            <a:fillRect/>
          </a:stretch>
        </p:blipFill>
        <p:spPr>
          <a:xfrm>
            <a:off x="6700698" y="5441156"/>
            <a:ext cx="1307418" cy="309563"/>
          </a:xfrm>
          <a:prstGeom prst="rect">
            <a:avLst/>
          </a:prstGeom>
        </p:spPr>
      </p:pic>
      <p:pic>
        <p:nvPicPr>
          <p:cNvPr id="37" name="Image 35" descr="preencoded.png"/>
          <p:cNvPicPr>
            <a:picLocks noChangeAspect="1"/>
          </p:cNvPicPr>
          <p:nvPr/>
        </p:nvPicPr>
        <p:blipFill>
          <a:blip r:embed="rId36"/>
          <a:stretch>
            <a:fillRect/>
          </a:stretch>
        </p:blipFill>
        <p:spPr>
          <a:xfrm>
            <a:off x="8008116" y="5441156"/>
            <a:ext cx="627469" cy="309563"/>
          </a:xfrm>
          <a:prstGeom prst="rect">
            <a:avLst/>
          </a:prstGeom>
        </p:spPr>
      </p:pic>
      <p:pic>
        <p:nvPicPr>
          <p:cNvPr id="38" name="Image 36" descr="preencoded.png"/>
          <p:cNvPicPr>
            <a:picLocks noChangeAspect="1"/>
          </p:cNvPicPr>
          <p:nvPr/>
        </p:nvPicPr>
        <p:blipFill>
          <a:blip r:embed="rId37"/>
          <a:stretch>
            <a:fillRect/>
          </a:stretch>
        </p:blipFill>
        <p:spPr>
          <a:xfrm>
            <a:off x="8635585" y="5441156"/>
            <a:ext cx="837028" cy="309563"/>
          </a:xfrm>
          <a:prstGeom prst="rect">
            <a:avLst/>
          </a:prstGeom>
        </p:spPr>
      </p:pic>
      <p:pic>
        <p:nvPicPr>
          <p:cNvPr id="39" name="Image 37" descr="preencoded.png"/>
          <p:cNvPicPr>
            <a:picLocks noChangeAspect="1"/>
          </p:cNvPicPr>
          <p:nvPr/>
        </p:nvPicPr>
        <p:blipFill>
          <a:blip r:embed="rId38"/>
          <a:stretch>
            <a:fillRect/>
          </a:stretch>
        </p:blipFill>
        <p:spPr>
          <a:xfrm>
            <a:off x="5262563" y="5750719"/>
            <a:ext cx="1438136" cy="309563"/>
          </a:xfrm>
          <a:prstGeom prst="rect">
            <a:avLst/>
          </a:prstGeom>
        </p:spPr>
      </p:pic>
      <p:pic>
        <p:nvPicPr>
          <p:cNvPr id="40" name="Image 38" descr="preencoded.png"/>
          <p:cNvPicPr>
            <a:picLocks noChangeAspect="1"/>
          </p:cNvPicPr>
          <p:nvPr/>
        </p:nvPicPr>
        <p:blipFill>
          <a:blip r:embed="rId39"/>
          <a:stretch>
            <a:fillRect/>
          </a:stretch>
        </p:blipFill>
        <p:spPr>
          <a:xfrm>
            <a:off x="6700698" y="5750719"/>
            <a:ext cx="1307418" cy="309563"/>
          </a:xfrm>
          <a:prstGeom prst="rect">
            <a:avLst/>
          </a:prstGeom>
        </p:spPr>
      </p:pic>
      <p:pic>
        <p:nvPicPr>
          <p:cNvPr id="41" name="Image 39" descr="preencoded.png"/>
          <p:cNvPicPr>
            <a:picLocks noChangeAspect="1"/>
          </p:cNvPicPr>
          <p:nvPr/>
        </p:nvPicPr>
        <p:blipFill>
          <a:blip r:embed="rId40"/>
          <a:stretch>
            <a:fillRect/>
          </a:stretch>
        </p:blipFill>
        <p:spPr>
          <a:xfrm>
            <a:off x="8008116" y="5750719"/>
            <a:ext cx="627469" cy="309563"/>
          </a:xfrm>
          <a:prstGeom prst="rect">
            <a:avLst/>
          </a:prstGeom>
        </p:spPr>
      </p:pic>
      <p:pic>
        <p:nvPicPr>
          <p:cNvPr id="42" name="Image 40" descr="preencoded.png"/>
          <p:cNvPicPr>
            <a:picLocks noChangeAspect="1"/>
          </p:cNvPicPr>
          <p:nvPr/>
        </p:nvPicPr>
        <p:blipFill>
          <a:blip r:embed="rId41"/>
          <a:stretch>
            <a:fillRect/>
          </a:stretch>
        </p:blipFill>
        <p:spPr>
          <a:xfrm>
            <a:off x="8635585" y="5750719"/>
            <a:ext cx="837028" cy="309563"/>
          </a:xfrm>
          <a:prstGeom prst="rect">
            <a:avLst/>
          </a:prstGeom>
        </p:spPr>
      </p:pic>
      <p:pic>
        <p:nvPicPr>
          <p:cNvPr id="43" name="Image 41" descr="preencoded.png"/>
          <p:cNvPicPr>
            <a:picLocks noChangeAspect="1"/>
          </p:cNvPicPr>
          <p:nvPr/>
        </p:nvPicPr>
        <p:blipFill>
          <a:blip r:embed="rId42"/>
          <a:stretch>
            <a:fillRect/>
          </a:stretch>
        </p:blipFill>
        <p:spPr>
          <a:xfrm>
            <a:off x="5262563" y="6184106"/>
            <a:ext cx="4210050" cy="495300"/>
          </a:xfrm>
          <a:prstGeom prst="rect">
            <a:avLst/>
          </a:prstGeom>
        </p:spPr>
      </p:pic>
      <p:pic>
        <p:nvPicPr>
          <p:cNvPr id="44" name="Image 42" descr="preencoded.png"/>
          <p:cNvPicPr>
            <a:picLocks noChangeAspect="1"/>
          </p:cNvPicPr>
          <p:nvPr/>
        </p:nvPicPr>
        <p:blipFill>
          <a:blip r:embed="rId43"/>
          <a:stretch>
            <a:fillRect/>
          </a:stretch>
        </p:blipFill>
        <p:spPr>
          <a:xfrm>
            <a:off x="5293521" y="6292453"/>
            <a:ext cx="85130" cy="108347"/>
          </a:xfrm>
          <a:prstGeom prst="rect">
            <a:avLst/>
          </a:prstGeom>
        </p:spPr>
      </p:pic>
      <p:pic>
        <p:nvPicPr>
          <p:cNvPr id="45" name="Image 43" descr="preencoded.png"/>
          <p:cNvPicPr>
            <a:picLocks noChangeAspect="1"/>
          </p:cNvPicPr>
          <p:nvPr/>
        </p:nvPicPr>
        <p:blipFill>
          <a:blip r:embed="rId44"/>
          <a:stretch>
            <a:fillRect/>
          </a:stretch>
        </p:blipFill>
        <p:spPr>
          <a:xfrm>
            <a:off x="0" y="7732514"/>
            <a:ext cx="9906000" cy="61913"/>
          </a:xfrm>
          <a:prstGeom prst="rect">
            <a:avLst/>
          </a:prstGeom>
        </p:spPr>
      </p:pic>
      <p:sp>
        <p:nvSpPr>
          <p:cNvPr id="46"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YOLO(Object Detection) 개요</a:t>
            </a:r>
            <a:endParaRPr lang="en-US" sz="1828" dirty="0"/>
          </a:p>
        </p:txBody>
      </p:sp>
      <p:sp>
        <p:nvSpPr>
          <p:cNvPr id="47" name="Text 1"/>
          <p:cNvSpPr/>
          <p:nvPr/>
        </p:nvSpPr>
        <p:spPr>
          <a:xfrm>
            <a:off x="681038" y="1602581"/>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YOLO 알고리즘의 특성</a:t>
            </a:r>
            <a:endParaRPr lang="en-US" sz="1463" dirty="0"/>
          </a:p>
        </p:txBody>
      </p:sp>
      <p:sp>
        <p:nvSpPr>
          <p:cNvPr id="48" name="Text 2"/>
          <p:cNvSpPr/>
          <p:nvPr/>
        </p:nvSpPr>
        <p:spPr>
          <a:xfrm>
            <a:off x="433388" y="1974056"/>
            <a:ext cx="4210050" cy="371475"/>
          </a:xfrm>
          <a:prstGeom prst="rect">
            <a:avLst/>
          </a:prstGeom>
          <a:noFill/>
          <a:ln/>
        </p:spPr>
        <p:txBody>
          <a:bodyPr wrap="square" lIns="0" tIns="0" rIns="0" bIns="0" rtlCol="0" anchor="t"/>
          <a:lstStyle/>
          <a:p>
            <a:pPr>
              <a:lnSpc>
                <a:spcPts val="1463"/>
              </a:lnSpc>
            </a:pPr>
            <a:r>
              <a:rPr lang="en-US" sz="975" b="1" dirty="0">
                <a:solidFill>
                  <a:srgbClr val="FFA500"/>
                </a:solidFill>
                <a:latin typeface="Roboto" pitchFamily="34" charset="0"/>
                <a:ea typeface="Roboto" pitchFamily="34" charset="-122"/>
                <a:cs typeface="Roboto" pitchFamily="34" charset="-120"/>
              </a:rPr>
              <a:t>YOLO(You Only Look Once)</a:t>
            </a:r>
            <a:r>
              <a:rPr lang="en-US" sz="975" dirty="0">
                <a:solidFill>
                  <a:srgbClr val="374151"/>
                </a:solidFill>
                <a:latin typeface="Roboto" pitchFamily="34" charset="0"/>
                <a:ea typeface="Roboto" pitchFamily="34" charset="-122"/>
                <a:cs typeface="Roboto" pitchFamily="34" charset="-120"/>
              </a:rPr>
              <a:t>는 이미지나 영상에서 객체의 위치와 종류를 동시에 예측하는 실시간 객체 검출 알고리즘입니다.</a:t>
            </a:r>
            <a:endParaRPr lang="en-US" sz="975" dirty="0"/>
          </a:p>
        </p:txBody>
      </p:sp>
      <p:sp>
        <p:nvSpPr>
          <p:cNvPr id="49" name="Text 3"/>
          <p:cNvSpPr/>
          <p:nvPr/>
        </p:nvSpPr>
        <p:spPr>
          <a:xfrm>
            <a:off x="433388" y="2469356"/>
            <a:ext cx="4210050" cy="557213"/>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YOLOv8</a:t>
            </a:r>
            <a:r>
              <a:rPr lang="en-US" sz="975" dirty="0">
                <a:solidFill>
                  <a:srgbClr val="374151"/>
                </a:solidFill>
                <a:latin typeface="Roboto" pitchFamily="34" charset="0"/>
                <a:ea typeface="Roboto" pitchFamily="34" charset="-122"/>
                <a:cs typeface="Roboto" pitchFamily="34" charset="-120"/>
              </a:rPr>
              <a:t>은 Ultralytics에서 제공하는 최신 버전으로, 단일 합성곱 신경망을 통해 이미지를 그리드로 분할하고 각 그리드에 대해 경계 상자(bounding box)와 클래스 확률을 동시에 예측합니다.</a:t>
            </a:r>
            <a:endParaRPr lang="en-US" sz="975" dirty="0"/>
          </a:p>
        </p:txBody>
      </p:sp>
      <p:sp>
        <p:nvSpPr>
          <p:cNvPr id="50" name="Text 4"/>
          <p:cNvSpPr/>
          <p:nvPr/>
        </p:nvSpPr>
        <p:spPr>
          <a:xfrm>
            <a:off x="711994" y="3274219"/>
            <a:ext cx="3962400"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이러한 </a:t>
            </a:r>
            <a:r>
              <a:rPr lang="en-US" sz="975" b="1" dirty="0">
                <a:solidFill>
                  <a:srgbClr val="374151"/>
                </a:solidFill>
                <a:latin typeface="Roboto" pitchFamily="34" charset="0"/>
                <a:ea typeface="Roboto" pitchFamily="34" charset="-122"/>
                <a:cs typeface="Roboto" pitchFamily="34" charset="-120"/>
              </a:rPr>
              <a:t>단일 단계 처리 방식</a:t>
            </a:r>
            <a:r>
              <a:rPr lang="en-US" sz="975" dirty="0">
                <a:solidFill>
                  <a:srgbClr val="374151"/>
                </a:solidFill>
                <a:latin typeface="Roboto" pitchFamily="34" charset="0"/>
                <a:ea typeface="Roboto" pitchFamily="34" charset="-122"/>
                <a:cs typeface="Roboto" pitchFamily="34" charset="-120"/>
              </a:rPr>
              <a:t>은 기존의 다단계 객체 검출 알고리즘(Faster R-CNN, SSD 등)과 달리 빠른 속도를 제공하여 실시간 응용에 적합합니다.</a:t>
            </a:r>
            <a:endParaRPr lang="en-US" sz="975" dirty="0"/>
          </a:p>
        </p:txBody>
      </p:sp>
      <p:sp>
        <p:nvSpPr>
          <p:cNvPr id="51" name="Text 5"/>
          <p:cNvSpPr/>
          <p:nvPr/>
        </p:nvSpPr>
        <p:spPr>
          <a:xfrm>
            <a:off x="681038" y="4512469"/>
            <a:ext cx="421005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YOLO의 주요 특징</a:t>
            </a:r>
            <a:endParaRPr lang="en-US" sz="1463" dirty="0"/>
          </a:p>
        </p:txBody>
      </p:sp>
      <p:sp>
        <p:nvSpPr>
          <p:cNvPr id="52" name="Text 6"/>
          <p:cNvSpPr/>
          <p:nvPr/>
        </p:nvSpPr>
        <p:spPr>
          <a:xfrm>
            <a:off x="797123" y="5023247"/>
            <a:ext cx="29718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속도</a:t>
            </a:r>
            <a:endParaRPr lang="en-US" sz="975" dirty="0"/>
          </a:p>
        </p:txBody>
      </p:sp>
      <p:sp>
        <p:nvSpPr>
          <p:cNvPr id="53" name="Text 7"/>
          <p:cNvSpPr/>
          <p:nvPr/>
        </p:nvSpPr>
        <p:spPr>
          <a:xfrm>
            <a:off x="557212" y="5286375"/>
            <a:ext cx="1795463"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단일 네트워크로 처리하여 실시간 검출 가능</a:t>
            </a:r>
            <a:endParaRPr lang="en-US" sz="853" dirty="0"/>
          </a:p>
        </p:txBody>
      </p:sp>
      <p:sp>
        <p:nvSpPr>
          <p:cNvPr id="54" name="Text 8"/>
          <p:cNvSpPr/>
          <p:nvPr/>
        </p:nvSpPr>
        <p:spPr>
          <a:xfrm>
            <a:off x="2940844" y="5023247"/>
            <a:ext cx="44577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정확도</a:t>
            </a:r>
            <a:endParaRPr lang="en-US" sz="975" dirty="0"/>
          </a:p>
        </p:txBody>
      </p:sp>
      <p:sp>
        <p:nvSpPr>
          <p:cNvPr id="55" name="Text 9"/>
          <p:cNvSpPr/>
          <p:nvPr/>
        </p:nvSpPr>
        <p:spPr>
          <a:xfrm>
            <a:off x="2724150" y="5286375"/>
            <a:ext cx="1795463"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IoU(Intersection over Union)로 성능 평가</a:t>
            </a:r>
            <a:endParaRPr lang="en-US" sz="853" dirty="0"/>
          </a:p>
        </p:txBody>
      </p:sp>
      <p:sp>
        <p:nvSpPr>
          <p:cNvPr id="56" name="Text 10"/>
          <p:cNvSpPr/>
          <p:nvPr/>
        </p:nvSpPr>
        <p:spPr>
          <a:xfrm>
            <a:off x="758428" y="5982890"/>
            <a:ext cx="29718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크기</a:t>
            </a:r>
            <a:endParaRPr lang="en-US" sz="975" dirty="0"/>
          </a:p>
        </p:txBody>
      </p:sp>
      <p:sp>
        <p:nvSpPr>
          <p:cNvPr id="57" name="Text 11"/>
          <p:cNvSpPr/>
          <p:nvPr/>
        </p:nvSpPr>
        <p:spPr>
          <a:xfrm>
            <a:off x="500845" y="6617494"/>
            <a:ext cx="2154555"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배경 및 작은 객체도 효과적 감지</a:t>
            </a:r>
            <a:endParaRPr lang="en-US" sz="853" dirty="0"/>
          </a:p>
        </p:txBody>
      </p:sp>
      <p:sp>
        <p:nvSpPr>
          <p:cNvPr id="58" name="Text 12"/>
          <p:cNvSpPr/>
          <p:nvPr/>
        </p:nvSpPr>
        <p:spPr>
          <a:xfrm>
            <a:off x="2925365" y="5982890"/>
            <a:ext cx="63150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구현 쉬움</a:t>
            </a:r>
            <a:endParaRPr lang="en-US" sz="975" dirty="0"/>
          </a:p>
        </p:txBody>
      </p:sp>
      <p:sp>
        <p:nvSpPr>
          <p:cNvPr id="59" name="Text 13"/>
          <p:cNvSpPr/>
          <p:nvPr/>
        </p:nvSpPr>
        <p:spPr>
          <a:xfrm>
            <a:off x="2667782" y="6617494"/>
            <a:ext cx="2154555" cy="154781"/>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코드 간결하고 커스텀하기 쉬움</a:t>
            </a:r>
            <a:endParaRPr lang="en-US" sz="853" dirty="0"/>
          </a:p>
        </p:txBody>
      </p:sp>
      <p:sp>
        <p:nvSpPr>
          <p:cNvPr id="60" name="Text 14"/>
          <p:cNvSpPr/>
          <p:nvPr/>
        </p:nvSpPr>
        <p:spPr>
          <a:xfrm>
            <a:off x="5510213" y="1602581"/>
            <a:ext cx="505206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IoU(Intersection over Union)</a:t>
            </a:r>
            <a:endParaRPr lang="en-US" sz="1463" dirty="0"/>
          </a:p>
        </p:txBody>
      </p:sp>
      <p:sp>
        <p:nvSpPr>
          <p:cNvPr id="61" name="Text 15"/>
          <p:cNvSpPr/>
          <p:nvPr/>
        </p:nvSpPr>
        <p:spPr>
          <a:xfrm>
            <a:off x="5262563" y="1974056"/>
            <a:ext cx="2105025"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IoU는 </a:t>
            </a:r>
            <a:r>
              <a:rPr lang="en-US" sz="975" b="1" dirty="0">
                <a:solidFill>
                  <a:srgbClr val="374151"/>
                </a:solidFill>
                <a:latin typeface="Roboto" pitchFamily="34" charset="0"/>
                <a:ea typeface="Roboto" pitchFamily="34" charset="-122"/>
                <a:cs typeface="Roboto" pitchFamily="34" charset="-120"/>
              </a:rPr>
              <a:t>예측된 경계 상자</a:t>
            </a:r>
            <a:r>
              <a:rPr lang="en-US" sz="975" dirty="0">
                <a:solidFill>
                  <a:srgbClr val="374151"/>
                </a:solidFill>
                <a:latin typeface="Roboto" pitchFamily="34" charset="0"/>
                <a:ea typeface="Roboto" pitchFamily="34" charset="-122"/>
                <a:cs typeface="Roboto" pitchFamily="34" charset="-120"/>
              </a:rPr>
              <a:t>와 </a:t>
            </a:r>
            <a:r>
              <a:rPr lang="en-US" sz="975" b="1" dirty="0">
                <a:solidFill>
                  <a:srgbClr val="374151"/>
                </a:solidFill>
                <a:latin typeface="Roboto" pitchFamily="34" charset="0"/>
                <a:ea typeface="Roboto" pitchFamily="34" charset="-122"/>
                <a:cs typeface="Roboto" pitchFamily="34" charset="-120"/>
              </a:rPr>
              <a:t>실제(ground truth) 경계 상자</a:t>
            </a:r>
            <a:r>
              <a:rPr lang="en-US" sz="975" dirty="0">
                <a:solidFill>
                  <a:srgbClr val="374151"/>
                </a:solidFill>
                <a:latin typeface="Roboto" pitchFamily="34" charset="0"/>
                <a:ea typeface="Roboto" pitchFamily="34" charset="-122"/>
                <a:cs typeface="Roboto" pitchFamily="34" charset="-120"/>
              </a:rPr>
              <a:t>의 겹치는 정도를 측정하는 지표입니다.</a:t>
            </a:r>
            <a:endParaRPr lang="en-US" sz="975" dirty="0"/>
          </a:p>
        </p:txBody>
      </p:sp>
      <p:sp>
        <p:nvSpPr>
          <p:cNvPr id="62" name="Text 16"/>
          <p:cNvSpPr/>
          <p:nvPr/>
        </p:nvSpPr>
        <p:spPr>
          <a:xfrm>
            <a:off x="5262563" y="2624138"/>
            <a:ext cx="2105025"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두 영역의 </a:t>
            </a:r>
            <a:r>
              <a:rPr lang="en-US" sz="975" b="1" dirty="0">
                <a:solidFill>
                  <a:srgbClr val="374151"/>
                </a:solidFill>
                <a:latin typeface="Roboto" pitchFamily="34" charset="0"/>
                <a:ea typeface="Roboto" pitchFamily="34" charset="-122"/>
                <a:cs typeface="Roboto" pitchFamily="34" charset="-120"/>
              </a:rPr>
              <a:t>교집합</a:t>
            </a:r>
            <a:r>
              <a:rPr lang="en-US" sz="975" dirty="0">
                <a:solidFill>
                  <a:srgbClr val="374151"/>
                </a:solidFill>
                <a:latin typeface="Roboto" pitchFamily="34" charset="0"/>
                <a:ea typeface="Roboto" pitchFamily="34" charset="-122"/>
                <a:cs typeface="Roboto" pitchFamily="34" charset="-120"/>
              </a:rPr>
              <a:t>을 </a:t>
            </a:r>
            <a:r>
              <a:rPr lang="en-US" sz="975" b="1" dirty="0">
                <a:solidFill>
                  <a:srgbClr val="374151"/>
                </a:solidFill>
                <a:latin typeface="Roboto" pitchFamily="34" charset="0"/>
                <a:ea typeface="Roboto" pitchFamily="34" charset="-122"/>
                <a:cs typeface="Roboto" pitchFamily="34" charset="-120"/>
              </a:rPr>
              <a:t>합집합</a:t>
            </a:r>
            <a:r>
              <a:rPr lang="en-US" sz="975" dirty="0">
                <a:solidFill>
                  <a:srgbClr val="374151"/>
                </a:solidFill>
                <a:latin typeface="Roboto" pitchFamily="34" charset="0"/>
                <a:ea typeface="Roboto" pitchFamily="34" charset="-122"/>
                <a:cs typeface="Roboto" pitchFamily="34" charset="-120"/>
              </a:rPr>
              <a:t>으로 나눈 값입니다.</a:t>
            </a:r>
            <a:endParaRPr lang="en-US" sz="975" dirty="0"/>
          </a:p>
        </p:txBody>
      </p:sp>
      <p:sp>
        <p:nvSpPr>
          <p:cNvPr id="63" name="Text 17"/>
          <p:cNvSpPr/>
          <p:nvPr/>
        </p:nvSpPr>
        <p:spPr>
          <a:xfrm>
            <a:off x="5448300" y="3088481"/>
            <a:ext cx="2105025"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IoU 값이 </a:t>
            </a:r>
            <a:r>
              <a:rPr lang="en-US" sz="975" b="1" dirty="0">
                <a:solidFill>
                  <a:srgbClr val="374151"/>
                </a:solidFill>
                <a:latin typeface="Roboto" pitchFamily="34" charset="0"/>
                <a:ea typeface="Roboto" pitchFamily="34" charset="-122"/>
                <a:cs typeface="Roboto" pitchFamily="34" charset="-120"/>
              </a:rPr>
              <a:t>1에 가까울수록</a:t>
            </a:r>
            <a:r>
              <a:rPr lang="en-US" sz="975" dirty="0">
                <a:solidFill>
                  <a:srgbClr val="374151"/>
                </a:solidFill>
                <a:latin typeface="Roboto" pitchFamily="34" charset="0"/>
                <a:ea typeface="Roboto" pitchFamily="34" charset="-122"/>
                <a:cs typeface="Roboto" pitchFamily="34" charset="-120"/>
              </a:rPr>
              <a:t> 정확한 검출을 의미합니다.</a:t>
            </a:r>
            <a:endParaRPr lang="en-US" sz="975" dirty="0"/>
          </a:p>
        </p:txBody>
      </p:sp>
      <p:sp>
        <p:nvSpPr>
          <p:cNvPr id="64" name="Text 18"/>
          <p:cNvSpPr/>
          <p:nvPr/>
        </p:nvSpPr>
        <p:spPr>
          <a:xfrm>
            <a:off x="5448300" y="3521869"/>
            <a:ext cx="2105025"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일반적으로 </a:t>
            </a:r>
            <a:r>
              <a:rPr lang="en-US" sz="975" b="1" dirty="0">
                <a:solidFill>
                  <a:srgbClr val="374151"/>
                </a:solidFill>
                <a:latin typeface="Roboto" pitchFamily="34" charset="0"/>
                <a:ea typeface="Roboto" pitchFamily="34" charset="-122"/>
                <a:cs typeface="Roboto" pitchFamily="34" charset="-120"/>
              </a:rPr>
              <a:t>0.5 이상</a:t>
            </a:r>
            <a:r>
              <a:rPr lang="en-US" sz="975" dirty="0">
                <a:solidFill>
                  <a:srgbClr val="374151"/>
                </a:solidFill>
                <a:latin typeface="Roboto" pitchFamily="34" charset="0"/>
                <a:ea typeface="Roboto" pitchFamily="34" charset="-122"/>
                <a:cs typeface="Roboto" pitchFamily="34" charset="-120"/>
              </a:rPr>
              <a:t>의 IoU 값을 갖는 예측을 유효한 것으로 간주합니다.</a:t>
            </a:r>
            <a:endParaRPr lang="en-US" sz="975" dirty="0"/>
          </a:p>
        </p:txBody>
      </p:sp>
      <p:sp>
        <p:nvSpPr>
          <p:cNvPr id="65" name="Text 19"/>
          <p:cNvSpPr/>
          <p:nvPr/>
        </p:nvSpPr>
        <p:spPr>
          <a:xfrm>
            <a:off x="5556647" y="4450556"/>
            <a:ext cx="5052060"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YOLO vs. 기존 객체 검출 방법</a:t>
            </a:r>
            <a:endParaRPr lang="en-US" sz="1463" dirty="0"/>
          </a:p>
        </p:txBody>
      </p:sp>
      <p:sp>
        <p:nvSpPr>
          <p:cNvPr id="66" name="Text 20"/>
          <p:cNvSpPr/>
          <p:nvPr/>
        </p:nvSpPr>
        <p:spPr>
          <a:xfrm>
            <a:off x="5324475" y="4822031"/>
            <a:ext cx="1438136"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검출 방식</a:t>
            </a:r>
            <a:endParaRPr lang="en-US" sz="975" dirty="0"/>
          </a:p>
        </p:txBody>
      </p:sp>
      <p:sp>
        <p:nvSpPr>
          <p:cNvPr id="67" name="Text 21"/>
          <p:cNvSpPr/>
          <p:nvPr/>
        </p:nvSpPr>
        <p:spPr>
          <a:xfrm>
            <a:off x="6762611" y="4822031"/>
            <a:ext cx="1307418"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처리 방식</a:t>
            </a:r>
            <a:endParaRPr lang="en-US" sz="975" dirty="0"/>
          </a:p>
        </p:txBody>
      </p:sp>
      <p:sp>
        <p:nvSpPr>
          <p:cNvPr id="68" name="Text 22"/>
          <p:cNvSpPr/>
          <p:nvPr/>
        </p:nvSpPr>
        <p:spPr>
          <a:xfrm>
            <a:off x="8070029" y="4822031"/>
            <a:ext cx="627469"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속도</a:t>
            </a:r>
            <a:endParaRPr lang="en-US" sz="975" dirty="0"/>
          </a:p>
        </p:txBody>
      </p:sp>
      <p:sp>
        <p:nvSpPr>
          <p:cNvPr id="69" name="Text 23"/>
          <p:cNvSpPr/>
          <p:nvPr/>
        </p:nvSpPr>
        <p:spPr>
          <a:xfrm>
            <a:off x="8697497" y="4822031"/>
            <a:ext cx="837028" cy="309563"/>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정확도</a:t>
            </a:r>
            <a:endParaRPr lang="en-US" sz="975" dirty="0"/>
          </a:p>
        </p:txBody>
      </p:sp>
      <p:sp>
        <p:nvSpPr>
          <p:cNvPr id="70" name="Text 24"/>
          <p:cNvSpPr/>
          <p:nvPr/>
        </p:nvSpPr>
        <p:spPr>
          <a:xfrm>
            <a:off x="5324475" y="5131594"/>
            <a:ext cx="1438136"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YOLO</a:t>
            </a:r>
            <a:endParaRPr lang="en-US" sz="975" dirty="0"/>
          </a:p>
        </p:txBody>
      </p:sp>
      <p:sp>
        <p:nvSpPr>
          <p:cNvPr id="71" name="Text 25"/>
          <p:cNvSpPr/>
          <p:nvPr/>
        </p:nvSpPr>
        <p:spPr>
          <a:xfrm>
            <a:off x="6762611" y="5131594"/>
            <a:ext cx="130741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단일 단계</a:t>
            </a:r>
            <a:endParaRPr lang="en-US" sz="975" dirty="0"/>
          </a:p>
        </p:txBody>
      </p:sp>
      <p:sp>
        <p:nvSpPr>
          <p:cNvPr id="72" name="Text 26"/>
          <p:cNvSpPr/>
          <p:nvPr/>
        </p:nvSpPr>
        <p:spPr>
          <a:xfrm>
            <a:off x="8070029" y="5131594"/>
            <a:ext cx="627469" cy="309563"/>
          </a:xfrm>
          <a:prstGeom prst="rect">
            <a:avLst/>
          </a:prstGeom>
          <a:noFill/>
          <a:ln/>
        </p:spPr>
        <p:txBody>
          <a:bodyPr wrap="square" lIns="0" tIns="0" rIns="0" bIns="0" rtlCol="0" anchor="t"/>
          <a:lstStyle/>
          <a:p>
            <a:pPr>
              <a:lnSpc>
                <a:spcPts val="1463"/>
              </a:lnSpc>
            </a:pPr>
            <a:r>
              <a:rPr lang="en-US" sz="975" b="1" dirty="0">
                <a:solidFill>
                  <a:srgbClr val="16A34A"/>
                </a:solidFill>
                <a:latin typeface="Roboto" pitchFamily="34" charset="0"/>
                <a:ea typeface="Roboto" pitchFamily="34" charset="-122"/>
                <a:cs typeface="Roboto" pitchFamily="34" charset="-120"/>
              </a:rPr>
              <a:t>빠름</a:t>
            </a:r>
            <a:endParaRPr lang="en-US" sz="975" dirty="0"/>
          </a:p>
        </p:txBody>
      </p:sp>
      <p:sp>
        <p:nvSpPr>
          <p:cNvPr id="73" name="Text 27"/>
          <p:cNvSpPr/>
          <p:nvPr/>
        </p:nvSpPr>
        <p:spPr>
          <a:xfrm>
            <a:off x="8697497" y="5131594"/>
            <a:ext cx="83702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적당</a:t>
            </a:r>
            <a:endParaRPr lang="en-US" sz="975" dirty="0"/>
          </a:p>
        </p:txBody>
      </p:sp>
      <p:sp>
        <p:nvSpPr>
          <p:cNvPr id="74" name="Text 28"/>
          <p:cNvSpPr/>
          <p:nvPr/>
        </p:nvSpPr>
        <p:spPr>
          <a:xfrm>
            <a:off x="5324476" y="5441156"/>
            <a:ext cx="1725762"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Faster R-CNN</a:t>
            </a:r>
            <a:endParaRPr lang="en-US" sz="975" dirty="0"/>
          </a:p>
        </p:txBody>
      </p:sp>
      <p:sp>
        <p:nvSpPr>
          <p:cNvPr id="75" name="Text 29"/>
          <p:cNvSpPr/>
          <p:nvPr/>
        </p:nvSpPr>
        <p:spPr>
          <a:xfrm>
            <a:off x="6762611" y="5441156"/>
            <a:ext cx="130741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두 단계</a:t>
            </a:r>
            <a:endParaRPr lang="en-US" sz="975" dirty="0"/>
          </a:p>
        </p:txBody>
      </p:sp>
      <p:sp>
        <p:nvSpPr>
          <p:cNvPr id="76" name="Text 30"/>
          <p:cNvSpPr/>
          <p:nvPr/>
        </p:nvSpPr>
        <p:spPr>
          <a:xfrm>
            <a:off x="8070029" y="5441156"/>
            <a:ext cx="62746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느림</a:t>
            </a:r>
            <a:endParaRPr lang="en-US" sz="975" dirty="0"/>
          </a:p>
        </p:txBody>
      </p:sp>
      <p:sp>
        <p:nvSpPr>
          <p:cNvPr id="77" name="Text 31"/>
          <p:cNvSpPr/>
          <p:nvPr/>
        </p:nvSpPr>
        <p:spPr>
          <a:xfrm>
            <a:off x="8697497" y="5441156"/>
            <a:ext cx="83702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높음</a:t>
            </a:r>
            <a:endParaRPr lang="en-US" sz="975" dirty="0"/>
          </a:p>
        </p:txBody>
      </p:sp>
      <p:sp>
        <p:nvSpPr>
          <p:cNvPr id="78" name="Text 32"/>
          <p:cNvSpPr/>
          <p:nvPr/>
        </p:nvSpPr>
        <p:spPr>
          <a:xfrm>
            <a:off x="5324475" y="5750719"/>
            <a:ext cx="1438136"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SSD</a:t>
            </a:r>
            <a:endParaRPr lang="en-US" sz="975" dirty="0"/>
          </a:p>
        </p:txBody>
      </p:sp>
      <p:sp>
        <p:nvSpPr>
          <p:cNvPr id="79" name="Text 33"/>
          <p:cNvSpPr/>
          <p:nvPr/>
        </p:nvSpPr>
        <p:spPr>
          <a:xfrm>
            <a:off x="6762611" y="5750719"/>
            <a:ext cx="130741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다중 스케일</a:t>
            </a:r>
            <a:endParaRPr lang="en-US" sz="975" dirty="0"/>
          </a:p>
        </p:txBody>
      </p:sp>
      <p:sp>
        <p:nvSpPr>
          <p:cNvPr id="80" name="Text 34"/>
          <p:cNvSpPr/>
          <p:nvPr/>
        </p:nvSpPr>
        <p:spPr>
          <a:xfrm>
            <a:off x="8070029" y="5750719"/>
            <a:ext cx="627469"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중간</a:t>
            </a:r>
            <a:endParaRPr lang="en-US" sz="975" dirty="0"/>
          </a:p>
        </p:txBody>
      </p:sp>
      <p:sp>
        <p:nvSpPr>
          <p:cNvPr id="81" name="Text 35"/>
          <p:cNvSpPr/>
          <p:nvPr/>
        </p:nvSpPr>
        <p:spPr>
          <a:xfrm>
            <a:off x="8697497" y="5750719"/>
            <a:ext cx="837028" cy="309563"/>
          </a:xfrm>
          <a:prstGeom prst="rect">
            <a:avLst/>
          </a:prstGeom>
          <a:noFill/>
          <a:ln/>
        </p:spPr>
        <p:txBody>
          <a:bodyPr wrap="square" lIns="0" tIns="0" rIns="0" bIns="0" rtlCol="0" anchor="t"/>
          <a:lstStyle/>
          <a:p>
            <a:pPr>
              <a:lnSpc>
                <a:spcPts val="1463"/>
              </a:lnSpc>
            </a:pPr>
            <a:r>
              <a:rPr lang="en-US" sz="975" dirty="0">
                <a:solidFill>
                  <a:srgbClr val="000000"/>
                </a:solidFill>
                <a:latin typeface="Roboto" pitchFamily="34" charset="0"/>
                <a:ea typeface="Roboto" pitchFamily="34" charset="-122"/>
                <a:cs typeface="Roboto" pitchFamily="34" charset="-120"/>
              </a:rPr>
              <a:t>중간</a:t>
            </a:r>
            <a:endParaRPr lang="en-US" sz="975" dirty="0"/>
          </a:p>
        </p:txBody>
      </p:sp>
      <p:sp>
        <p:nvSpPr>
          <p:cNvPr id="82" name="Text 36"/>
          <p:cNvSpPr/>
          <p:nvPr/>
        </p:nvSpPr>
        <p:spPr>
          <a:xfrm>
            <a:off x="5440562" y="6269236"/>
            <a:ext cx="4024313"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YOLO의 </a:t>
            </a:r>
            <a:r>
              <a:rPr lang="en-US" sz="853" b="1" dirty="0">
                <a:solidFill>
                  <a:srgbClr val="374151"/>
                </a:solidFill>
                <a:latin typeface="Roboto" pitchFamily="34" charset="0"/>
                <a:ea typeface="Roboto" pitchFamily="34" charset="-122"/>
                <a:cs typeface="Roboto" pitchFamily="34" charset="-120"/>
              </a:rPr>
              <a:t>주요 장점</a:t>
            </a:r>
            <a:r>
              <a:rPr lang="en-US" sz="853" dirty="0">
                <a:solidFill>
                  <a:srgbClr val="374151"/>
                </a:solidFill>
                <a:latin typeface="Roboto" pitchFamily="34" charset="0"/>
                <a:ea typeface="Roboto" pitchFamily="34" charset="-122"/>
                <a:cs typeface="Roboto" pitchFamily="34" charset="-120"/>
              </a:rPr>
              <a:t>은 단일 네트워크로 실시간 처리가 가능하고, 데이터 증강 없이도 좋은 성능을 제공한다는 것입니다.</a:t>
            </a:r>
            <a:endParaRPr lang="en-US" sz="853"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7"/>
            <a:ext cx="9906000" cy="5897166"/>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3013034" cy="2399109"/>
          </a:xfrm>
          <a:prstGeom prst="rect">
            <a:avLst/>
          </a:prstGeom>
        </p:spPr>
      </p:pic>
      <p:pic>
        <p:nvPicPr>
          <p:cNvPr id="5" name="Image 3" descr="preencoded.png"/>
          <p:cNvPicPr>
            <a:picLocks noChangeAspect="1"/>
          </p:cNvPicPr>
          <p:nvPr/>
        </p:nvPicPr>
        <p:blipFill>
          <a:blip r:embed="rId6"/>
          <a:stretch>
            <a:fillRect/>
          </a:stretch>
        </p:blipFill>
        <p:spPr>
          <a:xfrm>
            <a:off x="402431" y="1571625"/>
            <a:ext cx="371475" cy="371475"/>
          </a:xfrm>
          <a:prstGeom prst="rect">
            <a:avLst/>
          </a:prstGeom>
        </p:spPr>
      </p:pic>
      <p:pic>
        <p:nvPicPr>
          <p:cNvPr id="6" name="Image 4" descr="preencoded.png"/>
          <p:cNvPicPr>
            <a:picLocks noChangeAspect="1"/>
          </p:cNvPicPr>
          <p:nvPr/>
        </p:nvPicPr>
        <p:blipFill>
          <a:blip r:embed="rId7"/>
          <a:stretch>
            <a:fillRect/>
          </a:stretch>
        </p:blipFill>
        <p:spPr>
          <a:xfrm>
            <a:off x="495300" y="1633538"/>
            <a:ext cx="185738" cy="247650"/>
          </a:xfrm>
          <a:prstGeom prst="rect">
            <a:avLst/>
          </a:prstGeom>
        </p:spPr>
      </p:pic>
      <p:pic>
        <p:nvPicPr>
          <p:cNvPr id="7" name="Image 5" descr="preencoded.png"/>
          <p:cNvPicPr>
            <a:picLocks noChangeAspect="1"/>
          </p:cNvPicPr>
          <p:nvPr/>
        </p:nvPicPr>
        <p:blipFill>
          <a:blip r:embed="rId8"/>
          <a:stretch>
            <a:fillRect/>
          </a:stretch>
        </p:blipFill>
        <p:spPr>
          <a:xfrm>
            <a:off x="402431" y="2686050"/>
            <a:ext cx="2703472" cy="804863"/>
          </a:xfrm>
          <a:prstGeom prst="rect">
            <a:avLst/>
          </a:prstGeom>
        </p:spPr>
      </p:pic>
      <p:pic>
        <p:nvPicPr>
          <p:cNvPr id="8" name="Image 6" descr="preencoded.png"/>
          <p:cNvPicPr>
            <a:picLocks noChangeAspect="1"/>
          </p:cNvPicPr>
          <p:nvPr/>
        </p:nvPicPr>
        <p:blipFill>
          <a:blip r:embed="rId9"/>
          <a:stretch>
            <a:fillRect/>
          </a:stretch>
        </p:blipFill>
        <p:spPr>
          <a:xfrm>
            <a:off x="495300" y="2802136"/>
            <a:ext cx="85130" cy="108347"/>
          </a:xfrm>
          <a:prstGeom prst="rect">
            <a:avLst/>
          </a:prstGeom>
        </p:spPr>
      </p:pic>
      <p:pic>
        <p:nvPicPr>
          <p:cNvPr id="9" name="Image 7" descr="preencoded.png"/>
          <p:cNvPicPr>
            <a:picLocks noChangeAspect="1"/>
          </p:cNvPicPr>
          <p:nvPr/>
        </p:nvPicPr>
        <p:blipFill>
          <a:blip r:embed="rId10"/>
          <a:stretch>
            <a:fillRect/>
          </a:stretch>
        </p:blipFill>
        <p:spPr>
          <a:xfrm>
            <a:off x="3446422" y="1416844"/>
            <a:ext cx="3013034" cy="2399109"/>
          </a:xfrm>
          <a:prstGeom prst="rect">
            <a:avLst/>
          </a:prstGeom>
        </p:spPr>
      </p:pic>
      <p:pic>
        <p:nvPicPr>
          <p:cNvPr id="10" name="Image 8" descr="preencoded.png"/>
          <p:cNvPicPr>
            <a:picLocks noChangeAspect="1"/>
          </p:cNvPicPr>
          <p:nvPr/>
        </p:nvPicPr>
        <p:blipFill>
          <a:blip r:embed="rId11"/>
          <a:stretch>
            <a:fillRect/>
          </a:stretch>
        </p:blipFill>
        <p:spPr>
          <a:xfrm>
            <a:off x="3601203" y="1571625"/>
            <a:ext cx="371475" cy="371475"/>
          </a:xfrm>
          <a:prstGeom prst="rect">
            <a:avLst/>
          </a:prstGeom>
        </p:spPr>
      </p:pic>
      <p:pic>
        <p:nvPicPr>
          <p:cNvPr id="11" name="Image 9" descr="preencoded.png"/>
          <p:cNvPicPr>
            <a:picLocks noChangeAspect="1"/>
          </p:cNvPicPr>
          <p:nvPr/>
        </p:nvPicPr>
        <p:blipFill>
          <a:blip r:embed="rId12"/>
          <a:stretch>
            <a:fillRect/>
          </a:stretch>
        </p:blipFill>
        <p:spPr>
          <a:xfrm>
            <a:off x="3694072" y="1633538"/>
            <a:ext cx="185738" cy="247650"/>
          </a:xfrm>
          <a:prstGeom prst="rect">
            <a:avLst/>
          </a:prstGeom>
        </p:spPr>
      </p:pic>
      <p:pic>
        <p:nvPicPr>
          <p:cNvPr id="12" name="Image 10" descr="preencoded.png"/>
          <p:cNvPicPr>
            <a:picLocks noChangeAspect="1"/>
          </p:cNvPicPr>
          <p:nvPr/>
        </p:nvPicPr>
        <p:blipFill>
          <a:blip r:embed="rId13"/>
          <a:stretch>
            <a:fillRect/>
          </a:stretch>
        </p:blipFill>
        <p:spPr>
          <a:xfrm>
            <a:off x="3794680" y="2693789"/>
            <a:ext cx="773906" cy="773906"/>
          </a:xfrm>
          <a:prstGeom prst="rect">
            <a:avLst/>
          </a:prstGeom>
        </p:spPr>
      </p:pic>
      <p:pic>
        <p:nvPicPr>
          <p:cNvPr id="13" name="Image 11" descr="preencoded.png"/>
          <p:cNvPicPr>
            <a:picLocks noChangeAspect="1"/>
          </p:cNvPicPr>
          <p:nvPr/>
        </p:nvPicPr>
        <p:blipFill>
          <a:blip r:embed="rId14"/>
          <a:stretch>
            <a:fillRect/>
          </a:stretch>
        </p:blipFill>
        <p:spPr>
          <a:xfrm>
            <a:off x="3872070" y="2771180"/>
            <a:ext cx="619125" cy="619125"/>
          </a:xfrm>
          <a:prstGeom prst="rect">
            <a:avLst/>
          </a:prstGeom>
        </p:spPr>
      </p:pic>
      <p:pic>
        <p:nvPicPr>
          <p:cNvPr id="14" name="Image 12" descr="preencoded.png"/>
          <p:cNvPicPr>
            <a:picLocks noChangeAspect="1"/>
          </p:cNvPicPr>
          <p:nvPr/>
        </p:nvPicPr>
        <p:blipFill>
          <a:blip r:embed="rId15"/>
          <a:stretch>
            <a:fillRect/>
          </a:stretch>
        </p:blipFill>
        <p:spPr>
          <a:xfrm>
            <a:off x="4392039" y="2871787"/>
            <a:ext cx="108347" cy="108347"/>
          </a:xfrm>
          <a:prstGeom prst="rect">
            <a:avLst/>
          </a:prstGeom>
        </p:spPr>
      </p:pic>
      <p:pic>
        <p:nvPicPr>
          <p:cNvPr id="15" name="Image 13" descr="preencoded.png"/>
          <p:cNvPicPr>
            <a:picLocks noChangeAspect="1"/>
          </p:cNvPicPr>
          <p:nvPr/>
        </p:nvPicPr>
        <p:blipFill>
          <a:blip r:embed="rId16"/>
          <a:stretch>
            <a:fillRect/>
          </a:stretch>
        </p:blipFill>
        <p:spPr>
          <a:xfrm>
            <a:off x="4392039" y="3026569"/>
            <a:ext cx="108347" cy="108347"/>
          </a:xfrm>
          <a:prstGeom prst="rect">
            <a:avLst/>
          </a:prstGeom>
        </p:spPr>
      </p:pic>
      <p:pic>
        <p:nvPicPr>
          <p:cNvPr id="16" name="Image 14" descr="preencoded.png"/>
          <p:cNvPicPr>
            <a:picLocks noChangeAspect="1"/>
          </p:cNvPicPr>
          <p:nvPr/>
        </p:nvPicPr>
        <p:blipFill>
          <a:blip r:embed="rId17"/>
          <a:stretch>
            <a:fillRect/>
          </a:stretch>
        </p:blipFill>
        <p:spPr>
          <a:xfrm>
            <a:off x="6645195" y="1416844"/>
            <a:ext cx="3013155" cy="2399109"/>
          </a:xfrm>
          <a:prstGeom prst="rect">
            <a:avLst/>
          </a:prstGeom>
        </p:spPr>
      </p:pic>
      <p:pic>
        <p:nvPicPr>
          <p:cNvPr id="17" name="Image 15" descr="preencoded.png"/>
          <p:cNvPicPr>
            <a:picLocks noChangeAspect="1"/>
          </p:cNvPicPr>
          <p:nvPr/>
        </p:nvPicPr>
        <p:blipFill>
          <a:blip r:embed="rId18"/>
          <a:stretch>
            <a:fillRect/>
          </a:stretch>
        </p:blipFill>
        <p:spPr>
          <a:xfrm>
            <a:off x="6799976" y="1571625"/>
            <a:ext cx="371475" cy="371475"/>
          </a:xfrm>
          <a:prstGeom prst="rect">
            <a:avLst/>
          </a:prstGeom>
        </p:spPr>
      </p:pic>
      <p:pic>
        <p:nvPicPr>
          <p:cNvPr id="18" name="Image 16" descr="preencoded.png"/>
          <p:cNvPicPr>
            <a:picLocks noChangeAspect="1"/>
          </p:cNvPicPr>
          <p:nvPr/>
        </p:nvPicPr>
        <p:blipFill>
          <a:blip r:embed="rId19"/>
          <a:stretch>
            <a:fillRect/>
          </a:stretch>
        </p:blipFill>
        <p:spPr>
          <a:xfrm>
            <a:off x="6892844" y="1633538"/>
            <a:ext cx="185738" cy="247650"/>
          </a:xfrm>
          <a:prstGeom prst="rect">
            <a:avLst/>
          </a:prstGeom>
        </p:spPr>
      </p:pic>
      <p:pic>
        <p:nvPicPr>
          <p:cNvPr id="19" name="Image 17" descr="preencoded.png"/>
          <p:cNvPicPr>
            <a:picLocks noChangeAspect="1"/>
          </p:cNvPicPr>
          <p:nvPr/>
        </p:nvPicPr>
        <p:blipFill>
          <a:blip r:embed="rId20"/>
          <a:stretch>
            <a:fillRect/>
          </a:stretch>
        </p:blipFill>
        <p:spPr>
          <a:xfrm>
            <a:off x="6799976" y="2686050"/>
            <a:ext cx="2703593" cy="526256"/>
          </a:xfrm>
          <a:prstGeom prst="rect">
            <a:avLst/>
          </a:prstGeom>
        </p:spPr>
      </p:pic>
      <p:pic>
        <p:nvPicPr>
          <p:cNvPr id="20" name="Image 18" descr="preencoded.png"/>
          <p:cNvPicPr>
            <a:picLocks noChangeAspect="1"/>
          </p:cNvPicPr>
          <p:nvPr/>
        </p:nvPicPr>
        <p:blipFill>
          <a:blip r:embed="rId21"/>
          <a:stretch>
            <a:fillRect/>
          </a:stretch>
        </p:blipFill>
        <p:spPr>
          <a:xfrm>
            <a:off x="6981843" y="2778919"/>
            <a:ext cx="185738" cy="185738"/>
          </a:xfrm>
          <a:prstGeom prst="rect">
            <a:avLst/>
          </a:prstGeom>
        </p:spPr>
      </p:pic>
      <p:pic>
        <p:nvPicPr>
          <p:cNvPr id="21" name="Image 19" descr="preencoded.png"/>
          <p:cNvPicPr>
            <a:picLocks noChangeAspect="1"/>
          </p:cNvPicPr>
          <p:nvPr/>
        </p:nvPicPr>
        <p:blipFill>
          <a:blip r:embed="rId22"/>
          <a:stretch>
            <a:fillRect/>
          </a:stretch>
        </p:blipFill>
        <p:spPr>
          <a:xfrm>
            <a:off x="7469767" y="2778919"/>
            <a:ext cx="185738" cy="185738"/>
          </a:xfrm>
          <a:prstGeom prst="rect">
            <a:avLst/>
          </a:prstGeom>
        </p:spPr>
      </p:pic>
      <p:pic>
        <p:nvPicPr>
          <p:cNvPr id="22" name="Image 20" descr="preencoded.png"/>
          <p:cNvPicPr>
            <a:picLocks noChangeAspect="1"/>
          </p:cNvPicPr>
          <p:nvPr/>
        </p:nvPicPr>
        <p:blipFill>
          <a:blip r:embed="rId23"/>
          <a:stretch>
            <a:fillRect/>
          </a:stretch>
        </p:blipFill>
        <p:spPr>
          <a:xfrm>
            <a:off x="7957691" y="2778919"/>
            <a:ext cx="185738" cy="185738"/>
          </a:xfrm>
          <a:prstGeom prst="rect">
            <a:avLst/>
          </a:prstGeom>
        </p:spPr>
      </p:pic>
      <p:pic>
        <p:nvPicPr>
          <p:cNvPr id="23" name="Image 21" descr="preencoded.png"/>
          <p:cNvPicPr>
            <a:picLocks noChangeAspect="1"/>
          </p:cNvPicPr>
          <p:nvPr/>
        </p:nvPicPr>
        <p:blipFill>
          <a:blip r:embed="rId24"/>
          <a:stretch>
            <a:fillRect/>
          </a:stretch>
        </p:blipFill>
        <p:spPr>
          <a:xfrm>
            <a:off x="8360485" y="2887266"/>
            <a:ext cx="108347" cy="123825"/>
          </a:xfrm>
          <a:prstGeom prst="rect">
            <a:avLst/>
          </a:prstGeom>
        </p:spPr>
      </p:pic>
      <p:pic>
        <p:nvPicPr>
          <p:cNvPr id="24" name="Image 22" descr="preencoded.png"/>
          <p:cNvPicPr>
            <a:picLocks noChangeAspect="1"/>
          </p:cNvPicPr>
          <p:nvPr/>
        </p:nvPicPr>
        <p:blipFill>
          <a:blip r:embed="rId25"/>
          <a:stretch>
            <a:fillRect/>
          </a:stretch>
        </p:blipFill>
        <p:spPr>
          <a:xfrm>
            <a:off x="8596889" y="2778919"/>
            <a:ext cx="185738" cy="185738"/>
          </a:xfrm>
          <a:prstGeom prst="rect">
            <a:avLst/>
          </a:prstGeom>
        </p:spPr>
      </p:pic>
      <p:pic>
        <p:nvPicPr>
          <p:cNvPr id="25" name="Image 23" descr="preencoded.png"/>
          <p:cNvPicPr>
            <a:picLocks noChangeAspect="1"/>
          </p:cNvPicPr>
          <p:nvPr/>
        </p:nvPicPr>
        <p:blipFill>
          <a:blip r:embed="rId26"/>
          <a:stretch>
            <a:fillRect/>
          </a:stretch>
        </p:blipFill>
        <p:spPr>
          <a:xfrm>
            <a:off x="8910684" y="2778919"/>
            <a:ext cx="185738" cy="185738"/>
          </a:xfrm>
          <a:prstGeom prst="rect">
            <a:avLst/>
          </a:prstGeom>
        </p:spPr>
      </p:pic>
      <p:pic>
        <p:nvPicPr>
          <p:cNvPr id="26" name="Image 24" descr="preencoded.png"/>
          <p:cNvPicPr>
            <a:picLocks noChangeAspect="1"/>
          </p:cNvPicPr>
          <p:nvPr/>
        </p:nvPicPr>
        <p:blipFill>
          <a:blip r:embed="rId27"/>
          <a:stretch>
            <a:fillRect/>
          </a:stretch>
        </p:blipFill>
        <p:spPr>
          <a:xfrm>
            <a:off x="9224479" y="2778919"/>
            <a:ext cx="185738" cy="185738"/>
          </a:xfrm>
          <a:prstGeom prst="rect">
            <a:avLst/>
          </a:prstGeom>
        </p:spPr>
      </p:pic>
      <p:pic>
        <p:nvPicPr>
          <p:cNvPr id="27" name="Image 25" descr="preencoded.png"/>
          <p:cNvPicPr>
            <a:picLocks noChangeAspect="1"/>
          </p:cNvPicPr>
          <p:nvPr/>
        </p:nvPicPr>
        <p:blipFill>
          <a:blip r:embed="rId28"/>
          <a:stretch>
            <a:fillRect/>
          </a:stretch>
        </p:blipFill>
        <p:spPr>
          <a:xfrm>
            <a:off x="247650" y="4001691"/>
            <a:ext cx="3013034" cy="2135981"/>
          </a:xfrm>
          <a:prstGeom prst="rect">
            <a:avLst/>
          </a:prstGeom>
        </p:spPr>
      </p:pic>
      <p:pic>
        <p:nvPicPr>
          <p:cNvPr id="28" name="Image 26" descr="preencoded.png"/>
          <p:cNvPicPr>
            <a:picLocks noChangeAspect="1"/>
          </p:cNvPicPr>
          <p:nvPr/>
        </p:nvPicPr>
        <p:blipFill>
          <a:blip r:embed="rId29"/>
          <a:stretch>
            <a:fillRect/>
          </a:stretch>
        </p:blipFill>
        <p:spPr>
          <a:xfrm>
            <a:off x="402431" y="4156472"/>
            <a:ext cx="371475" cy="371475"/>
          </a:xfrm>
          <a:prstGeom prst="rect">
            <a:avLst/>
          </a:prstGeom>
        </p:spPr>
      </p:pic>
      <p:pic>
        <p:nvPicPr>
          <p:cNvPr id="29" name="Image 27" descr="preencoded.png"/>
          <p:cNvPicPr>
            <a:picLocks noChangeAspect="1"/>
          </p:cNvPicPr>
          <p:nvPr/>
        </p:nvPicPr>
        <p:blipFill>
          <a:blip r:embed="rId30"/>
          <a:stretch>
            <a:fillRect/>
          </a:stretch>
        </p:blipFill>
        <p:spPr>
          <a:xfrm>
            <a:off x="506910" y="4218384"/>
            <a:ext cx="162520" cy="247650"/>
          </a:xfrm>
          <a:prstGeom prst="rect">
            <a:avLst/>
          </a:prstGeom>
        </p:spPr>
      </p:pic>
      <p:pic>
        <p:nvPicPr>
          <p:cNvPr id="30" name="Image 28" descr="preencoded.png"/>
          <p:cNvPicPr>
            <a:picLocks noChangeAspect="1"/>
          </p:cNvPicPr>
          <p:nvPr/>
        </p:nvPicPr>
        <p:blipFill>
          <a:blip r:embed="rId31"/>
          <a:stretch>
            <a:fillRect/>
          </a:stretch>
        </p:blipFill>
        <p:spPr>
          <a:xfrm>
            <a:off x="402431" y="5085160"/>
            <a:ext cx="2703472" cy="650081"/>
          </a:xfrm>
          <a:prstGeom prst="rect">
            <a:avLst/>
          </a:prstGeom>
        </p:spPr>
      </p:pic>
      <p:pic>
        <p:nvPicPr>
          <p:cNvPr id="31" name="Image 29" descr="preencoded.png"/>
          <p:cNvPicPr>
            <a:picLocks noChangeAspect="1"/>
          </p:cNvPicPr>
          <p:nvPr/>
        </p:nvPicPr>
        <p:blipFill>
          <a:blip r:embed="rId32"/>
          <a:stretch>
            <a:fillRect/>
          </a:stretch>
        </p:blipFill>
        <p:spPr>
          <a:xfrm>
            <a:off x="760121" y="5178028"/>
            <a:ext cx="309563" cy="309563"/>
          </a:xfrm>
          <a:prstGeom prst="rect">
            <a:avLst/>
          </a:prstGeom>
        </p:spPr>
      </p:pic>
      <p:pic>
        <p:nvPicPr>
          <p:cNvPr id="32" name="Image 30" descr="preencoded.png"/>
          <p:cNvPicPr>
            <a:picLocks noChangeAspect="1"/>
          </p:cNvPicPr>
          <p:nvPr/>
        </p:nvPicPr>
        <p:blipFill>
          <a:blip r:embed="rId33"/>
          <a:stretch>
            <a:fillRect/>
          </a:stretch>
        </p:blipFill>
        <p:spPr>
          <a:xfrm>
            <a:off x="852990" y="5270897"/>
            <a:ext cx="123825" cy="123825"/>
          </a:xfrm>
          <a:prstGeom prst="rect">
            <a:avLst/>
          </a:prstGeom>
        </p:spPr>
      </p:pic>
      <p:pic>
        <p:nvPicPr>
          <p:cNvPr id="33" name="Image 31" descr="preencoded.png"/>
          <p:cNvPicPr>
            <a:picLocks noChangeAspect="1"/>
          </p:cNvPicPr>
          <p:nvPr/>
        </p:nvPicPr>
        <p:blipFill>
          <a:blip r:embed="rId34"/>
          <a:stretch>
            <a:fillRect/>
          </a:stretch>
        </p:blipFill>
        <p:spPr>
          <a:xfrm>
            <a:off x="1599326" y="5178028"/>
            <a:ext cx="309563" cy="309563"/>
          </a:xfrm>
          <a:prstGeom prst="rect">
            <a:avLst/>
          </a:prstGeom>
        </p:spPr>
      </p:pic>
      <p:pic>
        <p:nvPicPr>
          <p:cNvPr id="34" name="Image 32" descr="preencoded.png"/>
          <p:cNvPicPr>
            <a:picLocks noChangeAspect="1"/>
          </p:cNvPicPr>
          <p:nvPr/>
        </p:nvPicPr>
        <p:blipFill>
          <a:blip r:embed="rId35"/>
          <a:stretch>
            <a:fillRect/>
          </a:stretch>
        </p:blipFill>
        <p:spPr>
          <a:xfrm>
            <a:off x="1661238" y="5239940"/>
            <a:ext cx="185738" cy="185738"/>
          </a:xfrm>
          <a:prstGeom prst="rect">
            <a:avLst/>
          </a:prstGeom>
        </p:spPr>
      </p:pic>
      <p:pic>
        <p:nvPicPr>
          <p:cNvPr id="35" name="Image 33" descr="preencoded.png"/>
          <p:cNvPicPr>
            <a:picLocks noChangeAspect="1"/>
          </p:cNvPicPr>
          <p:nvPr/>
        </p:nvPicPr>
        <p:blipFill>
          <a:blip r:embed="rId36"/>
          <a:stretch>
            <a:fillRect/>
          </a:stretch>
        </p:blipFill>
        <p:spPr>
          <a:xfrm>
            <a:off x="2438530" y="5178028"/>
            <a:ext cx="309563" cy="309563"/>
          </a:xfrm>
          <a:prstGeom prst="rect">
            <a:avLst/>
          </a:prstGeom>
        </p:spPr>
      </p:pic>
      <p:pic>
        <p:nvPicPr>
          <p:cNvPr id="36" name="Image 34" descr="preencoded.png"/>
          <p:cNvPicPr>
            <a:picLocks noChangeAspect="1"/>
          </p:cNvPicPr>
          <p:nvPr/>
        </p:nvPicPr>
        <p:blipFill>
          <a:blip r:embed="rId37"/>
          <a:stretch>
            <a:fillRect/>
          </a:stretch>
        </p:blipFill>
        <p:spPr>
          <a:xfrm>
            <a:off x="2469487" y="5208984"/>
            <a:ext cx="247650" cy="247650"/>
          </a:xfrm>
          <a:prstGeom prst="rect">
            <a:avLst/>
          </a:prstGeom>
        </p:spPr>
      </p:pic>
      <p:pic>
        <p:nvPicPr>
          <p:cNvPr id="37" name="Image 35" descr="preencoded.png"/>
          <p:cNvPicPr>
            <a:picLocks noChangeAspect="1"/>
          </p:cNvPicPr>
          <p:nvPr/>
        </p:nvPicPr>
        <p:blipFill>
          <a:blip r:embed="rId38"/>
          <a:stretch>
            <a:fillRect/>
          </a:stretch>
        </p:blipFill>
        <p:spPr>
          <a:xfrm>
            <a:off x="3446422" y="4001691"/>
            <a:ext cx="3013034" cy="2135981"/>
          </a:xfrm>
          <a:prstGeom prst="rect">
            <a:avLst/>
          </a:prstGeom>
        </p:spPr>
      </p:pic>
      <p:pic>
        <p:nvPicPr>
          <p:cNvPr id="38" name="Image 36" descr="preencoded.png"/>
          <p:cNvPicPr>
            <a:picLocks noChangeAspect="1"/>
          </p:cNvPicPr>
          <p:nvPr/>
        </p:nvPicPr>
        <p:blipFill>
          <a:blip r:embed="rId39"/>
          <a:stretch>
            <a:fillRect/>
          </a:stretch>
        </p:blipFill>
        <p:spPr>
          <a:xfrm>
            <a:off x="3601203" y="4156472"/>
            <a:ext cx="371475" cy="371475"/>
          </a:xfrm>
          <a:prstGeom prst="rect">
            <a:avLst/>
          </a:prstGeom>
        </p:spPr>
      </p:pic>
      <p:pic>
        <p:nvPicPr>
          <p:cNvPr id="39" name="Image 37" descr="preencoded.png"/>
          <p:cNvPicPr>
            <a:picLocks noChangeAspect="1"/>
          </p:cNvPicPr>
          <p:nvPr/>
        </p:nvPicPr>
        <p:blipFill>
          <a:blip r:embed="rId40"/>
          <a:stretch>
            <a:fillRect/>
          </a:stretch>
        </p:blipFill>
        <p:spPr>
          <a:xfrm>
            <a:off x="3694072" y="4218384"/>
            <a:ext cx="185738" cy="247650"/>
          </a:xfrm>
          <a:prstGeom prst="rect">
            <a:avLst/>
          </a:prstGeom>
        </p:spPr>
      </p:pic>
      <p:pic>
        <p:nvPicPr>
          <p:cNvPr id="40" name="Image 38" descr="preencoded.png"/>
          <p:cNvPicPr>
            <a:picLocks noChangeAspect="1"/>
          </p:cNvPicPr>
          <p:nvPr/>
        </p:nvPicPr>
        <p:blipFill>
          <a:blip r:embed="rId41"/>
          <a:stretch>
            <a:fillRect/>
          </a:stretch>
        </p:blipFill>
        <p:spPr>
          <a:xfrm>
            <a:off x="3601203" y="5270897"/>
            <a:ext cx="2703472" cy="526256"/>
          </a:xfrm>
          <a:prstGeom prst="rect">
            <a:avLst/>
          </a:prstGeom>
        </p:spPr>
      </p:pic>
      <p:pic>
        <p:nvPicPr>
          <p:cNvPr id="41" name="Image 39" descr="preencoded.png"/>
          <p:cNvPicPr>
            <a:picLocks noChangeAspect="1"/>
          </p:cNvPicPr>
          <p:nvPr/>
        </p:nvPicPr>
        <p:blipFill>
          <a:blip r:embed="rId42"/>
          <a:stretch>
            <a:fillRect/>
          </a:stretch>
        </p:blipFill>
        <p:spPr>
          <a:xfrm>
            <a:off x="3694072" y="5363765"/>
            <a:ext cx="185738" cy="185738"/>
          </a:xfrm>
          <a:prstGeom prst="rect">
            <a:avLst/>
          </a:prstGeom>
        </p:spPr>
      </p:pic>
      <p:pic>
        <p:nvPicPr>
          <p:cNvPr id="42" name="Image 40" descr="preencoded.png"/>
          <p:cNvPicPr>
            <a:picLocks noChangeAspect="1"/>
          </p:cNvPicPr>
          <p:nvPr/>
        </p:nvPicPr>
        <p:blipFill>
          <a:blip r:embed="rId43"/>
          <a:stretch>
            <a:fillRect/>
          </a:stretch>
        </p:blipFill>
        <p:spPr>
          <a:xfrm>
            <a:off x="3725028" y="5394722"/>
            <a:ext cx="123825" cy="123825"/>
          </a:xfrm>
          <a:prstGeom prst="rect">
            <a:avLst/>
          </a:prstGeom>
        </p:spPr>
      </p:pic>
      <p:pic>
        <p:nvPicPr>
          <p:cNvPr id="43" name="Image 41" descr="preencoded.png"/>
          <p:cNvPicPr>
            <a:picLocks noChangeAspect="1"/>
          </p:cNvPicPr>
          <p:nvPr/>
        </p:nvPicPr>
        <p:blipFill>
          <a:blip r:embed="rId24"/>
          <a:stretch>
            <a:fillRect/>
          </a:stretch>
        </p:blipFill>
        <p:spPr>
          <a:xfrm>
            <a:off x="4265432" y="5472113"/>
            <a:ext cx="108347" cy="123825"/>
          </a:xfrm>
          <a:prstGeom prst="rect">
            <a:avLst/>
          </a:prstGeom>
        </p:spPr>
      </p:pic>
      <p:pic>
        <p:nvPicPr>
          <p:cNvPr id="44" name="Image 42" descr="preencoded.png"/>
          <p:cNvPicPr>
            <a:picLocks noChangeAspect="1"/>
          </p:cNvPicPr>
          <p:nvPr/>
        </p:nvPicPr>
        <p:blipFill>
          <a:blip r:embed="rId44"/>
          <a:stretch>
            <a:fillRect/>
          </a:stretch>
        </p:blipFill>
        <p:spPr>
          <a:xfrm>
            <a:off x="4759402" y="5363765"/>
            <a:ext cx="185738" cy="185738"/>
          </a:xfrm>
          <a:prstGeom prst="rect">
            <a:avLst/>
          </a:prstGeom>
        </p:spPr>
      </p:pic>
      <p:pic>
        <p:nvPicPr>
          <p:cNvPr id="45" name="Image 43" descr="preencoded.png"/>
          <p:cNvPicPr>
            <a:picLocks noChangeAspect="1"/>
          </p:cNvPicPr>
          <p:nvPr/>
        </p:nvPicPr>
        <p:blipFill>
          <a:blip r:embed="rId45"/>
          <a:stretch>
            <a:fillRect/>
          </a:stretch>
        </p:blipFill>
        <p:spPr>
          <a:xfrm>
            <a:off x="4790359" y="5394722"/>
            <a:ext cx="123825" cy="123825"/>
          </a:xfrm>
          <a:prstGeom prst="rect">
            <a:avLst/>
          </a:prstGeom>
        </p:spPr>
      </p:pic>
      <p:pic>
        <p:nvPicPr>
          <p:cNvPr id="46" name="Image 44" descr="preencoded.png"/>
          <p:cNvPicPr>
            <a:picLocks noChangeAspect="1"/>
          </p:cNvPicPr>
          <p:nvPr/>
        </p:nvPicPr>
        <p:blipFill>
          <a:blip r:embed="rId46"/>
          <a:stretch>
            <a:fillRect/>
          </a:stretch>
        </p:blipFill>
        <p:spPr>
          <a:xfrm>
            <a:off x="5454588" y="5363765"/>
            <a:ext cx="185738" cy="185738"/>
          </a:xfrm>
          <a:prstGeom prst="rect">
            <a:avLst/>
          </a:prstGeom>
        </p:spPr>
      </p:pic>
      <p:pic>
        <p:nvPicPr>
          <p:cNvPr id="47" name="Image 45" descr="preencoded.png"/>
          <p:cNvPicPr>
            <a:picLocks noChangeAspect="1"/>
          </p:cNvPicPr>
          <p:nvPr/>
        </p:nvPicPr>
        <p:blipFill>
          <a:blip r:embed="rId47"/>
          <a:stretch>
            <a:fillRect/>
          </a:stretch>
        </p:blipFill>
        <p:spPr>
          <a:xfrm>
            <a:off x="5501022" y="5410200"/>
            <a:ext cx="92869" cy="92869"/>
          </a:xfrm>
          <a:prstGeom prst="rect">
            <a:avLst/>
          </a:prstGeom>
        </p:spPr>
      </p:pic>
      <p:pic>
        <p:nvPicPr>
          <p:cNvPr id="48" name="Image 46" descr="preencoded.png"/>
          <p:cNvPicPr>
            <a:picLocks noChangeAspect="1"/>
          </p:cNvPicPr>
          <p:nvPr/>
        </p:nvPicPr>
        <p:blipFill>
          <a:blip r:embed="rId46"/>
          <a:stretch>
            <a:fillRect/>
          </a:stretch>
        </p:blipFill>
        <p:spPr>
          <a:xfrm>
            <a:off x="6025948" y="5363765"/>
            <a:ext cx="185738" cy="185738"/>
          </a:xfrm>
          <a:prstGeom prst="rect">
            <a:avLst/>
          </a:prstGeom>
        </p:spPr>
      </p:pic>
      <p:pic>
        <p:nvPicPr>
          <p:cNvPr id="49" name="Image 47" descr="preencoded.png"/>
          <p:cNvPicPr>
            <a:picLocks noChangeAspect="1"/>
          </p:cNvPicPr>
          <p:nvPr/>
        </p:nvPicPr>
        <p:blipFill>
          <a:blip r:embed="rId48"/>
          <a:stretch>
            <a:fillRect/>
          </a:stretch>
        </p:blipFill>
        <p:spPr>
          <a:xfrm>
            <a:off x="6087861" y="5425678"/>
            <a:ext cx="61913" cy="61913"/>
          </a:xfrm>
          <a:prstGeom prst="rect">
            <a:avLst/>
          </a:prstGeom>
        </p:spPr>
      </p:pic>
      <p:pic>
        <p:nvPicPr>
          <p:cNvPr id="50" name="Image 48" descr="preencoded.png"/>
          <p:cNvPicPr>
            <a:picLocks noChangeAspect="1"/>
          </p:cNvPicPr>
          <p:nvPr/>
        </p:nvPicPr>
        <p:blipFill>
          <a:blip r:embed="rId49"/>
          <a:stretch>
            <a:fillRect/>
          </a:stretch>
        </p:blipFill>
        <p:spPr>
          <a:xfrm>
            <a:off x="6645195" y="4001691"/>
            <a:ext cx="3013155" cy="2135981"/>
          </a:xfrm>
          <a:prstGeom prst="rect">
            <a:avLst/>
          </a:prstGeom>
        </p:spPr>
      </p:pic>
      <p:pic>
        <p:nvPicPr>
          <p:cNvPr id="51" name="Image 49" descr="preencoded.png"/>
          <p:cNvPicPr>
            <a:picLocks noChangeAspect="1"/>
          </p:cNvPicPr>
          <p:nvPr/>
        </p:nvPicPr>
        <p:blipFill>
          <a:blip r:embed="rId50"/>
          <a:stretch>
            <a:fillRect/>
          </a:stretch>
        </p:blipFill>
        <p:spPr>
          <a:xfrm>
            <a:off x="6799976" y="4156472"/>
            <a:ext cx="371475" cy="371475"/>
          </a:xfrm>
          <a:prstGeom prst="rect">
            <a:avLst/>
          </a:prstGeom>
        </p:spPr>
      </p:pic>
      <p:pic>
        <p:nvPicPr>
          <p:cNvPr id="52" name="Image 50" descr="preencoded.png"/>
          <p:cNvPicPr>
            <a:picLocks noChangeAspect="1"/>
          </p:cNvPicPr>
          <p:nvPr/>
        </p:nvPicPr>
        <p:blipFill>
          <a:blip r:embed="rId51"/>
          <a:stretch>
            <a:fillRect/>
          </a:stretch>
        </p:blipFill>
        <p:spPr>
          <a:xfrm>
            <a:off x="6881236" y="4218384"/>
            <a:ext cx="208955" cy="247650"/>
          </a:xfrm>
          <a:prstGeom prst="rect">
            <a:avLst/>
          </a:prstGeom>
        </p:spPr>
      </p:pic>
      <p:pic>
        <p:nvPicPr>
          <p:cNvPr id="53" name="Image 51" descr="preencoded.png"/>
          <p:cNvPicPr>
            <a:picLocks noChangeAspect="1"/>
          </p:cNvPicPr>
          <p:nvPr/>
        </p:nvPicPr>
        <p:blipFill>
          <a:blip r:embed="rId52"/>
          <a:stretch>
            <a:fillRect/>
          </a:stretch>
        </p:blipFill>
        <p:spPr>
          <a:xfrm>
            <a:off x="6799976" y="5270897"/>
            <a:ext cx="2703593" cy="711994"/>
          </a:xfrm>
          <a:prstGeom prst="rect">
            <a:avLst/>
          </a:prstGeom>
        </p:spPr>
      </p:pic>
      <p:pic>
        <p:nvPicPr>
          <p:cNvPr id="54" name="Image 52" descr="preencoded.png"/>
          <p:cNvPicPr>
            <a:picLocks noChangeAspect="1"/>
          </p:cNvPicPr>
          <p:nvPr/>
        </p:nvPicPr>
        <p:blipFill>
          <a:blip r:embed="rId53"/>
          <a:stretch>
            <a:fillRect/>
          </a:stretch>
        </p:blipFill>
        <p:spPr>
          <a:xfrm>
            <a:off x="6892845" y="5456634"/>
            <a:ext cx="123825" cy="123825"/>
          </a:xfrm>
          <a:prstGeom prst="rect">
            <a:avLst/>
          </a:prstGeom>
        </p:spPr>
      </p:pic>
      <p:pic>
        <p:nvPicPr>
          <p:cNvPr id="55" name="Image 53" descr="preencoded.png"/>
          <p:cNvPicPr>
            <a:picLocks noChangeAspect="1"/>
          </p:cNvPicPr>
          <p:nvPr/>
        </p:nvPicPr>
        <p:blipFill>
          <a:blip r:embed="rId53"/>
          <a:stretch>
            <a:fillRect/>
          </a:stretch>
        </p:blipFill>
        <p:spPr>
          <a:xfrm>
            <a:off x="6892845" y="5750719"/>
            <a:ext cx="123825" cy="123825"/>
          </a:xfrm>
          <a:prstGeom prst="rect">
            <a:avLst/>
          </a:prstGeom>
        </p:spPr>
      </p:pic>
      <p:pic>
        <p:nvPicPr>
          <p:cNvPr id="56" name="Image 54" descr="preencoded.png"/>
          <p:cNvPicPr>
            <a:picLocks noChangeAspect="1"/>
          </p:cNvPicPr>
          <p:nvPr/>
        </p:nvPicPr>
        <p:blipFill>
          <a:blip r:embed="rId54"/>
          <a:stretch>
            <a:fillRect/>
          </a:stretch>
        </p:blipFill>
        <p:spPr>
          <a:xfrm>
            <a:off x="0" y="7121128"/>
            <a:ext cx="9906000" cy="61913"/>
          </a:xfrm>
          <a:prstGeom prst="rect">
            <a:avLst/>
          </a:prstGeom>
        </p:spPr>
      </p:pic>
      <p:sp>
        <p:nvSpPr>
          <p:cNvPr id="57"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YOLO의 핵심 원리</a:t>
            </a:r>
            <a:endParaRPr lang="en-US" sz="1828" dirty="0"/>
          </a:p>
        </p:txBody>
      </p:sp>
      <p:sp>
        <p:nvSpPr>
          <p:cNvPr id="58" name="Text 1"/>
          <p:cNvSpPr/>
          <p:nvPr/>
        </p:nvSpPr>
        <p:spPr>
          <a:xfrm>
            <a:off x="866775" y="1649016"/>
            <a:ext cx="1346597"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슬라이딩 윈도우</a:t>
            </a:r>
            <a:endParaRPr lang="en-US" sz="1219" dirty="0"/>
          </a:p>
        </p:txBody>
      </p:sp>
      <p:sp>
        <p:nvSpPr>
          <p:cNvPr id="59" name="Text 2"/>
          <p:cNvSpPr/>
          <p:nvPr/>
        </p:nvSpPr>
        <p:spPr>
          <a:xfrm>
            <a:off x="402431" y="2035969"/>
            <a:ext cx="2703472"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YOLO는 이미지를 고정된 크기의 윈도우로 순차적으로 스캔하며 객체를 검출하는 기법을 단일 네트워크로 처리합니다.</a:t>
            </a:r>
            <a:endParaRPr lang="en-US" sz="975" dirty="0"/>
          </a:p>
        </p:txBody>
      </p:sp>
      <p:sp>
        <p:nvSpPr>
          <p:cNvPr id="60" name="Text 3"/>
          <p:cNvSpPr/>
          <p:nvPr/>
        </p:nvSpPr>
        <p:spPr>
          <a:xfrm>
            <a:off x="611386" y="2778919"/>
            <a:ext cx="2517734" cy="619125"/>
          </a:xfrm>
          <a:prstGeom prst="rect">
            <a:avLst/>
          </a:prstGeom>
          <a:noFill/>
          <a:ln/>
        </p:spPr>
        <p:txBody>
          <a:bodyPr wrap="square" lIns="0" tIns="0" rIns="0" bIns="0" rtlCol="0" anchor="t"/>
          <a:lstStyle/>
          <a:p>
            <a:pPr>
              <a:lnSpc>
                <a:spcPts val="1219"/>
              </a:lnSpc>
            </a:pPr>
            <a:r>
              <a:rPr lang="en-US" sz="853">
                <a:solidFill>
                  <a:srgbClr val="4B5563"/>
                </a:solidFill>
                <a:latin typeface="Roboto" pitchFamily="34" charset="0"/>
                <a:ea typeface="Roboto" pitchFamily="34" charset="-122"/>
                <a:cs typeface="Roboto" pitchFamily="34" charset="-120"/>
              </a:rPr>
              <a:t> </a:t>
            </a:r>
            <a:r>
              <a:rPr lang="ko-KR" altLang="en-US" sz="853">
                <a:solidFill>
                  <a:srgbClr val="4B5563"/>
                </a:solidFill>
                <a:latin typeface="Roboto" pitchFamily="34" charset="0"/>
                <a:ea typeface="Roboto" pitchFamily="34" charset="-122"/>
                <a:cs typeface="Roboto" pitchFamily="34" charset="-120"/>
              </a:rPr>
              <a:t>기존</a:t>
            </a:r>
            <a:r>
              <a:rPr lang="en-US" sz="853">
                <a:solidFill>
                  <a:srgbClr val="4B5563"/>
                </a:solidFill>
                <a:latin typeface="Roboto" pitchFamily="34" charset="0"/>
                <a:ea typeface="Roboto" pitchFamily="34" charset="-122"/>
                <a:cs typeface="Roboto" pitchFamily="34" charset="-120"/>
              </a:rPr>
              <a:t> </a:t>
            </a:r>
            <a:r>
              <a:rPr lang="en-US" sz="853" dirty="0">
                <a:solidFill>
                  <a:srgbClr val="4B5563"/>
                </a:solidFill>
                <a:latin typeface="Roboto" pitchFamily="34" charset="0"/>
                <a:ea typeface="Roboto" pitchFamily="34" charset="-122"/>
                <a:cs typeface="Roboto" pitchFamily="34" charset="-120"/>
              </a:rPr>
              <a:t>객체 검출 알고리즘은 이미지를 작은 부분으로 나누어 각 부분에서 객체를 검색합니다. YOLO는 이 과정을 단일 단계로 처리하여 실시간 검출이 가능합니다.</a:t>
            </a:r>
            <a:endParaRPr lang="en-US" sz="853" dirty="0"/>
          </a:p>
        </p:txBody>
      </p:sp>
      <p:sp>
        <p:nvSpPr>
          <p:cNvPr id="61" name="Text 4"/>
          <p:cNvSpPr/>
          <p:nvPr/>
        </p:nvSpPr>
        <p:spPr>
          <a:xfrm>
            <a:off x="4065547" y="1649016"/>
            <a:ext cx="1662351"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IOU (교집합/합집합)</a:t>
            </a:r>
            <a:endParaRPr lang="en-US" sz="1219" dirty="0"/>
          </a:p>
        </p:txBody>
      </p:sp>
      <p:sp>
        <p:nvSpPr>
          <p:cNvPr id="62" name="Text 5"/>
          <p:cNvSpPr/>
          <p:nvPr/>
        </p:nvSpPr>
        <p:spPr>
          <a:xfrm>
            <a:off x="3601203" y="2035969"/>
            <a:ext cx="2703472"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IoU는 예측된 경계 상자와 실제(ground truth) 경계 상자의 겹치는 정도를 측정하는 지표입니다.</a:t>
            </a:r>
            <a:endParaRPr lang="en-US" sz="975" dirty="0"/>
          </a:p>
        </p:txBody>
      </p:sp>
      <p:sp>
        <p:nvSpPr>
          <p:cNvPr id="63" name="Text 6"/>
          <p:cNvSpPr/>
          <p:nvPr/>
        </p:nvSpPr>
        <p:spPr>
          <a:xfrm>
            <a:off x="4057808" y="2693789"/>
            <a:ext cx="773906" cy="773906"/>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실제</a:t>
            </a:r>
            <a:endParaRPr lang="en-US" sz="975" dirty="0"/>
          </a:p>
        </p:txBody>
      </p:sp>
      <p:sp>
        <p:nvSpPr>
          <p:cNvPr id="64" name="Text 7"/>
          <p:cNvSpPr/>
          <p:nvPr/>
        </p:nvSpPr>
        <p:spPr>
          <a:xfrm>
            <a:off x="4057808" y="2771180"/>
            <a:ext cx="619125" cy="619125"/>
          </a:xfrm>
          <a:prstGeom prst="rect">
            <a:avLst/>
          </a:prstGeom>
          <a:noFill/>
          <a:ln/>
        </p:spPr>
        <p:txBody>
          <a:bodyPr wrap="square" lIns="0" tIns="0" rIns="0" bIns="0" rtlCol="0" anchor="t"/>
          <a:lstStyle/>
          <a:p>
            <a:pPr>
              <a:lnSpc>
                <a:spcPts val="1463"/>
              </a:lnSpc>
            </a:pPr>
            <a:r>
              <a:rPr lang="en-US" sz="975" b="1" dirty="0">
                <a:solidFill>
                  <a:srgbClr val="000000"/>
                </a:solidFill>
                <a:latin typeface="Roboto" pitchFamily="34" charset="0"/>
                <a:ea typeface="Roboto" pitchFamily="34" charset="-122"/>
                <a:cs typeface="Roboto" pitchFamily="34" charset="-120"/>
              </a:rPr>
              <a:t>예측</a:t>
            </a:r>
            <a:endParaRPr lang="en-US" sz="975" dirty="0"/>
          </a:p>
        </p:txBody>
      </p:sp>
      <p:sp>
        <p:nvSpPr>
          <p:cNvPr id="65" name="Text 8"/>
          <p:cNvSpPr/>
          <p:nvPr/>
        </p:nvSpPr>
        <p:spPr>
          <a:xfrm>
            <a:off x="3531407" y="3429000"/>
            <a:ext cx="837560" cy="154781"/>
          </a:xfrm>
          <a:prstGeom prst="rect">
            <a:avLst/>
          </a:prstGeom>
          <a:noFill/>
          <a:ln/>
        </p:spPr>
        <p:txBody>
          <a:bodyPr wrap="square" lIns="0" tIns="0" rIns="0" bIns="0" rtlCol="0" anchor="t"/>
          <a:lstStyle/>
          <a:p>
            <a:pPr algn="ctr">
              <a:lnSpc>
                <a:spcPts val="1219"/>
              </a:lnSpc>
            </a:pPr>
            <a:r>
              <a:rPr lang="en-US" sz="853" b="1" dirty="0">
                <a:solidFill>
                  <a:srgbClr val="000000"/>
                </a:solidFill>
                <a:latin typeface="Roboto" pitchFamily="34" charset="0"/>
                <a:ea typeface="Roboto" pitchFamily="34" charset="-122"/>
                <a:cs typeface="Roboto" pitchFamily="34" charset="-120"/>
              </a:rPr>
              <a:t>IoU = 0.5</a:t>
            </a:r>
            <a:endParaRPr lang="en-US" sz="853" dirty="0"/>
          </a:p>
        </p:txBody>
      </p:sp>
      <p:sp>
        <p:nvSpPr>
          <p:cNvPr id="66" name="Text 9"/>
          <p:cNvSpPr/>
          <p:nvPr/>
        </p:nvSpPr>
        <p:spPr>
          <a:xfrm>
            <a:off x="4531342" y="2848570"/>
            <a:ext cx="2295164"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 IoU 값이 1에 가까울수록 정확한 검출</a:t>
            </a:r>
            <a:endParaRPr lang="en-US" sz="853" dirty="0"/>
          </a:p>
        </p:txBody>
      </p:sp>
      <p:sp>
        <p:nvSpPr>
          <p:cNvPr id="67" name="Text 10"/>
          <p:cNvSpPr/>
          <p:nvPr/>
        </p:nvSpPr>
        <p:spPr>
          <a:xfrm>
            <a:off x="4531342" y="3003351"/>
            <a:ext cx="1912636"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 일반적으로 0.5 이상의 IoU 값을 갖는 예측을 유효한 것으로 간주</a:t>
            </a:r>
            <a:endParaRPr lang="en-US" sz="853" dirty="0"/>
          </a:p>
        </p:txBody>
      </p:sp>
      <p:sp>
        <p:nvSpPr>
          <p:cNvPr id="68" name="Text 11"/>
          <p:cNvSpPr/>
          <p:nvPr/>
        </p:nvSpPr>
        <p:spPr>
          <a:xfrm>
            <a:off x="7264320" y="1649016"/>
            <a:ext cx="1718072"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클래스와 소프트맥스</a:t>
            </a:r>
            <a:endParaRPr lang="en-US" sz="1219" dirty="0"/>
          </a:p>
        </p:txBody>
      </p:sp>
      <p:sp>
        <p:nvSpPr>
          <p:cNvPr id="69" name="Text 12"/>
          <p:cNvSpPr/>
          <p:nvPr/>
        </p:nvSpPr>
        <p:spPr>
          <a:xfrm>
            <a:off x="6799976" y="2035969"/>
            <a:ext cx="2703593"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YOLO는 각 그리드 셀에서 객체의 클래스 확률을 소프트맥스 함수를 통해 계산하여 다중 클래스 분류를 수행합니다.</a:t>
            </a:r>
            <a:endParaRPr lang="en-US" sz="975" dirty="0"/>
          </a:p>
        </p:txBody>
      </p:sp>
      <p:sp>
        <p:nvSpPr>
          <p:cNvPr id="70" name="Text 13"/>
          <p:cNvSpPr/>
          <p:nvPr/>
        </p:nvSpPr>
        <p:spPr>
          <a:xfrm>
            <a:off x="6892845" y="2995613"/>
            <a:ext cx="436483"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클래스 A</a:t>
            </a:r>
            <a:endParaRPr lang="en-US" sz="731" dirty="0"/>
          </a:p>
        </p:txBody>
      </p:sp>
      <p:sp>
        <p:nvSpPr>
          <p:cNvPr id="71" name="Text 14"/>
          <p:cNvSpPr/>
          <p:nvPr/>
        </p:nvSpPr>
        <p:spPr>
          <a:xfrm>
            <a:off x="7384638" y="2995613"/>
            <a:ext cx="427196"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클래스 B</a:t>
            </a:r>
            <a:endParaRPr lang="en-US" sz="731" dirty="0"/>
          </a:p>
        </p:txBody>
      </p:sp>
      <p:sp>
        <p:nvSpPr>
          <p:cNvPr id="72" name="Text 15"/>
          <p:cNvSpPr/>
          <p:nvPr/>
        </p:nvSpPr>
        <p:spPr>
          <a:xfrm>
            <a:off x="7868692" y="2995613"/>
            <a:ext cx="436483"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클래스 C</a:t>
            </a:r>
            <a:endParaRPr lang="en-US" sz="731" dirty="0"/>
          </a:p>
        </p:txBody>
      </p:sp>
      <p:sp>
        <p:nvSpPr>
          <p:cNvPr id="73" name="Text 16"/>
          <p:cNvSpPr/>
          <p:nvPr/>
        </p:nvSpPr>
        <p:spPr>
          <a:xfrm>
            <a:off x="8623976" y="2995613"/>
            <a:ext cx="157877"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0.7</a:t>
            </a:r>
            <a:endParaRPr lang="en-US" sz="731" dirty="0"/>
          </a:p>
        </p:txBody>
      </p:sp>
      <p:sp>
        <p:nvSpPr>
          <p:cNvPr id="74" name="Text 17"/>
          <p:cNvSpPr/>
          <p:nvPr/>
        </p:nvSpPr>
        <p:spPr>
          <a:xfrm>
            <a:off x="8937771" y="2995613"/>
            <a:ext cx="157877"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0.2</a:t>
            </a:r>
            <a:endParaRPr lang="en-US" sz="731" dirty="0"/>
          </a:p>
        </p:txBody>
      </p:sp>
      <p:sp>
        <p:nvSpPr>
          <p:cNvPr id="75" name="Text 18"/>
          <p:cNvSpPr/>
          <p:nvPr/>
        </p:nvSpPr>
        <p:spPr>
          <a:xfrm>
            <a:off x="9251565" y="2995613"/>
            <a:ext cx="157877"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0.1</a:t>
            </a:r>
            <a:endParaRPr lang="en-US" sz="731" dirty="0"/>
          </a:p>
        </p:txBody>
      </p:sp>
      <p:sp>
        <p:nvSpPr>
          <p:cNvPr id="76" name="Text 19"/>
          <p:cNvSpPr/>
          <p:nvPr/>
        </p:nvSpPr>
        <p:spPr>
          <a:xfrm>
            <a:off x="866775" y="4233862"/>
            <a:ext cx="789384"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앵커 박스</a:t>
            </a:r>
            <a:endParaRPr lang="en-US" sz="1219" dirty="0"/>
          </a:p>
        </p:txBody>
      </p:sp>
      <p:sp>
        <p:nvSpPr>
          <p:cNvPr id="77" name="Text 20"/>
          <p:cNvSpPr/>
          <p:nvPr/>
        </p:nvSpPr>
        <p:spPr>
          <a:xfrm>
            <a:off x="402431" y="4620816"/>
            <a:ext cx="2703472"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다양한 형태와 크기의 객체를 효과적으로 감지하기 위해 사전 정의된 기본 경계 상자입니다.</a:t>
            </a:r>
            <a:endParaRPr lang="en-US" sz="975" dirty="0"/>
          </a:p>
        </p:txBody>
      </p:sp>
      <p:sp>
        <p:nvSpPr>
          <p:cNvPr id="78" name="Text 21"/>
          <p:cNvSpPr/>
          <p:nvPr/>
        </p:nvSpPr>
        <p:spPr>
          <a:xfrm>
            <a:off x="822034" y="5518547"/>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소형</a:t>
            </a:r>
            <a:endParaRPr lang="en-US" sz="731" dirty="0"/>
          </a:p>
        </p:txBody>
      </p:sp>
      <p:sp>
        <p:nvSpPr>
          <p:cNvPr id="79" name="Text 22"/>
          <p:cNvSpPr/>
          <p:nvPr/>
        </p:nvSpPr>
        <p:spPr>
          <a:xfrm>
            <a:off x="1661238" y="5518547"/>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중형</a:t>
            </a:r>
            <a:endParaRPr lang="en-US" sz="731" dirty="0"/>
          </a:p>
        </p:txBody>
      </p:sp>
      <p:sp>
        <p:nvSpPr>
          <p:cNvPr id="80" name="Text 23"/>
          <p:cNvSpPr/>
          <p:nvPr/>
        </p:nvSpPr>
        <p:spPr>
          <a:xfrm>
            <a:off x="2500443" y="5518547"/>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대형</a:t>
            </a:r>
            <a:endParaRPr lang="en-US" sz="731" dirty="0"/>
          </a:p>
        </p:txBody>
      </p:sp>
      <p:sp>
        <p:nvSpPr>
          <p:cNvPr id="81" name="Text 24"/>
          <p:cNvSpPr/>
          <p:nvPr/>
        </p:nvSpPr>
        <p:spPr>
          <a:xfrm>
            <a:off x="4065547" y="4233862"/>
            <a:ext cx="230314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Non-Maximum Suppression</a:t>
            </a:r>
            <a:endParaRPr lang="en-US" sz="1219" dirty="0"/>
          </a:p>
        </p:txBody>
      </p:sp>
      <p:sp>
        <p:nvSpPr>
          <p:cNvPr id="82" name="Text 25"/>
          <p:cNvSpPr/>
          <p:nvPr/>
        </p:nvSpPr>
        <p:spPr>
          <a:xfrm>
            <a:off x="3601203" y="4620815"/>
            <a:ext cx="2703472"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중복 검출된 객체를 제거하는 알고리즘으로, IOU 임계값을 기준으로 가장 높은 신뢰도를 가진 경계 상자만 남깁니다.</a:t>
            </a:r>
            <a:endParaRPr lang="en-US" sz="975" dirty="0"/>
          </a:p>
        </p:txBody>
      </p:sp>
      <p:sp>
        <p:nvSpPr>
          <p:cNvPr id="83" name="Text 26"/>
          <p:cNvSpPr/>
          <p:nvPr/>
        </p:nvSpPr>
        <p:spPr>
          <a:xfrm>
            <a:off x="3721159" y="5580459"/>
            <a:ext cx="157877"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0.8</a:t>
            </a:r>
            <a:endParaRPr lang="en-US" sz="731" dirty="0"/>
          </a:p>
        </p:txBody>
      </p:sp>
      <p:sp>
        <p:nvSpPr>
          <p:cNvPr id="84" name="Text 27"/>
          <p:cNvSpPr/>
          <p:nvPr/>
        </p:nvSpPr>
        <p:spPr>
          <a:xfrm>
            <a:off x="4759402" y="5580459"/>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남김</a:t>
            </a:r>
            <a:endParaRPr lang="en-US" sz="731" dirty="0"/>
          </a:p>
        </p:txBody>
      </p:sp>
      <p:sp>
        <p:nvSpPr>
          <p:cNvPr id="85" name="Text 28"/>
          <p:cNvSpPr/>
          <p:nvPr/>
        </p:nvSpPr>
        <p:spPr>
          <a:xfrm>
            <a:off x="5454588" y="5580459"/>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제거</a:t>
            </a:r>
            <a:endParaRPr lang="en-US" sz="731" dirty="0"/>
          </a:p>
        </p:txBody>
      </p:sp>
      <p:sp>
        <p:nvSpPr>
          <p:cNvPr id="86" name="Text 29"/>
          <p:cNvSpPr/>
          <p:nvPr/>
        </p:nvSpPr>
        <p:spPr>
          <a:xfrm>
            <a:off x="6025949" y="5580459"/>
            <a:ext cx="222885" cy="123825"/>
          </a:xfrm>
          <a:prstGeom prst="rect">
            <a:avLst/>
          </a:prstGeom>
          <a:noFill/>
          <a:ln/>
        </p:spPr>
        <p:txBody>
          <a:bodyPr wrap="square" lIns="0" tIns="0" rIns="0" bIns="0" rtlCol="0" anchor="t"/>
          <a:lstStyle/>
          <a:p>
            <a:pPr>
              <a:lnSpc>
                <a:spcPts val="975"/>
              </a:lnSpc>
            </a:pPr>
            <a:r>
              <a:rPr lang="en-US" sz="731" dirty="0">
                <a:solidFill>
                  <a:srgbClr val="000000"/>
                </a:solidFill>
                <a:latin typeface="Roboto" pitchFamily="34" charset="0"/>
                <a:ea typeface="Roboto" pitchFamily="34" charset="-122"/>
                <a:cs typeface="Roboto" pitchFamily="34" charset="-120"/>
              </a:rPr>
              <a:t>제거</a:t>
            </a:r>
            <a:endParaRPr lang="en-US" sz="731" dirty="0"/>
          </a:p>
        </p:txBody>
      </p:sp>
      <p:sp>
        <p:nvSpPr>
          <p:cNvPr id="87" name="Text 30"/>
          <p:cNvSpPr/>
          <p:nvPr/>
        </p:nvSpPr>
        <p:spPr>
          <a:xfrm>
            <a:off x="7264319" y="4233862"/>
            <a:ext cx="107727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YOLOv8 개선</a:t>
            </a:r>
            <a:endParaRPr lang="en-US" sz="1219" dirty="0"/>
          </a:p>
        </p:txBody>
      </p:sp>
      <p:sp>
        <p:nvSpPr>
          <p:cNvPr id="88" name="Text 31"/>
          <p:cNvSpPr/>
          <p:nvPr/>
        </p:nvSpPr>
        <p:spPr>
          <a:xfrm>
            <a:off x="6799976" y="4620815"/>
            <a:ext cx="2703593" cy="557213"/>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YOLOv8은 이전 버전보다 더 간단하고 효율적인 '앵커 프리(Anchor-Free)' 방식을 채택하여 복잡도를 줄였습니다.</a:t>
            </a:r>
            <a:endParaRPr lang="en-US" sz="975" dirty="0"/>
          </a:p>
        </p:txBody>
      </p:sp>
      <p:sp>
        <p:nvSpPr>
          <p:cNvPr id="89" name="Text 32"/>
          <p:cNvSpPr/>
          <p:nvPr/>
        </p:nvSpPr>
        <p:spPr>
          <a:xfrm>
            <a:off x="7078582" y="5363765"/>
            <a:ext cx="2332118"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객체의 중심을 직접 예측하는 방식으로 앵커 박스 없이도 정확한 검출 가능</a:t>
            </a:r>
            <a:endParaRPr lang="en-US" sz="853" dirty="0"/>
          </a:p>
        </p:txBody>
      </p:sp>
      <p:sp>
        <p:nvSpPr>
          <p:cNvPr id="90" name="Text 33"/>
          <p:cNvSpPr/>
          <p:nvPr/>
        </p:nvSpPr>
        <p:spPr>
          <a:xfrm>
            <a:off x="7078582" y="5735241"/>
            <a:ext cx="2795349"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단일 단계 처리로 실시간 검출에 적합한 속도 제공</a:t>
            </a:r>
            <a:endParaRPr lang="en-US" sz="853"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581525" cy="1269206"/>
          </a:xfrm>
          <a:prstGeom prst="rect">
            <a:avLst/>
          </a:prstGeom>
        </p:spPr>
      </p:pic>
      <p:pic>
        <p:nvPicPr>
          <p:cNvPr id="5" name="Image 3" descr="preencoded.png"/>
          <p:cNvPicPr>
            <a:picLocks noChangeAspect="1"/>
          </p:cNvPicPr>
          <p:nvPr/>
        </p:nvPicPr>
        <p:blipFill>
          <a:blip r:embed="rId6"/>
          <a:stretch>
            <a:fillRect/>
          </a:stretch>
        </p:blipFill>
        <p:spPr>
          <a:xfrm>
            <a:off x="402431" y="1571625"/>
            <a:ext cx="247650" cy="247650"/>
          </a:xfrm>
          <a:prstGeom prst="rect">
            <a:avLst/>
          </a:prstGeom>
        </p:spPr>
      </p:pic>
      <p:pic>
        <p:nvPicPr>
          <p:cNvPr id="6" name="Image 4" descr="preencoded.png"/>
          <p:cNvPicPr>
            <a:picLocks noChangeAspect="1"/>
          </p:cNvPicPr>
          <p:nvPr/>
        </p:nvPicPr>
        <p:blipFill>
          <a:blip r:embed="rId7"/>
          <a:stretch>
            <a:fillRect/>
          </a:stretch>
        </p:blipFill>
        <p:spPr>
          <a:xfrm>
            <a:off x="773906" y="2097881"/>
            <a:ext cx="3652838" cy="433388"/>
          </a:xfrm>
          <a:prstGeom prst="rect">
            <a:avLst/>
          </a:prstGeom>
        </p:spPr>
      </p:pic>
      <p:pic>
        <p:nvPicPr>
          <p:cNvPr id="7" name="Image 5" descr="preencoded.png"/>
          <p:cNvPicPr>
            <a:picLocks noChangeAspect="1"/>
          </p:cNvPicPr>
          <p:nvPr/>
        </p:nvPicPr>
        <p:blipFill>
          <a:blip r:embed="rId8"/>
          <a:stretch>
            <a:fillRect/>
          </a:stretch>
        </p:blipFill>
        <p:spPr>
          <a:xfrm>
            <a:off x="247650" y="2809875"/>
            <a:ext cx="4581525" cy="1454944"/>
          </a:xfrm>
          <a:prstGeom prst="rect">
            <a:avLst/>
          </a:prstGeom>
        </p:spPr>
      </p:pic>
      <p:pic>
        <p:nvPicPr>
          <p:cNvPr id="8" name="Image 6" descr="preencoded.png"/>
          <p:cNvPicPr>
            <a:picLocks noChangeAspect="1"/>
          </p:cNvPicPr>
          <p:nvPr/>
        </p:nvPicPr>
        <p:blipFill>
          <a:blip r:embed="rId6"/>
          <a:stretch>
            <a:fillRect/>
          </a:stretch>
        </p:blipFill>
        <p:spPr>
          <a:xfrm>
            <a:off x="402431" y="2964656"/>
            <a:ext cx="247650" cy="247650"/>
          </a:xfrm>
          <a:prstGeom prst="rect">
            <a:avLst/>
          </a:prstGeom>
        </p:spPr>
      </p:pic>
      <p:pic>
        <p:nvPicPr>
          <p:cNvPr id="9" name="Image 7" descr="preencoded.png"/>
          <p:cNvPicPr>
            <a:picLocks noChangeAspect="1"/>
          </p:cNvPicPr>
          <p:nvPr/>
        </p:nvPicPr>
        <p:blipFill>
          <a:blip r:embed="rId9"/>
          <a:stretch>
            <a:fillRect/>
          </a:stretch>
        </p:blipFill>
        <p:spPr>
          <a:xfrm>
            <a:off x="773906" y="3676650"/>
            <a:ext cx="3900488" cy="433388"/>
          </a:xfrm>
          <a:prstGeom prst="rect">
            <a:avLst/>
          </a:prstGeom>
        </p:spPr>
      </p:pic>
      <p:pic>
        <p:nvPicPr>
          <p:cNvPr id="10" name="Image 8" descr="preencoded.png"/>
          <p:cNvPicPr>
            <a:picLocks noChangeAspect="1"/>
          </p:cNvPicPr>
          <p:nvPr/>
        </p:nvPicPr>
        <p:blipFill>
          <a:blip r:embed="rId8"/>
          <a:stretch>
            <a:fillRect/>
          </a:stretch>
        </p:blipFill>
        <p:spPr>
          <a:xfrm>
            <a:off x="247650" y="4388644"/>
            <a:ext cx="4581525" cy="1454944"/>
          </a:xfrm>
          <a:prstGeom prst="rect">
            <a:avLst/>
          </a:prstGeom>
        </p:spPr>
      </p:pic>
      <p:pic>
        <p:nvPicPr>
          <p:cNvPr id="11" name="Image 9" descr="preencoded.png"/>
          <p:cNvPicPr>
            <a:picLocks noChangeAspect="1"/>
          </p:cNvPicPr>
          <p:nvPr/>
        </p:nvPicPr>
        <p:blipFill>
          <a:blip r:embed="rId10"/>
          <a:stretch>
            <a:fillRect/>
          </a:stretch>
        </p:blipFill>
        <p:spPr>
          <a:xfrm>
            <a:off x="402431" y="4543425"/>
            <a:ext cx="247650" cy="247650"/>
          </a:xfrm>
          <a:prstGeom prst="rect">
            <a:avLst/>
          </a:prstGeom>
        </p:spPr>
      </p:pic>
      <p:pic>
        <p:nvPicPr>
          <p:cNvPr id="12" name="Image 10" descr="preencoded.png"/>
          <p:cNvPicPr>
            <a:picLocks noChangeAspect="1"/>
          </p:cNvPicPr>
          <p:nvPr/>
        </p:nvPicPr>
        <p:blipFill>
          <a:blip r:embed="rId9"/>
          <a:stretch>
            <a:fillRect/>
          </a:stretch>
        </p:blipFill>
        <p:spPr>
          <a:xfrm>
            <a:off x="773906" y="5255419"/>
            <a:ext cx="3900488" cy="433388"/>
          </a:xfrm>
          <a:prstGeom prst="rect">
            <a:avLst/>
          </a:prstGeom>
        </p:spPr>
      </p:pic>
      <p:pic>
        <p:nvPicPr>
          <p:cNvPr id="13" name="Image 11" descr="preencoded.png"/>
          <p:cNvPicPr>
            <a:picLocks noChangeAspect="1"/>
          </p:cNvPicPr>
          <p:nvPr/>
        </p:nvPicPr>
        <p:blipFill>
          <a:blip r:embed="rId8"/>
          <a:stretch>
            <a:fillRect/>
          </a:stretch>
        </p:blipFill>
        <p:spPr>
          <a:xfrm>
            <a:off x="5076825" y="1416844"/>
            <a:ext cx="4581525" cy="1454944"/>
          </a:xfrm>
          <a:prstGeom prst="rect">
            <a:avLst/>
          </a:prstGeom>
        </p:spPr>
      </p:pic>
      <p:pic>
        <p:nvPicPr>
          <p:cNvPr id="14" name="Image 12" descr="preencoded.png"/>
          <p:cNvPicPr>
            <a:picLocks noChangeAspect="1"/>
          </p:cNvPicPr>
          <p:nvPr/>
        </p:nvPicPr>
        <p:blipFill>
          <a:blip r:embed="rId11"/>
          <a:stretch>
            <a:fillRect/>
          </a:stretch>
        </p:blipFill>
        <p:spPr>
          <a:xfrm>
            <a:off x="5231606" y="1571625"/>
            <a:ext cx="247650" cy="247650"/>
          </a:xfrm>
          <a:prstGeom prst="rect">
            <a:avLst/>
          </a:prstGeom>
        </p:spPr>
      </p:pic>
      <p:pic>
        <p:nvPicPr>
          <p:cNvPr id="15" name="Image 13" descr="preencoded.png"/>
          <p:cNvPicPr>
            <a:picLocks noChangeAspect="1"/>
          </p:cNvPicPr>
          <p:nvPr/>
        </p:nvPicPr>
        <p:blipFill>
          <a:blip r:embed="rId9"/>
          <a:stretch>
            <a:fillRect/>
          </a:stretch>
        </p:blipFill>
        <p:spPr>
          <a:xfrm>
            <a:off x="5603081" y="2283619"/>
            <a:ext cx="3900488" cy="433388"/>
          </a:xfrm>
          <a:prstGeom prst="rect">
            <a:avLst/>
          </a:prstGeom>
        </p:spPr>
      </p:pic>
      <p:pic>
        <p:nvPicPr>
          <p:cNvPr id="16" name="Image 14" descr="preencoded.png"/>
          <p:cNvPicPr>
            <a:picLocks noChangeAspect="1"/>
          </p:cNvPicPr>
          <p:nvPr/>
        </p:nvPicPr>
        <p:blipFill>
          <a:blip r:embed="rId12"/>
          <a:stretch>
            <a:fillRect/>
          </a:stretch>
        </p:blipFill>
        <p:spPr>
          <a:xfrm>
            <a:off x="5076825" y="2995612"/>
            <a:ext cx="4581525" cy="1826419"/>
          </a:xfrm>
          <a:prstGeom prst="rect">
            <a:avLst/>
          </a:prstGeom>
        </p:spPr>
      </p:pic>
      <p:pic>
        <p:nvPicPr>
          <p:cNvPr id="17" name="Image 15" descr="preencoded.png"/>
          <p:cNvPicPr>
            <a:picLocks noChangeAspect="1"/>
          </p:cNvPicPr>
          <p:nvPr/>
        </p:nvPicPr>
        <p:blipFill>
          <a:blip r:embed="rId13"/>
          <a:stretch>
            <a:fillRect/>
          </a:stretch>
        </p:blipFill>
        <p:spPr>
          <a:xfrm>
            <a:off x="5231607" y="3181350"/>
            <a:ext cx="116086" cy="154781"/>
          </a:xfrm>
          <a:prstGeom prst="rect">
            <a:avLst/>
          </a:prstGeom>
        </p:spPr>
      </p:pic>
      <p:pic>
        <p:nvPicPr>
          <p:cNvPr id="18" name="Image 16" descr="preencoded.png"/>
          <p:cNvPicPr>
            <a:picLocks noChangeAspect="1"/>
          </p:cNvPicPr>
          <p:nvPr/>
        </p:nvPicPr>
        <p:blipFill>
          <a:blip r:embed="rId14"/>
          <a:stretch>
            <a:fillRect/>
          </a:stretch>
        </p:blipFill>
        <p:spPr>
          <a:xfrm>
            <a:off x="5231606" y="3490913"/>
            <a:ext cx="123825" cy="123825"/>
          </a:xfrm>
          <a:prstGeom prst="rect">
            <a:avLst/>
          </a:prstGeom>
        </p:spPr>
      </p:pic>
      <p:pic>
        <p:nvPicPr>
          <p:cNvPr id="19" name="Image 17" descr="preencoded.png"/>
          <p:cNvPicPr>
            <a:picLocks noChangeAspect="1"/>
          </p:cNvPicPr>
          <p:nvPr/>
        </p:nvPicPr>
        <p:blipFill>
          <a:blip r:embed="rId14"/>
          <a:stretch>
            <a:fillRect/>
          </a:stretch>
        </p:blipFill>
        <p:spPr>
          <a:xfrm>
            <a:off x="5231606" y="3769519"/>
            <a:ext cx="123825" cy="123825"/>
          </a:xfrm>
          <a:prstGeom prst="rect">
            <a:avLst/>
          </a:prstGeom>
        </p:spPr>
      </p:pic>
      <p:pic>
        <p:nvPicPr>
          <p:cNvPr id="20" name="Image 18" descr="preencoded.png"/>
          <p:cNvPicPr>
            <a:picLocks noChangeAspect="1"/>
          </p:cNvPicPr>
          <p:nvPr/>
        </p:nvPicPr>
        <p:blipFill>
          <a:blip r:embed="rId14"/>
          <a:stretch>
            <a:fillRect/>
          </a:stretch>
        </p:blipFill>
        <p:spPr>
          <a:xfrm>
            <a:off x="5231606" y="4048125"/>
            <a:ext cx="123825" cy="123825"/>
          </a:xfrm>
          <a:prstGeom prst="rect">
            <a:avLst/>
          </a:prstGeom>
        </p:spPr>
      </p:pic>
      <p:pic>
        <p:nvPicPr>
          <p:cNvPr id="21" name="Image 19" descr="preencoded.png"/>
          <p:cNvPicPr>
            <a:picLocks noChangeAspect="1"/>
          </p:cNvPicPr>
          <p:nvPr/>
        </p:nvPicPr>
        <p:blipFill>
          <a:blip r:embed="rId14"/>
          <a:stretch>
            <a:fillRect/>
          </a:stretch>
        </p:blipFill>
        <p:spPr>
          <a:xfrm>
            <a:off x="5231606" y="4512469"/>
            <a:ext cx="123825" cy="123825"/>
          </a:xfrm>
          <a:prstGeom prst="rect">
            <a:avLst/>
          </a:prstGeom>
        </p:spPr>
      </p:pic>
      <p:pic>
        <p:nvPicPr>
          <p:cNvPr id="22" name="Image 20" descr="preencoded.png"/>
          <p:cNvPicPr>
            <a:picLocks noChangeAspect="1"/>
          </p:cNvPicPr>
          <p:nvPr/>
        </p:nvPicPr>
        <p:blipFill>
          <a:blip r:embed="rId15"/>
          <a:stretch>
            <a:fillRect/>
          </a:stretch>
        </p:blipFill>
        <p:spPr>
          <a:xfrm>
            <a:off x="5076825" y="4945856"/>
            <a:ext cx="4581525" cy="1269206"/>
          </a:xfrm>
          <a:prstGeom prst="rect">
            <a:avLst/>
          </a:prstGeom>
        </p:spPr>
      </p:pic>
      <p:pic>
        <p:nvPicPr>
          <p:cNvPr id="23" name="Image 21" descr="preencoded.png"/>
          <p:cNvPicPr>
            <a:picLocks noChangeAspect="1"/>
          </p:cNvPicPr>
          <p:nvPr/>
        </p:nvPicPr>
        <p:blipFill>
          <a:blip r:embed="rId16"/>
          <a:stretch>
            <a:fillRect/>
          </a:stretch>
        </p:blipFill>
        <p:spPr>
          <a:xfrm>
            <a:off x="5231606" y="5131594"/>
            <a:ext cx="154781" cy="154781"/>
          </a:xfrm>
          <a:prstGeom prst="rect">
            <a:avLst/>
          </a:prstGeom>
        </p:spPr>
      </p:pic>
      <p:pic>
        <p:nvPicPr>
          <p:cNvPr id="24" name="Image 22" descr="preencoded.png"/>
          <p:cNvPicPr>
            <a:picLocks noChangeAspect="1"/>
          </p:cNvPicPr>
          <p:nvPr/>
        </p:nvPicPr>
        <p:blipFill>
          <a:blip r:embed="rId17"/>
          <a:stretch>
            <a:fillRect/>
          </a:stretch>
        </p:blipFill>
        <p:spPr>
          <a:xfrm>
            <a:off x="5231606" y="5410200"/>
            <a:ext cx="2089547" cy="650081"/>
          </a:xfrm>
          <a:prstGeom prst="rect">
            <a:avLst/>
          </a:prstGeom>
        </p:spPr>
      </p:pic>
      <p:pic>
        <p:nvPicPr>
          <p:cNvPr id="25" name="Image 23" descr="preencoded.png"/>
          <p:cNvPicPr>
            <a:picLocks noChangeAspect="1"/>
          </p:cNvPicPr>
          <p:nvPr/>
        </p:nvPicPr>
        <p:blipFill>
          <a:blip r:embed="rId18"/>
          <a:stretch>
            <a:fillRect/>
          </a:stretch>
        </p:blipFill>
        <p:spPr>
          <a:xfrm>
            <a:off x="7414022" y="5410200"/>
            <a:ext cx="2089547" cy="650081"/>
          </a:xfrm>
          <a:prstGeom prst="rect">
            <a:avLst/>
          </a:prstGeom>
        </p:spPr>
      </p:pic>
      <p:pic>
        <p:nvPicPr>
          <p:cNvPr id="26" name="Image 24" descr="preencoded.png"/>
          <p:cNvPicPr>
            <a:picLocks noChangeAspect="1"/>
          </p:cNvPicPr>
          <p:nvPr/>
        </p:nvPicPr>
        <p:blipFill>
          <a:blip r:embed="rId19"/>
          <a:stretch>
            <a:fillRect/>
          </a:stretch>
        </p:blipFill>
        <p:spPr>
          <a:xfrm>
            <a:off x="0" y="7043738"/>
            <a:ext cx="9906000" cy="61913"/>
          </a:xfrm>
          <a:prstGeom prst="rect">
            <a:avLst/>
          </a:prstGeom>
        </p:spPr>
      </p:pic>
      <p:sp>
        <p:nvSpPr>
          <p:cNvPr id="27"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YOLO v8 환경 구축 및 설치 절차</a:t>
            </a:r>
            <a:endParaRPr lang="en-US" sz="1828" dirty="0"/>
          </a:p>
        </p:txBody>
      </p:sp>
      <p:sp>
        <p:nvSpPr>
          <p:cNvPr id="28" name="Text 1"/>
          <p:cNvSpPr/>
          <p:nvPr/>
        </p:nvSpPr>
        <p:spPr>
          <a:xfrm>
            <a:off x="491431" y="1571625"/>
            <a:ext cx="247650" cy="247650"/>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1</a:t>
            </a:r>
            <a:endParaRPr lang="en-US" sz="975" dirty="0"/>
          </a:p>
        </p:txBody>
      </p:sp>
      <p:sp>
        <p:nvSpPr>
          <p:cNvPr id="29" name="Text 2"/>
          <p:cNvSpPr/>
          <p:nvPr/>
        </p:nvSpPr>
        <p:spPr>
          <a:xfrm>
            <a:off x="773906" y="1571625"/>
            <a:ext cx="365283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가상 환경 준비</a:t>
            </a:r>
            <a:endParaRPr lang="en-US" sz="1219" dirty="0"/>
          </a:p>
        </p:txBody>
      </p:sp>
      <p:sp>
        <p:nvSpPr>
          <p:cNvPr id="30" name="Text 3"/>
          <p:cNvSpPr/>
          <p:nvPr/>
        </p:nvSpPr>
        <p:spPr>
          <a:xfrm>
            <a:off x="773906" y="1850231"/>
            <a:ext cx="4383405"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Python 가상 환경을 생성하고 pip을 최신 버전으로 업데이트합니다.</a:t>
            </a:r>
            <a:endParaRPr lang="en-US" sz="975" dirty="0"/>
          </a:p>
        </p:txBody>
      </p:sp>
      <p:sp>
        <p:nvSpPr>
          <p:cNvPr id="31" name="Text 4"/>
          <p:cNvSpPr/>
          <p:nvPr/>
        </p:nvSpPr>
        <p:spPr>
          <a:xfrm>
            <a:off x="835819" y="2097881"/>
            <a:ext cx="3652838" cy="433388"/>
          </a:xfrm>
          <a:prstGeom prst="rect">
            <a:avLst/>
          </a:prstGeom>
          <a:noFill/>
          <a:ln/>
        </p:spPr>
        <p:txBody>
          <a:bodyPr wrap="square" lIns="0" tIns="0" rIns="0" bIns="0" rtlCol="0" anchor="t"/>
          <a:lstStyle/>
          <a:p>
            <a:pPr>
              <a:lnSpc>
                <a:spcPts val="1219"/>
              </a:lnSpc>
            </a:pPr>
            <a:r>
              <a:rPr lang="en-US" sz="853" dirty="0">
                <a:solidFill>
                  <a:srgbClr val="000000"/>
                </a:solidFill>
                <a:latin typeface="Courier New" pitchFamily="34" charset="0"/>
                <a:ea typeface="Courier New" pitchFamily="34" charset="-122"/>
                <a:cs typeface="Courier New" pitchFamily="34" charset="-120"/>
              </a:rPr>
              <a:t>python3 -m venv .venvpip install --upgrade pip</a:t>
            </a:r>
            <a:endParaRPr lang="en-US" sz="853" dirty="0"/>
          </a:p>
        </p:txBody>
      </p:sp>
      <p:sp>
        <p:nvSpPr>
          <p:cNvPr id="32" name="Text 5"/>
          <p:cNvSpPr/>
          <p:nvPr/>
        </p:nvSpPr>
        <p:spPr>
          <a:xfrm>
            <a:off x="491431" y="2964656"/>
            <a:ext cx="247650" cy="247650"/>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2</a:t>
            </a:r>
            <a:endParaRPr lang="en-US" sz="975" dirty="0"/>
          </a:p>
        </p:txBody>
      </p:sp>
      <p:sp>
        <p:nvSpPr>
          <p:cNvPr id="33" name="Text 6"/>
          <p:cNvSpPr/>
          <p:nvPr/>
        </p:nvSpPr>
        <p:spPr>
          <a:xfrm>
            <a:off x="773906" y="2964656"/>
            <a:ext cx="39004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패키지 설치</a:t>
            </a:r>
            <a:endParaRPr lang="en-US" sz="1219" dirty="0"/>
          </a:p>
        </p:txBody>
      </p:sp>
      <p:sp>
        <p:nvSpPr>
          <p:cNvPr id="34" name="Text 7"/>
          <p:cNvSpPr/>
          <p:nvPr/>
        </p:nvSpPr>
        <p:spPr>
          <a:xfrm>
            <a:off x="773906" y="3243263"/>
            <a:ext cx="3900488"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YOLOv8 라이브러리를 설치합니다. 필요한 경우 OpenCV, TQDM 등 추가 라이브러리도 설치하세요.</a:t>
            </a:r>
            <a:endParaRPr lang="en-US" sz="975" dirty="0"/>
          </a:p>
        </p:txBody>
      </p:sp>
      <p:sp>
        <p:nvSpPr>
          <p:cNvPr id="35" name="Text 8"/>
          <p:cNvSpPr/>
          <p:nvPr/>
        </p:nvSpPr>
        <p:spPr>
          <a:xfrm>
            <a:off x="835819" y="3676650"/>
            <a:ext cx="3900488" cy="433388"/>
          </a:xfrm>
          <a:prstGeom prst="rect">
            <a:avLst/>
          </a:prstGeom>
          <a:noFill/>
          <a:ln/>
        </p:spPr>
        <p:txBody>
          <a:bodyPr wrap="square" lIns="0" tIns="0" rIns="0" bIns="0" rtlCol="0" anchor="t"/>
          <a:lstStyle/>
          <a:p>
            <a:pPr>
              <a:lnSpc>
                <a:spcPts val="1219"/>
              </a:lnSpc>
            </a:pPr>
            <a:r>
              <a:rPr lang="en-US" sz="853" dirty="0">
                <a:solidFill>
                  <a:srgbClr val="000000"/>
                </a:solidFill>
                <a:latin typeface="Courier New" pitchFamily="34" charset="0"/>
                <a:ea typeface="Courier New" pitchFamily="34" charset="-122"/>
                <a:cs typeface="Courier New" pitchFamily="34" charset="-120"/>
              </a:rPr>
              <a:t>pip install ultralyticspip install opencv-python tqdm</a:t>
            </a:r>
            <a:endParaRPr lang="en-US" sz="853" dirty="0"/>
          </a:p>
        </p:txBody>
      </p:sp>
      <p:sp>
        <p:nvSpPr>
          <p:cNvPr id="36" name="Text 9"/>
          <p:cNvSpPr/>
          <p:nvPr/>
        </p:nvSpPr>
        <p:spPr>
          <a:xfrm>
            <a:off x="491431" y="4543425"/>
            <a:ext cx="247650" cy="247650"/>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3</a:t>
            </a:r>
            <a:endParaRPr lang="en-US" sz="975" dirty="0"/>
          </a:p>
        </p:txBody>
      </p:sp>
      <p:sp>
        <p:nvSpPr>
          <p:cNvPr id="37" name="Text 10"/>
          <p:cNvSpPr/>
          <p:nvPr/>
        </p:nvSpPr>
        <p:spPr>
          <a:xfrm>
            <a:off x="773906" y="4543425"/>
            <a:ext cx="39004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GPU 설정</a:t>
            </a:r>
            <a:endParaRPr lang="en-US" sz="1219" dirty="0"/>
          </a:p>
        </p:txBody>
      </p:sp>
      <p:sp>
        <p:nvSpPr>
          <p:cNvPr id="38" name="Text 11"/>
          <p:cNvSpPr/>
          <p:nvPr/>
        </p:nvSpPr>
        <p:spPr>
          <a:xfrm>
            <a:off x="773906" y="4822031"/>
            <a:ext cx="3900488"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NVIDIA GPU를 사용하려면 CUDA와 cuDNN이 설치되어 있어야 하며, PyTorch GPU 버전으로 설치해야 합니다.</a:t>
            </a:r>
            <a:endParaRPr lang="en-US" sz="975" dirty="0"/>
          </a:p>
        </p:txBody>
      </p:sp>
      <p:sp>
        <p:nvSpPr>
          <p:cNvPr id="39" name="Text 12"/>
          <p:cNvSpPr/>
          <p:nvPr/>
        </p:nvSpPr>
        <p:spPr>
          <a:xfrm>
            <a:off x="835819" y="5255419"/>
            <a:ext cx="3900488" cy="433388"/>
          </a:xfrm>
          <a:prstGeom prst="rect">
            <a:avLst/>
          </a:prstGeom>
          <a:noFill/>
          <a:ln/>
        </p:spPr>
        <p:txBody>
          <a:bodyPr wrap="square" lIns="0" tIns="0" rIns="0" bIns="0" rtlCol="0" anchor="t"/>
          <a:lstStyle/>
          <a:p>
            <a:pPr>
              <a:lnSpc>
                <a:spcPts val="1219"/>
              </a:lnSpc>
            </a:pPr>
            <a:r>
              <a:rPr lang="en-US" sz="853" dirty="0">
                <a:solidFill>
                  <a:srgbClr val="000000"/>
                </a:solidFill>
                <a:latin typeface="Courier New" pitchFamily="34" charset="0"/>
                <a:ea typeface="Courier New" pitchFamily="34" charset="-122"/>
                <a:cs typeface="Courier New" pitchFamily="34" charset="-120"/>
              </a:rPr>
              <a:t># CUDA 및 cuDNN 설치pip install torch==&lt;버전&gt;+cu116 --extra-index-url</a:t>
            </a:r>
            <a:endParaRPr lang="en-US" sz="853" dirty="0"/>
          </a:p>
        </p:txBody>
      </p:sp>
      <p:sp>
        <p:nvSpPr>
          <p:cNvPr id="40" name="Text 13"/>
          <p:cNvSpPr/>
          <p:nvPr/>
        </p:nvSpPr>
        <p:spPr>
          <a:xfrm>
            <a:off x="5320606" y="1571625"/>
            <a:ext cx="247650" cy="247650"/>
          </a:xfrm>
          <a:prstGeom prst="rect">
            <a:avLst/>
          </a:prstGeom>
          <a:noFill/>
          <a:ln/>
        </p:spPr>
        <p:txBody>
          <a:bodyPr wrap="square" lIns="0" tIns="0" rIns="0" bIns="0" rtlCol="0" anchor="t"/>
          <a:lstStyle/>
          <a:p>
            <a:pPr>
              <a:lnSpc>
                <a:spcPts val="1463"/>
              </a:lnSpc>
            </a:pPr>
            <a:r>
              <a:rPr lang="en-US" sz="975" b="1" dirty="0">
                <a:solidFill>
                  <a:srgbClr val="FFFFFF"/>
                </a:solidFill>
                <a:latin typeface="Roboto" pitchFamily="34" charset="0"/>
                <a:ea typeface="Roboto" pitchFamily="34" charset="-122"/>
                <a:cs typeface="Roboto" pitchFamily="34" charset="-120"/>
              </a:rPr>
              <a:t>4</a:t>
            </a:r>
            <a:endParaRPr lang="en-US" sz="975" dirty="0"/>
          </a:p>
        </p:txBody>
      </p:sp>
      <p:sp>
        <p:nvSpPr>
          <p:cNvPr id="41" name="Text 14"/>
          <p:cNvSpPr/>
          <p:nvPr/>
        </p:nvSpPr>
        <p:spPr>
          <a:xfrm>
            <a:off x="5603081" y="1571625"/>
            <a:ext cx="3900488"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모델 다운로드 및 테스트</a:t>
            </a:r>
            <a:endParaRPr lang="en-US" sz="1219" dirty="0"/>
          </a:p>
        </p:txBody>
      </p:sp>
      <p:sp>
        <p:nvSpPr>
          <p:cNvPr id="42" name="Text 15"/>
          <p:cNvSpPr/>
          <p:nvPr/>
        </p:nvSpPr>
        <p:spPr>
          <a:xfrm>
            <a:off x="5603081" y="1850231"/>
            <a:ext cx="3900488"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다음 명령으로 테스트 예측을 수행하면 필요한 모델 가중치가 자동으로 다운로드됩니다.</a:t>
            </a:r>
            <a:endParaRPr lang="en-US" sz="975" dirty="0"/>
          </a:p>
        </p:txBody>
      </p:sp>
      <p:sp>
        <p:nvSpPr>
          <p:cNvPr id="43" name="Text 16"/>
          <p:cNvSpPr/>
          <p:nvPr/>
        </p:nvSpPr>
        <p:spPr>
          <a:xfrm>
            <a:off x="5664994" y="2283619"/>
            <a:ext cx="3900488" cy="433388"/>
          </a:xfrm>
          <a:prstGeom prst="rect">
            <a:avLst/>
          </a:prstGeom>
          <a:noFill/>
          <a:ln/>
        </p:spPr>
        <p:txBody>
          <a:bodyPr wrap="square" lIns="0" tIns="0" rIns="0" bIns="0" rtlCol="0" anchor="t"/>
          <a:lstStyle/>
          <a:p>
            <a:pPr>
              <a:lnSpc>
                <a:spcPts val="1219"/>
              </a:lnSpc>
            </a:pPr>
            <a:r>
              <a:rPr lang="en-US" sz="853" dirty="0">
                <a:solidFill>
                  <a:srgbClr val="000000"/>
                </a:solidFill>
                <a:latin typeface="Courier New" pitchFamily="34" charset="0"/>
                <a:ea typeface="Courier New" pitchFamily="34" charset="-122"/>
                <a:cs typeface="Courier New" pitchFamily="34" charset="-120"/>
              </a:rPr>
              <a:t>yolo task=detect mode=predict model=yolov8n.pt source=your_image.jpg</a:t>
            </a:r>
            <a:endParaRPr lang="en-US" sz="853" dirty="0"/>
          </a:p>
        </p:txBody>
      </p:sp>
      <p:sp>
        <p:nvSpPr>
          <p:cNvPr id="44" name="Text 17"/>
          <p:cNvSpPr/>
          <p:nvPr/>
        </p:nvSpPr>
        <p:spPr>
          <a:xfrm>
            <a:off x="5409604" y="3150394"/>
            <a:ext cx="4271963"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설치 팁</a:t>
            </a:r>
            <a:endParaRPr lang="en-US" sz="1219" dirty="0"/>
          </a:p>
        </p:txBody>
      </p:sp>
      <p:sp>
        <p:nvSpPr>
          <p:cNvPr id="45" name="Text 18"/>
          <p:cNvSpPr/>
          <p:nvPr/>
        </p:nvSpPr>
        <p:spPr>
          <a:xfrm>
            <a:off x="5417344" y="3459956"/>
            <a:ext cx="3343275"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가상 환경을 활성화한 상태에서 설치를 진행하세요.</a:t>
            </a:r>
            <a:endParaRPr lang="en-US" sz="975" dirty="0"/>
          </a:p>
        </p:txBody>
      </p:sp>
      <p:sp>
        <p:nvSpPr>
          <p:cNvPr id="46" name="Text 19"/>
          <p:cNvSpPr/>
          <p:nvPr/>
        </p:nvSpPr>
        <p:spPr>
          <a:xfrm>
            <a:off x="5417344" y="3738562"/>
            <a:ext cx="4253389"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GPU 설정이 필요한 경우, </a:t>
            </a:r>
            <a:r>
              <a:rPr lang="en-US" sz="975" b="1" dirty="0">
                <a:solidFill>
                  <a:srgbClr val="374151"/>
                </a:solidFill>
                <a:latin typeface="Roboto" pitchFamily="34" charset="0"/>
                <a:ea typeface="Roboto" pitchFamily="34" charset="-122"/>
                <a:cs typeface="Roboto" pitchFamily="34" charset="-120"/>
              </a:rPr>
              <a:t>torch</a:t>
            </a:r>
            <a:r>
              <a:rPr lang="en-US" sz="975" dirty="0">
                <a:solidFill>
                  <a:srgbClr val="374151"/>
                </a:solidFill>
                <a:latin typeface="Roboto" pitchFamily="34" charset="0"/>
                <a:ea typeface="Roboto" pitchFamily="34" charset="-122"/>
                <a:cs typeface="Roboto" pitchFamily="34" charset="-120"/>
              </a:rPr>
              <a:t>를 GPU 버전으로 설치해야 합니다.</a:t>
            </a:r>
            <a:endParaRPr lang="en-US" sz="975" dirty="0"/>
          </a:p>
        </p:txBody>
      </p:sp>
      <p:sp>
        <p:nvSpPr>
          <p:cNvPr id="47" name="Text 20"/>
          <p:cNvSpPr/>
          <p:nvPr/>
        </p:nvSpPr>
        <p:spPr>
          <a:xfrm>
            <a:off x="5417344" y="4017169"/>
            <a:ext cx="4086225" cy="371475"/>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의존성 문제가 발생하면, 패키지 버전을 확인하거나 </a:t>
            </a:r>
            <a:r>
              <a:rPr lang="en-US" sz="975" b="1" dirty="0">
                <a:solidFill>
                  <a:srgbClr val="374151"/>
                </a:solidFill>
                <a:latin typeface="Roboto" pitchFamily="34" charset="0"/>
                <a:ea typeface="Roboto" pitchFamily="34" charset="-122"/>
                <a:cs typeface="Roboto" pitchFamily="34" charset="-120"/>
              </a:rPr>
              <a:t>conda</a:t>
            </a:r>
            <a:r>
              <a:rPr lang="en-US" sz="975" dirty="0">
                <a:solidFill>
                  <a:srgbClr val="374151"/>
                </a:solidFill>
                <a:latin typeface="Roboto" pitchFamily="34" charset="0"/>
                <a:ea typeface="Roboto" pitchFamily="34" charset="-122"/>
                <a:cs typeface="Roboto" pitchFamily="34" charset="-120"/>
              </a:rPr>
              <a:t> 환경을 사용해보세요.</a:t>
            </a:r>
            <a:endParaRPr lang="en-US" sz="975" dirty="0"/>
          </a:p>
        </p:txBody>
      </p:sp>
      <p:sp>
        <p:nvSpPr>
          <p:cNvPr id="48" name="Text 21"/>
          <p:cNvSpPr/>
          <p:nvPr/>
        </p:nvSpPr>
        <p:spPr>
          <a:xfrm>
            <a:off x="5417344" y="4481512"/>
            <a:ext cx="4680585"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모델 테스트 시, </a:t>
            </a:r>
            <a:r>
              <a:rPr lang="en-US" sz="975" b="1" dirty="0">
                <a:solidFill>
                  <a:srgbClr val="374151"/>
                </a:solidFill>
                <a:latin typeface="Roboto" pitchFamily="34" charset="0"/>
                <a:ea typeface="Roboto" pitchFamily="34" charset="-122"/>
                <a:cs typeface="Roboto" pitchFamily="34" charset="-120"/>
              </a:rPr>
              <a:t>source</a:t>
            </a:r>
            <a:r>
              <a:rPr lang="en-US" sz="975" dirty="0">
                <a:solidFill>
                  <a:srgbClr val="374151"/>
                </a:solidFill>
                <a:latin typeface="Roboto" pitchFamily="34" charset="0"/>
                <a:ea typeface="Roboto" pitchFamily="34" charset="-122"/>
                <a:cs typeface="Roboto" pitchFamily="34" charset="-120"/>
              </a:rPr>
              <a:t> 매개변수에 테스트할 이미지 경로를 지정하세요.</a:t>
            </a:r>
            <a:endParaRPr lang="en-US" sz="975" dirty="0"/>
          </a:p>
        </p:txBody>
      </p:sp>
      <p:sp>
        <p:nvSpPr>
          <p:cNvPr id="49" name="Text 22"/>
          <p:cNvSpPr/>
          <p:nvPr/>
        </p:nvSpPr>
        <p:spPr>
          <a:xfrm>
            <a:off x="5448300" y="5100637"/>
            <a:ext cx="4271963"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오류 해결</a:t>
            </a:r>
            <a:endParaRPr lang="en-US" sz="1219" dirty="0"/>
          </a:p>
        </p:txBody>
      </p:sp>
      <p:sp>
        <p:nvSpPr>
          <p:cNvPr id="50" name="Text 23"/>
          <p:cNvSpPr/>
          <p:nvPr/>
        </p:nvSpPr>
        <p:spPr>
          <a:xfrm>
            <a:off x="5324475" y="5503069"/>
            <a:ext cx="2284571" cy="154781"/>
          </a:xfrm>
          <a:prstGeom prst="rect">
            <a:avLst/>
          </a:prstGeom>
          <a:noFill/>
          <a:ln/>
        </p:spPr>
        <p:txBody>
          <a:bodyPr wrap="square" lIns="0" tIns="0" rIns="0" bIns="0" rtlCol="0" anchor="t"/>
          <a:lstStyle/>
          <a:p>
            <a:pPr>
              <a:lnSpc>
                <a:spcPts val="1219"/>
              </a:lnSpc>
            </a:pPr>
            <a:r>
              <a:rPr lang="en-US" sz="853" b="1" dirty="0">
                <a:solidFill>
                  <a:srgbClr val="374151"/>
                </a:solidFill>
                <a:latin typeface="Roboto" pitchFamily="34" charset="0"/>
                <a:ea typeface="Roboto" pitchFamily="34" charset="-122"/>
                <a:cs typeface="Roboto" pitchFamily="34" charset="-120"/>
              </a:rPr>
              <a:t>오류:</a:t>
            </a:r>
            <a:r>
              <a:rPr lang="en-US" sz="853" dirty="0">
                <a:solidFill>
                  <a:srgbClr val="374151"/>
                </a:solidFill>
                <a:latin typeface="Roboto" pitchFamily="34" charset="0"/>
                <a:ea typeface="Roboto" pitchFamily="34" charset="-122"/>
                <a:cs typeface="Roboto" pitchFamily="34" charset="-120"/>
              </a:rPr>
              <a:t> ModuleNotFoundError</a:t>
            </a:r>
            <a:endParaRPr lang="en-US" sz="853" dirty="0"/>
          </a:p>
        </p:txBody>
      </p:sp>
      <p:sp>
        <p:nvSpPr>
          <p:cNvPr id="51" name="Text 24"/>
          <p:cNvSpPr/>
          <p:nvPr/>
        </p:nvSpPr>
        <p:spPr>
          <a:xfrm>
            <a:off x="5324475" y="5657850"/>
            <a:ext cx="1903809"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ultralytics 패키지가 설치되지 않았습니다. 다시 설치해주세요.</a:t>
            </a:r>
            <a:endParaRPr lang="en-US" sz="853" dirty="0"/>
          </a:p>
        </p:txBody>
      </p:sp>
      <p:sp>
        <p:nvSpPr>
          <p:cNvPr id="52" name="Text 25"/>
          <p:cNvSpPr/>
          <p:nvPr/>
        </p:nvSpPr>
        <p:spPr>
          <a:xfrm>
            <a:off x="7506891" y="5503069"/>
            <a:ext cx="2284571" cy="154781"/>
          </a:xfrm>
          <a:prstGeom prst="rect">
            <a:avLst/>
          </a:prstGeom>
          <a:noFill/>
          <a:ln/>
        </p:spPr>
        <p:txBody>
          <a:bodyPr wrap="square" lIns="0" tIns="0" rIns="0" bIns="0" rtlCol="0" anchor="t"/>
          <a:lstStyle/>
          <a:p>
            <a:pPr>
              <a:lnSpc>
                <a:spcPts val="1219"/>
              </a:lnSpc>
            </a:pPr>
            <a:r>
              <a:rPr lang="en-US" sz="853" b="1" dirty="0">
                <a:solidFill>
                  <a:srgbClr val="374151"/>
                </a:solidFill>
                <a:latin typeface="Roboto" pitchFamily="34" charset="0"/>
                <a:ea typeface="Roboto" pitchFamily="34" charset="-122"/>
                <a:cs typeface="Roboto" pitchFamily="34" charset="-120"/>
              </a:rPr>
              <a:t>오류:</a:t>
            </a:r>
            <a:r>
              <a:rPr lang="en-US" sz="853" dirty="0">
                <a:solidFill>
                  <a:srgbClr val="374151"/>
                </a:solidFill>
                <a:latin typeface="Roboto" pitchFamily="34" charset="0"/>
                <a:ea typeface="Roboto" pitchFamily="34" charset="-122"/>
                <a:cs typeface="Roboto" pitchFamily="34" charset="-120"/>
              </a:rPr>
              <a:t> CUDA out of memory</a:t>
            </a:r>
            <a:endParaRPr lang="en-US" sz="853" dirty="0"/>
          </a:p>
        </p:txBody>
      </p:sp>
      <p:sp>
        <p:nvSpPr>
          <p:cNvPr id="53" name="Text 26"/>
          <p:cNvSpPr/>
          <p:nvPr/>
        </p:nvSpPr>
        <p:spPr>
          <a:xfrm>
            <a:off x="7506891" y="5657850"/>
            <a:ext cx="1903809"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GPU 메모리 부족. batch size를 줄이거나 GPU 설정을 확인하세요.</a:t>
            </a:r>
            <a:endParaRPr lang="en-US" sz="853"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57212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4612481" cy="4395788"/>
          </a:xfrm>
          <a:prstGeom prst="rect">
            <a:avLst/>
          </a:prstGeom>
        </p:spPr>
      </p:pic>
      <p:pic>
        <p:nvPicPr>
          <p:cNvPr id="5" name="Image 3" descr="preencoded.png"/>
          <p:cNvPicPr>
            <a:picLocks noChangeAspect="1"/>
          </p:cNvPicPr>
          <p:nvPr/>
        </p:nvPicPr>
        <p:blipFill>
          <a:blip r:embed="rId6"/>
          <a:stretch>
            <a:fillRect/>
          </a:stretch>
        </p:blipFill>
        <p:spPr>
          <a:xfrm>
            <a:off x="433387" y="1625798"/>
            <a:ext cx="185738" cy="185738"/>
          </a:xfrm>
          <a:prstGeom prst="rect">
            <a:avLst/>
          </a:prstGeom>
        </p:spPr>
      </p:pic>
      <p:pic>
        <p:nvPicPr>
          <p:cNvPr id="6" name="Image 4" descr="preencoded.png"/>
          <p:cNvPicPr>
            <a:picLocks noChangeAspect="1"/>
          </p:cNvPicPr>
          <p:nvPr/>
        </p:nvPicPr>
        <p:blipFill>
          <a:blip r:embed="rId7"/>
          <a:stretch>
            <a:fillRect/>
          </a:stretch>
        </p:blipFill>
        <p:spPr>
          <a:xfrm>
            <a:off x="433388" y="2035969"/>
            <a:ext cx="235074" cy="309563"/>
          </a:xfrm>
          <a:prstGeom prst="rect">
            <a:avLst/>
          </a:prstGeom>
        </p:spPr>
      </p:pic>
      <p:pic>
        <p:nvPicPr>
          <p:cNvPr id="7" name="Image 5" descr="preencoded.png"/>
          <p:cNvPicPr>
            <a:picLocks noChangeAspect="1"/>
          </p:cNvPicPr>
          <p:nvPr/>
        </p:nvPicPr>
        <p:blipFill>
          <a:blip r:embed="rId8"/>
          <a:stretch>
            <a:fillRect/>
          </a:stretch>
        </p:blipFill>
        <p:spPr>
          <a:xfrm>
            <a:off x="496751" y="2128838"/>
            <a:ext cx="108347" cy="123825"/>
          </a:xfrm>
          <a:prstGeom prst="rect">
            <a:avLst/>
          </a:prstGeom>
        </p:spPr>
      </p:pic>
      <p:pic>
        <p:nvPicPr>
          <p:cNvPr id="8" name="Image 6" descr="preencoded.png"/>
          <p:cNvPicPr>
            <a:picLocks noChangeAspect="1"/>
          </p:cNvPicPr>
          <p:nvPr/>
        </p:nvPicPr>
        <p:blipFill>
          <a:blip r:embed="rId9"/>
          <a:stretch>
            <a:fillRect/>
          </a:stretch>
        </p:blipFill>
        <p:spPr>
          <a:xfrm>
            <a:off x="433387" y="2686050"/>
            <a:ext cx="309563" cy="309563"/>
          </a:xfrm>
          <a:prstGeom prst="rect">
            <a:avLst/>
          </a:prstGeom>
        </p:spPr>
      </p:pic>
      <p:pic>
        <p:nvPicPr>
          <p:cNvPr id="9" name="Image 7" descr="preencoded.png"/>
          <p:cNvPicPr>
            <a:picLocks noChangeAspect="1"/>
          </p:cNvPicPr>
          <p:nvPr/>
        </p:nvPicPr>
        <p:blipFill>
          <a:blip r:embed="rId10"/>
          <a:stretch>
            <a:fillRect/>
          </a:stretch>
        </p:blipFill>
        <p:spPr>
          <a:xfrm>
            <a:off x="541734" y="2778919"/>
            <a:ext cx="92869" cy="123825"/>
          </a:xfrm>
          <a:prstGeom prst="rect">
            <a:avLst/>
          </a:prstGeom>
        </p:spPr>
      </p:pic>
      <p:pic>
        <p:nvPicPr>
          <p:cNvPr id="10" name="Image 8" descr="preencoded.png"/>
          <p:cNvPicPr>
            <a:picLocks noChangeAspect="1"/>
          </p:cNvPicPr>
          <p:nvPr/>
        </p:nvPicPr>
        <p:blipFill>
          <a:blip r:embed="rId11"/>
          <a:stretch>
            <a:fillRect/>
          </a:stretch>
        </p:blipFill>
        <p:spPr>
          <a:xfrm>
            <a:off x="433387" y="3181350"/>
            <a:ext cx="292029" cy="309563"/>
          </a:xfrm>
          <a:prstGeom prst="rect">
            <a:avLst/>
          </a:prstGeom>
        </p:spPr>
      </p:pic>
      <p:pic>
        <p:nvPicPr>
          <p:cNvPr id="11" name="Image 9" descr="preencoded.png"/>
          <p:cNvPicPr>
            <a:picLocks noChangeAspect="1"/>
          </p:cNvPicPr>
          <p:nvPr/>
        </p:nvPicPr>
        <p:blipFill>
          <a:blip r:embed="rId12"/>
          <a:stretch>
            <a:fillRect/>
          </a:stretch>
        </p:blipFill>
        <p:spPr>
          <a:xfrm>
            <a:off x="501951" y="3274219"/>
            <a:ext cx="154781" cy="123825"/>
          </a:xfrm>
          <a:prstGeom prst="rect">
            <a:avLst/>
          </a:prstGeom>
        </p:spPr>
      </p:pic>
      <p:pic>
        <p:nvPicPr>
          <p:cNvPr id="12" name="Image 10" descr="preencoded.png"/>
          <p:cNvPicPr>
            <a:picLocks noChangeAspect="1"/>
          </p:cNvPicPr>
          <p:nvPr/>
        </p:nvPicPr>
        <p:blipFill>
          <a:blip r:embed="rId13"/>
          <a:stretch>
            <a:fillRect/>
          </a:stretch>
        </p:blipFill>
        <p:spPr>
          <a:xfrm>
            <a:off x="818285" y="3614738"/>
            <a:ext cx="3856109" cy="371475"/>
          </a:xfrm>
          <a:prstGeom prst="rect">
            <a:avLst/>
          </a:prstGeom>
        </p:spPr>
      </p:pic>
      <p:pic>
        <p:nvPicPr>
          <p:cNvPr id="13" name="Image 11" descr="preencoded.png"/>
          <p:cNvPicPr>
            <a:picLocks noChangeAspect="1"/>
          </p:cNvPicPr>
          <p:nvPr/>
        </p:nvPicPr>
        <p:blipFill>
          <a:blip r:embed="rId14"/>
          <a:stretch>
            <a:fillRect/>
          </a:stretch>
        </p:blipFill>
        <p:spPr>
          <a:xfrm>
            <a:off x="433387" y="4110037"/>
            <a:ext cx="155386" cy="309563"/>
          </a:xfrm>
          <a:prstGeom prst="rect">
            <a:avLst/>
          </a:prstGeom>
        </p:spPr>
      </p:pic>
      <p:pic>
        <p:nvPicPr>
          <p:cNvPr id="14" name="Image 12" descr="preencoded.png"/>
          <p:cNvPicPr>
            <a:picLocks noChangeAspect="1"/>
          </p:cNvPicPr>
          <p:nvPr/>
        </p:nvPicPr>
        <p:blipFill>
          <a:blip r:embed="rId15"/>
          <a:stretch>
            <a:fillRect/>
          </a:stretch>
        </p:blipFill>
        <p:spPr>
          <a:xfrm>
            <a:off x="449108" y="4202906"/>
            <a:ext cx="123825" cy="123825"/>
          </a:xfrm>
          <a:prstGeom prst="rect">
            <a:avLst/>
          </a:prstGeom>
        </p:spPr>
      </p:pic>
      <p:pic>
        <p:nvPicPr>
          <p:cNvPr id="15" name="Image 13" descr="preencoded.png"/>
          <p:cNvPicPr>
            <a:picLocks noChangeAspect="1"/>
          </p:cNvPicPr>
          <p:nvPr/>
        </p:nvPicPr>
        <p:blipFill>
          <a:blip r:embed="rId16"/>
          <a:stretch>
            <a:fillRect/>
          </a:stretch>
        </p:blipFill>
        <p:spPr>
          <a:xfrm>
            <a:off x="681642" y="4852988"/>
            <a:ext cx="3992752" cy="371475"/>
          </a:xfrm>
          <a:prstGeom prst="rect">
            <a:avLst/>
          </a:prstGeom>
        </p:spPr>
      </p:pic>
      <p:pic>
        <p:nvPicPr>
          <p:cNvPr id="16" name="Image 14" descr="preencoded.png"/>
          <p:cNvPicPr>
            <a:picLocks noChangeAspect="1"/>
          </p:cNvPicPr>
          <p:nvPr/>
        </p:nvPicPr>
        <p:blipFill>
          <a:blip r:embed="rId17"/>
          <a:stretch>
            <a:fillRect/>
          </a:stretch>
        </p:blipFill>
        <p:spPr>
          <a:xfrm>
            <a:off x="5045869" y="1416844"/>
            <a:ext cx="4612481" cy="2166938"/>
          </a:xfrm>
          <a:prstGeom prst="rect">
            <a:avLst/>
          </a:prstGeom>
        </p:spPr>
      </p:pic>
      <p:pic>
        <p:nvPicPr>
          <p:cNvPr id="17" name="Image 15" descr="preencoded.png"/>
          <p:cNvPicPr>
            <a:picLocks noChangeAspect="1"/>
          </p:cNvPicPr>
          <p:nvPr/>
        </p:nvPicPr>
        <p:blipFill>
          <a:blip r:embed="rId18"/>
          <a:stretch>
            <a:fillRect/>
          </a:stretch>
        </p:blipFill>
        <p:spPr>
          <a:xfrm>
            <a:off x="5231606" y="1625798"/>
            <a:ext cx="185738" cy="185738"/>
          </a:xfrm>
          <a:prstGeom prst="rect">
            <a:avLst/>
          </a:prstGeom>
        </p:spPr>
      </p:pic>
      <p:pic>
        <p:nvPicPr>
          <p:cNvPr id="18" name="Image 16" descr="preencoded.png"/>
          <p:cNvPicPr>
            <a:picLocks noChangeAspect="1"/>
          </p:cNvPicPr>
          <p:nvPr/>
        </p:nvPicPr>
        <p:blipFill>
          <a:blip r:embed="rId19"/>
          <a:stretch>
            <a:fillRect/>
          </a:stretch>
        </p:blipFill>
        <p:spPr>
          <a:xfrm>
            <a:off x="5231606" y="1974056"/>
            <a:ext cx="2058591" cy="650081"/>
          </a:xfrm>
          <a:prstGeom prst="rect">
            <a:avLst/>
          </a:prstGeom>
        </p:spPr>
      </p:pic>
      <p:pic>
        <p:nvPicPr>
          <p:cNvPr id="19" name="Image 17" descr="preencoded.png"/>
          <p:cNvPicPr>
            <a:picLocks noChangeAspect="1"/>
          </p:cNvPicPr>
          <p:nvPr/>
        </p:nvPicPr>
        <p:blipFill>
          <a:blip r:embed="rId20"/>
          <a:stretch>
            <a:fillRect/>
          </a:stretch>
        </p:blipFill>
        <p:spPr>
          <a:xfrm>
            <a:off x="5324475" y="2097881"/>
            <a:ext cx="154781" cy="123825"/>
          </a:xfrm>
          <a:prstGeom prst="rect">
            <a:avLst/>
          </a:prstGeom>
        </p:spPr>
      </p:pic>
      <p:pic>
        <p:nvPicPr>
          <p:cNvPr id="20" name="Image 18" descr="preencoded.png"/>
          <p:cNvPicPr>
            <a:picLocks noChangeAspect="1"/>
          </p:cNvPicPr>
          <p:nvPr/>
        </p:nvPicPr>
        <p:blipFill>
          <a:blip r:embed="rId21"/>
          <a:stretch>
            <a:fillRect/>
          </a:stretch>
        </p:blipFill>
        <p:spPr>
          <a:xfrm>
            <a:off x="7414022" y="1974056"/>
            <a:ext cx="2058591" cy="650081"/>
          </a:xfrm>
          <a:prstGeom prst="rect">
            <a:avLst/>
          </a:prstGeom>
        </p:spPr>
      </p:pic>
      <p:pic>
        <p:nvPicPr>
          <p:cNvPr id="21" name="Image 19" descr="preencoded.png"/>
          <p:cNvPicPr>
            <a:picLocks noChangeAspect="1"/>
          </p:cNvPicPr>
          <p:nvPr/>
        </p:nvPicPr>
        <p:blipFill>
          <a:blip r:embed="rId22"/>
          <a:stretch>
            <a:fillRect/>
          </a:stretch>
        </p:blipFill>
        <p:spPr>
          <a:xfrm>
            <a:off x="7506891" y="2097881"/>
            <a:ext cx="139303" cy="123825"/>
          </a:xfrm>
          <a:prstGeom prst="rect">
            <a:avLst/>
          </a:prstGeom>
        </p:spPr>
      </p:pic>
      <p:pic>
        <p:nvPicPr>
          <p:cNvPr id="22" name="Image 20" descr="preencoded.png"/>
          <p:cNvPicPr>
            <a:picLocks noChangeAspect="1"/>
          </p:cNvPicPr>
          <p:nvPr/>
        </p:nvPicPr>
        <p:blipFill>
          <a:blip r:embed="rId23"/>
          <a:stretch>
            <a:fillRect/>
          </a:stretch>
        </p:blipFill>
        <p:spPr>
          <a:xfrm>
            <a:off x="5231606" y="2747963"/>
            <a:ext cx="2058591" cy="650081"/>
          </a:xfrm>
          <a:prstGeom prst="rect">
            <a:avLst/>
          </a:prstGeom>
        </p:spPr>
      </p:pic>
      <p:pic>
        <p:nvPicPr>
          <p:cNvPr id="23" name="Image 21" descr="preencoded.png"/>
          <p:cNvPicPr>
            <a:picLocks noChangeAspect="1"/>
          </p:cNvPicPr>
          <p:nvPr/>
        </p:nvPicPr>
        <p:blipFill>
          <a:blip r:embed="rId24"/>
          <a:stretch>
            <a:fillRect/>
          </a:stretch>
        </p:blipFill>
        <p:spPr>
          <a:xfrm>
            <a:off x="5324475" y="2871788"/>
            <a:ext cx="108347" cy="123825"/>
          </a:xfrm>
          <a:prstGeom prst="rect">
            <a:avLst/>
          </a:prstGeom>
        </p:spPr>
      </p:pic>
      <p:pic>
        <p:nvPicPr>
          <p:cNvPr id="24" name="Image 22" descr="preencoded.png"/>
          <p:cNvPicPr>
            <a:picLocks noChangeAspect="1"/>
          </p:cNvPicPr>
          <p:nvPr/>
        </p:nvPicPr>
        <p:blipFill>
          <a:blip r:embed="rId25"/>
          <a:stretch>
            <a:fillRect/>
          </a:stretch>
        </p:blipFill>
        <p:spPr>
          <a:xfrm>
            <a:off x="7414022" y="2747963"/>
            <a:ext cx="2058591" cy="650081"/>
          </a:xfrm>
          <a:prstGeom prst="rect">
            <a:avLst/>
          </a:prstGeom>
        </p:spPr>
      </p:pic>
      <p:pic>
        <p:nvPicPr>
          <p:cNvPr id="25" name="Image 23" descr="preencoded.png"/>
          <p:cNvPicPr>
            <a:picLocks noChangeAspect="1"/>
          </p:cNvPicPr>
          <p:nvPr/>
        </p:nvPicPr>
        <p:blipFill>
          <a:blip r:embed="rId26"/>
          <a:stretch>
            <a:fillRect/>
          </a:stretch>
        </p:blipFill>
        <p:spPr>
          <a:xfrm>
            <a:off x="7506891" y="2871788"/>
            <a:ext cx="123825" cy="123825"/>
          </a:xfrm>
          <a:prstGeom prst="rect">
            <a:avLst/>
          </a:prstGeom>
        </p:spPr>
      </p:pic>
      <p:pic>
        <p:nvPicPr>
          <p:cNvPr id="26" name="Image 24" descr="preencoded.png"/>
          <p:cNvPicPr>
            <a:picLocks noChangeAspect="1"/>
          </p:cNvPicPr>
          <p:nvPr/>
        </p:nvPicPr>
        <p:blipFill>
          <a:blip r:embed="rId27"/>
          <a:stretch>
            <a:fillRect/>
          </a:stretch>
        </p:blipFill>
        <p:spPr>
          <a:xfrm>
            <a:off x="5045869" y="3769519"/>
            <a:ext cx="4612481" cy="2043113"/>
          </a:xfrm>
          <a:prstGeom prst="rect">
            <a:avLst/>
          </a:prstGeom>
        </p:spPr>
      </p:pic>
      <p:pic>
        <p:nvPicPr>
          <p:cNvPr id="27" name="Image 25" descr="preencoded.png"/>
          <p:cNvPicPr>
            <a:picLocks noChangeAspect="1"/>
          </p:cNvPicPr>
          <p:nvPr/>
        </p:nvPicPr>
        <p:blipFill>
          <a:blip r:embed="rId28"/>
          <a:stretch>
            <a:fillRect/>
          </a:stretch>
        </p:blipFill>
        <p:spPr>
          <a:xfrm>
            <a:off x="5231607" y="3978473"/>
            <a:ext cx="162520" cy="185738"/>
          </a:xfrm>
          <a:prstGeom prst="rect">
            <a:avLst/>
          </a:prstGeom>
        </p:spPr>
      </p:pic>
      <p:pic>
        <p:nvPicPr>
          <p:cNvPr id="28" name="Image 26" descr="preencoded.png"/>
          <p:cNvPicPr>
            <a:picLocks noChangeAspect="1"/>
          </p:cNvPicPr>
          <p:nvPr/>
        </p:nvPicPr>
        <p:blipFill>
          <a:blip r:embed="rId29"/>
          <a:stretch>
            <a:fillRect/>
          </a:stretch>
        </p:blipFill>
        <p:spPr>
          <a:xfrm>
            <a:off x="5231606" y="4326731"/>
            <a:ext cx="309563" cy="309563"/>
          </a:xfrm>
          <a:prstGeom prst="rect">
            <a:avLst/>
          </a:prstGeom>
        </p:spPr>
      </p:pic>
      <p:pic>
        <p:nvPicPr>
          <p:cNvPr id="29" name="Image 27" descr="preencoded.png"/>
          <p:cNvPicPr>
            <a:picLocks noChangeAspect="1"/>
          </p:cNvPicPr>
          <p:nvPr/>
        </p:nvPicPr>
        <p:blipFill>
          <a:blip r:embed="rId30"/>
          <a:stretch>
            <a:fillRect/>
          </a:stretch>
        </p:blipFill>
        <p:spPr>
          <a:xfrm>
            <a:off x="5324475" y="4419600"/>
            <a:ext cx="123825" cy="123825"/>
          </a:xfrm>
          <a:prstGeom prst="rect">
            <a:avLst/>
          </a:prstGeom>
        </p:spPr>
      </p:pic>
      <p:pic>
        <p:nvPicPr>
          <p:cNvPr id="30" name="Image 28" descr="preencoded.png"/>
          <p:cNvPicPr>
            <a:picLocks noChangeAspect="1"/>
          </p:cNvPicPr>
          <p:nvPr/>
        </p:nvPicPr>
        <p:blipFill>
          <a:blip r:embed="rId31"/>
          <a:stretch>
            <a:fillRect/>
          </a:stretch>
        </p:blipFill>
        <p:spPr>
          <a:xfrm>
            <a:off x="5231606" y="4822031"/>
            <a:ext cx="259259" cy="309563"/>
          </a:xfrm>
          <a:prstGeom prst="rect">
            <a:avLst/>
          </a:prstGeom>
        </p:spPr>
      </p:pic>
      <p:pic>
        <p:nvPicPr>
          <p:cNvPr id="31" name="Image 29" descr="preencoded.png"/>
          <p:cNvPicPr>
            <a:picLocks noChangeAspect="1"/>
          </p:cNvPicPr>
          <p:nvPr/>
        </p:nvPicPr>
        <p:blipFill>
          <a:blip r:embed="rId32"/>
          <a:stretch>
            <a:fillRect/>
          </a:stretch>
        </p:blipFill>
        <p:spPr>
          <a:xfrm>
            <a:off x="5299323" y="4914900"/>
            <a:ext cx="123825" cy="123825"/>
          </a:xfrm>
          <a:prstGeom prst="rect">
            <a:avLst/>
          </a:prstGeom>
        </p:spPr>
      </p:pic>
      <p:pic>
        <p:nvPicPr>
          <p:cNvPr id="32" name="Image 30" descr="preencoded.png"/>
          <p:cNvPicPr>
            <a:picLocks noChangeAspect="1"/>
          </p:cNvPicPr>
          <p:nvPr/>
        </p:nvPicPr>
        <p:blipFill>
          <a:blip r:embed="rId33"/>
          <a:stretch>
            <a:fillRect/>
          </a:stretch>
        </p:blipFill>
        <p:spPr>
          <a:xfrm>
            <a:off x="5583735" y="5255419"/>
            <a:ext cx="3888879" cy="371475"/>
          </a:xfrm>
          <a:prstGeom prst="rect">
            <a:avLst/>
          </a:prstGeom>
        </p:spPr>
      </p:pic>
      <p:pic>
        <p:nvPicPr>
          <p:cNvPr id="33" name="Image 31" descr="preencoded.png"/>
          <p:cNvPicPr>
            <a:picLocks noChangeAspect="1"/>
          </p:cNvPicPr>
          <p:nvPr/>
        </p:nvPicPr>
        <p:blipFill>
          <a:blip r:embed="rId34"/>
          <a:stretch>
            <a:fillRect/>
          </a:stretch>
        </p:blipFill>
        <p:spPr>
          <a:xfrm>
            <a:off x="0" y="6153150"/>
            <a:ext cx="9906000" cy="61913"/>
          </a:xfrm>
          <a:prstGeom prst="rect">
            <a:avLst/>
          </a:prstGeom>
        </p:spPr>
      </p:pic>
      <p:sp>
        <p:nvSpPr>
          <p:cNvPr id="34"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YOLO v8 학습 과정</a:t>
            </a:r>
            <a:endParaRPr lang="en-US" sz="1828" dirty="0"/>
          </a:p>
        </p:txBody>
      </p:sp>
      <p:sp>
        <p:nvSpPr>
          <p:cNvPr id="35" name="Text 1"/>
          <p:cNvSpPr/>
          <p:nvPr/>
        </p:nvSpPr>
        <p:spPr>
          <a:xfrm>
            <a:off x="681038" y="1602581"/>
            <a:ext cx="4241006"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학습 흐름</a:t>
            </a:r>
            <a:endParaRPr lang="en-US" sz="1463" dirty="0"/>
          </a:p>
        </p:txBody>
      </p:sp>
      <p:sp>
        <p:nvSpPr>
          <p:cNvPr id="36" name="Text 2"/>
          <p:cNvSpPr/>
          <p:nvPr/>
        </p:nvSpPr>
        <p:spPr>
          <a:xfrm>
            <a:off x="761331" y="2035969"/>
            <a:ext cx="3913063"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1. 데이터 준비 및 어노테이션</a:t>
            </a:r>
            <a:endParaRPr lang="en-US" sz="975" dirty="0"/>
          </a:p>
        </p:txBody>
      </p:sp>
      <p:sp>
        <p:nvSpPr>
          <p:cNvPr id="37" name="Text 3"/>
          <p:cNvSpPr/>
          <p:nvPr/>
        </p:nvSpPr>
        <p:spPr>
          <a:xfrm>
            <a:off x="761331" y="2252662"/>
            <a:ext cx="3913063"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라벨링된 이미지 데이터셋 준비. 관심 객체의 경계 상자와 클래스 레이블을 수동 또는 자동 도구로 어노테이션.</a:t>
            </a:r>
            <a:endParaRPr lang="en-US" sz="853" dirty="0"/>
          </a:p>
        </p:txBody>
      </p:sp>
      <p:sp>
        <p:nvSpPr>
          <p:cNvPr id="38" name="Text 4"/>
          <p:cNvSpPr/>
          <p:nvPr/>
        </p:nvSpPr>
        <p:spPr>
          <a:xfrm>
            <a:off x="835819" y="2686050"/>
            <a:ext cx="3583186"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2. 구성 파일 작성</a:t>
            </a:r>
            <a:endParaRPr lang="en-US" sz="975" dirty="0"/>
          </a:p>
        </p:txBody>
      </p:sp>
      <p:sp>
        <p:nvSpPr>
          <p:cNvPr id="39" name="Text 5"/>
          <p:cNvSpPr/>
          <p:nvPr/>
        </p:nvSpPr>
        <p:spPr>
          <a:xfrm>
            <a:off x="835819" y="2902744"/>
            <a:ext cx="4299823"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데이터셋 경로, 클래스 수, 훈련/검증 분할 등을 정의한 YAML 구성 파일 작성.</a:t>
            </a:r>
            <a:endParaRPr lang="en-US" sz="853" dirty="0"/>
          </a:p>
        </p:txBody>
      </p:sp>
      <p:sp>
        <p:nvSpPr>
          <p:cNvPr id="40" name="Text 6"/>
          <p:cNvSpPr/>
          <p:nvPr/>
        </p:nvSpPr>
        <p:spPr>
          <a:xfrm>
            <a:off x="818285" y="3181350"/>
            <a:ext cx="3856109"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3. 모델 학습</a:t>
            </a:r>
            <a:endParaRPr lang="en-US" sz="975" dirty="0"/>
          </a:p>
        </p:txBody>
      </p:sp>
      <p:sp>
        <p:nvSpPr>
          <p:cNvPr id="41" name="Text 7"/>
          <p:cNvSpPr/>
          <p:nvPr/>
        </p:nvSpPr>
        <p:spPr>
          <a:xfrm>
            <a:off x="818285" y="3398044"/>
            <a:ext cx="4627331"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사전 학습된 작은 모델(yolov8n)을 기반으로 자신의 데이터에 파인튜닝.</a:t>
            </a:r>
            <a:endParaRPr lang="en-US" sz="853" dirty="0"/>
          </a:p>
        </p:txBody>
      </p:sp>
      <p:sp>
        <p:nvSpPr>
          <p:cNvPr id="42" name="Text 8"/>
          <p:cNvSpPr/>
          <p:nvPr/>
        </p:nvSpPr>
        <p:spPr>
          <a:xfrm>
            <a:off x="911154" y="3614738"/>
            <a:ext cx="3856109" cy="371475"/>
          </a:xfrm>
          <a:prstGeom prst="rect">
            <a:avLst/>
          </a:prstGeom>
          <a:noFill/>
          <a:ln/>
        </p:spPr>
        <p:txBody>
          <a:bodyPr wrap="square" lIns="0" tIns="0" rIns="0" bIns="0" rtlCol="0" anchor="t"/>
          <a:lstStyle/>
          <a:p>
            <a:pPr>
              <a:lnSpc>
                <a:spcPts val="975"/>
              </a:lnSpc>
            </a:pPr>
            <a:r>
              <a:rPr lang="en-US" sz="731" dirty="0">
                <a:solidFill>
                  <a:srgbClr val="000000"/>
                </a:solidFill>
                <a:latin typeface="Courier New" pitchFamily="34" charset="0"/>
                <a:ea typeface="Courier New" pitchFamily="34" charset="-122"/>
                <a:cs typeface="Courier New" pitchFamily="34" charset="-120"/>
              </a:rPr>
              <a:t>yolo task=detect mode=train model=yolov8n.pt data=data.yaml epochs=100</a:t>
            </a:r>
            <a:endParaRPr lang="en-US" sz="731" dirty="0"/>
          </a:p>
        </p:txBody>
      </p:sp>
      <p:sp>
        <p:nvSpPr>
          <p:cNvPr id="43" name="Text 9"/>
          <p:cNvSpPr/>
          <p:nvPr/>
        </p:nvSpPr>
        <p:spPr>
          <a:xfrm>
            <a:off x="681642" y="4110037"/>
            <a:ext cx="3992752"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4. 평가</a:t>
            </a:r>
            <a:endParaRPr lang="en-US" sz="975" dirty="0"/>
          </a:p>
        </p:txBody>
      </p:sp>
      <p:sp>
        <p:nvSpPr>
          <p:cNvPr id="44" name="Text 10"/>
          <p:cNvSpPr/>
          <p:nvPr/>
        </p:nvSpPr>
        <p:spPr>
          <a:xfrm>
            <a:off x="681642" y="4326731"/>
            <a:ext cx="3992752" cy="464344"/>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검증 데이터에서 mAP(mean average precision)와 IoU 값을 확인. IoU는 예측 상자와 실제 상자의 겹침 정도를 나타내며, mAP는 모든 클래스의 평균 Precision을 의미한다.</a:t>
            </a:r>
            <a:endParaRPr lang="en-US" sz="853" dirty="0"/>
          </a:p>
        </p:txBody>
      </p:sp>
      <p:sp>
        <p:nvSpPr>
          <p:cNvPr id="45" name="Text 11"/>
          <p:cNvSpPr/>
          <p:nvPr/>
        </p:nvSpPr>
        <p:spPr>
          <a:xfrm>
            <a:off x="774511" y="4852988"/>
            <a:ext cx="3992752" cy="371475"/>
          </a:xfrm>
          <a:prstGeom prst="rect">
            <a:avLst/>
          </a:prstGeom>
          <a:noFill/>
          <a:ln/>
        </p:spPr>
        <p:txBody>
          <a:bodyPr wrap="square" lIns="0" tIns="0" rIns="0" bIns="0" rtlCol="0" anchor="t"/>
          <a:lstStyle/>
          <a:p>
            <a:pPr>
              <a:lnSpc>
                <a:spcPts val="975"/>
              </a:lnSpc>
            </a:pPr>
            <a:r>
              <a:rPr lang="en-US" sz="731" dirty="0">
                <a:solidFill>
                  <a:srgbClr val="000000"/>
                </a:solidFill>
                <a:latin typeface="Courier New" pitchFamily="34" charset="0"/>
                <a:ea typeface="Courier New" pitchFamily="34" charset="-122"/>
                <a:cs typeface="Courier New" pitchFamily="34" charset="-120"/>
              </a:rPr>
              <a:t>yolo task=detect mode=val model=runs/detect/train/weights/best.pt data=data.yaml</a:t>
            </a:r>
            <a:endParaRPr lang="en-US" sz="731" dirty="0"/>
          </a:p>
        </p:txBody>
      </p:sp>
      <p:sp>
        <p:nvSpPr>
          <p:cNvPr id="46" name="Text 12"/>
          <p:cNvSpPr/>
          <p:nvPr/>
        </p:nvSpPr>
        <p:spPr>
          <a:xfrm>
            <a:off x="5479256" y="1602581"/>
            <a:ext cx="4241006"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5. 하이퍼파라미터 튜닝</a:t>
            </a:r>
            <a:endParaRPr lang="en-US" sz="1463" dirty="0"/>
          </a:p>
        </p:txBody>
      </p:sp>
      <p:sp>
        <p:nvSpPr>
          <p:cNvPr id="47" name="Text 13"/>
          <p:cNvSpPr/>
          <p:nvPr/>
        </p:nvSpPr>
        <p:spPr>
          <a:xfrm>
            <a:off x="5541169" y="2066925"/>
            <a:ext cx="631508" cy="185738"/>
          </a:xfrm>
          <a:prstGeom prst="rect">
            <a:avLst/>
          </a:prstGeom>
          <a:noFill/>
          <a:ln/>
        </p:spPr>
        <p:txBody>
          <a:bodyPr wrap="square" lIns="0" tIns="0" rIns="0" bIns="0" rtlCol="0" anchor="t"/>
          <a:lstStyle/>
          <a:p>
            <a:pPr>
              <a:lnSpc>
                <a:spcPts val="1463"/>
              </a:lnSpc>
            </a:pPr>
            <a:r>
              <a:rPr lang="en-US" sz="975" dirty="0">
                <a:solidFill>
                  <a:srgbClr val="1F2937"/>
                </a:solidFill>
                <a:latin typeface="Roboto" pitchFamily="34" charset="0"/>
                <a:ea typeface="Roboto" pitchFamily="34" charset="-122"/>
                <a:cs typeface="Roboto" pitchFamily="34" charset="-120"/>
              </a:rPr>
              <a:t>배치 크기</a:t>
            </a:r>
            <a:endParaRPr lang="en-US" sz="975" dirty="0"/>
          </a:p>
        </p:txBody>
      </p:sp>
      <p:sp>
        <p:nvSpPr>
          <p:cNvPr id="48" name="Text 14"/>
          <p:cNvSpPr/>
          <p:nvPr/>
        </p:nvSpPr>
        <p:spPr>
          <a:xfrm>
            <a:off x="5324475" y="2283619"/>
            <a:ext cx="1872853"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학습 데이터의 배치 크기를 조정하여 메모리 사용량과 학습 속도를 균형 맞춤</a:t>
            </a:r>
            <a:endParaRPr lang="en-US" sz="731" dirty="0"/>
          </a:p>
        </p:txBody>
      </p:sp>
      <p:sp>
        <p:nvSpPr>
          <p:cNvPr id="49" name="Text 15"/>
          <p:cNvSpPr/>
          <p:nvPr/>
        </p:nvSpPr>
        <p:spPr>
          <a:xfrm>
            <a:off x="7708106" y="2066925"/>
            <a:ext cx="445770" cy="185738"/>
          </a:xfrm>
          <a:prstGeom prst="rect">
            <a:avLst/>
          </a:prstGeom>
          <a:noFill/>
          <a:ln/>
        </p:spPr>
        <p:txBody>
          <a:bodyPr wrap="square" lIns="0" tIns="0" rIns="0" bIns="0" rtlCol="0" anchor="t"/>
          <a:lstStyle/>
          <a:p>
            <a:pPr>
              <a:lnSpc>
                <a:spcPts val="1463"/>
              </a:lnSpc>
            </a:pPr>
            <a:r>
              <a:rPr lang="en-US" sz="975" dirty="0">
                <a:solidFill>
                  <a:srgbClr val="1F2937"/>
                </a:solidFill>
                <a:latin typeface="Roboto" pitchFamily="34" charset="0"/>
                <a:ea typeface="Roboto" pitchFamily="34" charset="-122"/>
                <a:cs typeface="Roboto" pitchFamily="34" charset="-120"/>
              </a:rPr>
              <a:t>학습률</a:t>
            </a:r>
            <a:endParaRPr lang="en-US" sz="975" dirty="0"/>
          </a:p>
        </p:txBody>
      </p:sp>
      <p:sp>
        <p:nvSpPr>
          <p:cNvPr id="50" name="Text 16"/>
          <p:cNvSpPr/>
          <p:nvPr/>
        </p:nvSpPr>
        <p:spPr>
          <a:xfrm>
            <a:off x="7506891" y="2283619"/>
            <a:ext cx="1872853"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초기 학습률을 높은 값으로 설정하고, 수렴에 도달하면 점진적으로 감소</a:t>
            </a:r>
            <a:endParaRPr lang="en-US" sz="731" dirty="0"/>
          </a:p>
        </p:txBody>
      </p:sp>
      <p:sp>
        <p:nvSpPr>
          <p:cNvPr id="51" name="Text 17"/>
          <p:cNvSpPr/>
          <p:nvPr/>
        </p:nvSpPr>
        <p:spPr>
          <a:xfrm>
            <a:off x="5494734" y="2840831"/>
            <a:ext cx="780098" cy="185738"/>
          </a:xfrm>
          <a:prstGeom prst="rect">
            <a:avLst/>
          </a:prstGeom>
          <a:noFill/>
          <a:ln/>
        </p:spPr>
        <p:txBody>
          <a:bodyPr wrap="square" lIns="0" tIns="0" rIns="0" bIns="0" rtlCol="0" anchor="t"/>
          <a:lstStyle/>
          <a:p>
            <a:pPr>
              <a:lnSpc>
                <a:spcPts val="1463"/>
              </a:lnSpc>
            </a:pPr>
            <a:r>
              <a:rPr lang="en-US" sz="975" dirty="0">
                <a:solidFill>
                  <a:srgbClr val="1F2937"/>
                </a:solidFill>
                <a:latin typeface="Roboto" pitchFamily="34" charset="0"/>
                <a:ea typeface="Roboto" pitchFamily="34" charset="-122"/>
                <a:cs typeface="Roboto" pitchFamily="34" charset="-120"/>
              </a:rPr>
              <a:t>이미지 크기</a:t>
            </a:r>
            <a:endParaRPr lang="en-US" sz="975" dirty="0"/>
          </a:p>
        </p:txBody>
      </p:sp>
      <p:sp>
        <p:nvSpPr>
          <p:cNvPr id="52" name="Text 18"/>
          <p:cNvSpPr/>
          <p:nvPr/>
        </p:nvSpPr>
        <p:spPr>
          <a:xfrm>
            <a:off x="5324475" y="3057525"/>
            <a:ext cx="1872853"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입력 이미지의 크기를 조정하여 작은 객체도 잘 인식되도록 함</a:t>
            </a:r>
            <a:endParaRPr lang="en-US" sz="731" dirty="0"/>
          </a:p>
        </p:txBody>
      </p:sp>
      <p:sp>
        <p:nvSpPr>
          <p:cNvPr id="53" name="Text 19"/>
          <p:cNvSpPr/>
          <p:nvPr/>
        </p:nvSpPr>
        <p:spPr>
          <a:xfrm>
            <a:off x="7692628" y="2840831"/>
            <a:ext cx="780098" cy="185738"/>
          </a:xfrm>
          <a:prstGeom prst="rect">
            <a:avLst/>
          </a:prstGeom>
          <a:noFill/>
          <a:ln/>
        </p:spPr>
        <p:txBody>
          <a:bodyPr wrap="square" lIns="0" tIns="0" rIns="0" bIns="0" rtlCol="0" anchor="t"/>
          <a:lstStyle/>
          <a:p>
            <a:pPr>
              <a:lnSpc>
                <a:spcPts val="1463"/>
              </a:lnSpc>
            </a:pPr>
            <a:r>
              <a:rPr lang="en-US" sz="975" dirty="0">
                <a:solidFill>
                  <a:srgbClr val="1F2937"/>
                </a:solidFill>
                <a:latin typeface="Roboto" pitchFamily="34" charset="0"/>
                <a:ea typeface="Roboto" pitchFamily="34" charset="-122"/>
                <a:cs typeface="Roboto" pitchFamily="34" charset="-120"/>
              </a:rPr>
              <a:t>데이터 증강</a:t>
            </a:r>
            <a:endParaRPr lang="en-US" sz="975" dirty="0"/>
          </a:p>
        </p:txBody>
      </p:sp>
      <p:sp>
        <p:nvSpPr>
          <p:cNvPr id="54" name="Text 20"/>
          <p:cNvSpPr/>
          <p:nvPr/>
        </p:nvSpPr>
        <p:spPr>
          <a:xfrm>
            <a:off x="7506891" y="3057525"/>
            <a:ext cx="1872853" cy="247650"/>
          </a:xfrm>
          <a:prstGeom prst="rect">
            <a:avLst/>
          </a:prstGeom>
          <a:noFill/>
          <a:ln/>
        </p:spPr>
        <p:txBody>
          <a:bodyPr wrap="square" lIns="0" tIns="0" rIns="0" bIns="0" rtlCol="0" anchor="t"/>
          <a:lstStyle/>
          <a:p>
            <a:pPr>
              <a:lnSpc>
                <a:spcPts val="975"/>
              </a:lnSpc>
            </a:pPr>
            <a:r>
              <a:rPr lang="en-US" sz="731" dirty="0">
                <a:solidFill>
                  <a:srgbClr val="4B5563"/>
                </a:solidFill>
                <a:latin typeface="Roboto" pitchFamily="34" charset="0"/>
                <a:ea typeface="Roboto" pitchFamily="34" charset="-122"/>
                <a:cs typeface="Roboto" pitchFamily="34" charset="-120"/>
              </a:rPr>
              <a:t>회전, 스케일링, 잘라내기 등 기법으로 데이터 증강하여 모델의 다양성 증가</a:t>
            </a:r>
            <a:endParaRPr lang="en-US" sz="731" dirty="0"/>
          </a:p>
        </p:txBody>
      </p:sp>
      <p:sp>
        <p:nvSpPr>
          <p:cNvPr id="55" name="Text 21"/>
          <p:cNvSpPr/>
          <p:nvPr/>
        </p:nvSpPr>
        <p:spPr>
          <a:xfrm>
            <a:off x="5456039" y="3955256"/>
            <a:ext cx="4241006" cy="247650"/>
          </a:xfrm>
          <a:prstGeom prst="rect">
            <a:avLst/>
          </a:prstGeom>
          <a:noFill/>
          <a:ln/>
        </p:spPr>
        <p:txBody>
          <a:bodyPr wrap="square" lIns="0" tIns="0" rIns="0" bIns="0" rtlCol="0" anchor="t"/>
          <a:lstStyle/>
          <a:p>
            <a:pPr>
              <a:lnSpc>
                <a:spcPts val="1950"/>
              </a:lnSpc>
            </a:pPr>
            <a:r>
              <a:rPr lang="en-US" sz="1463" b="1" dirty="0">
                <a:solidFill>
                  <a:srgbClr val="1F2937"/>
                </a:solidFill>
                <a:latin typeface="Roboto" pitchFamily="34" charset="0"/>
                <a:ea typeface="Roboto" pitchFamily="34" charset="-122"/>
                <a:cs typeface="Roboto" pitchFamily="34" charset="-120"/>
              </a:rPr>
              <a:t>6. 추론 및 모델 저장</a:t>
            </a:r>
            <a:endParaRPr lang="en-US" sz="1463" dirty="0"/>
          </a:p>
        </p:txBody>
      </p:sp>
      <p:sp>
        <p:nvSpPr>
          <p:cNvPr id="56" name="Text 22"/>
          <p:cNvSpPr/>
          <p:nvPr/>
        </p:nvSpPr>
        <p:spPr>
          <a:xfrm>
            <a:off x="5634038" y="4326731"/>
            <a:ext cx="381535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추론</a:t>
            </a:r>
            <a:endParaRPr lang="en-US" sz="975" dirty="0"/>
          </a:p>
        </p:txBody>
      </p:sp>
      <p:sp>
        <p:nvSpPr>
          <p:cNvPr id="57" name="Text 23"/>
          <p:cNvSpPr/>
          <p:nvPr/>
        </p:nvSpPr>
        <p:spPr>
          <a:xfrm>
            <a:off x="5634038" y="4543425"/>
            <a:ext cx="4578429"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학습된 모델로 새로운 이미지나 영상을 입력하여 객체를 검출하고 결과를 시각화.</a:t>
            </a:r>
            <a:endParaRPr lang="en-US" sz="853" dirty="0"/>
          </a:p>
        </p:txBody>
      </p:sp>
      <p:sp>
        <p:nvSpPr>
          <p:cNvPr id="58" name="Text 24"/>
          <p:cNvSpPr/>
          <p:nvPr/>
        </p:nvSpPr>
        <p:spPr>
          <a:xfrm>
            <a:off x="5583735" y="4822031"/>
            <a:ext cx="3888879"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모델 저장 및 배포</a:t>
            </a:r>
            <a:endParaRPr lang="en-US" sz="975" dirty="0"/>
          </a:p>
        </p:txBody>
      </p:sp>
      <p:sp>
        <p:nvSpPr>
          <p:cNvPr id="59" name="Text 25"/>
          <p:cNvSpPr/>
          <p:nvPr/>
        </p:nvSpPr>
        <p:spPr>
          <a:xfrm>
            <a:off x="5583734" y="5038725"/>
            <a:ext cx="4666655" cy="154781"/>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best.pt 가중치를 저장하고 추후 예측에 사용할 수 있도록 별도 폴더에 관리.</a:t>
            </a:r>
            <a:endParaRPr lang="en-US" sz="853" dirty="0"/>
          </a:p>
        </p:txBody>
      </p:sp>
      <p:sp>
        <p:nvSpPr>
          <p:cNvPr id="60" name="Text 26"/>
          <p:cNvSpPr/>
          <p:nvPr/>
        </p:nvSpPr>
        <p:spPr>
          <a:xfrm>
            <a:off x="5676603" y="5255419"/>
            <a:ext cx="3888879" cy="371475"/>
          </a:xfrm>
          <a:prstGeom prst="rect">
            <a:avLst/>
          </a:prstGeom>
          <a:noFill/>
          <a:ln/>
        </p:spPr>
        <p:txBody>
          <a:bodyPr wrap="square" lIns="0" tIns="0" rIns="0" bIns="0" rtlCol="0" anchor="t"/>
          <a:lstStyle/>
          <a:p>
            <a:pPr>
              <a:lnSpc>
                <a:spcPts val="975"/>
              </a:lnSpc>
            </a:pPr>
            <a:r>
              <a:rPr lang="en-US" sz="731" dirty="0">
                <a:solidFill>
                  <a:srgbClr val="000000"/>
                </a:solidFill>
                <a:latin typeface="Courier New" pitchFamily="34" charset="0"/>
                <a:ea typeface="Courier New" pitchFamily="34" charset="-122"/>
                <a:cs typeface="Courier New" pitchFamily="34" charset="-120"/>
              </a:rPr>
              <a:t>yolo task=detect mode=export model=runs/detect/train/weights/best.pt format=onnx</a:t>
            </a:r>
            <a:endParaRPr lang="en-US" sz="73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5819775"/>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416844"/>
            <a:ext cx="3652838" cy="2290763"/>
          </a:xfrm>
          <a:prstGeom prst="rect">
            <a:avLst/>
          </a:prstGeom>
        </p:spPr>
      </p:pic>
      <p:pic>
        <p:nvPicPr>
          <p:cNvPr id="5" name="Image 3" descr="preencoded.png"/>
          <p:cNvPicPr>
            <a:picLocks noChangeAspect="1"/>
          </p:cNvPicPr>
          <p:nvPr/>
        </p:nvPicPr>
        <p:blipFill>
          <a:blip r:embed="rId6"/>
          <a:stretch>
            <a:fillRect/>
          </a:stretch>
        </p:blipFill>
        <p:spPr>
          <a:xfrm>
            <a:off x="402431" y="1602581"/>
            <a:ext cx="154781" cy="154781"/>
          </a:xfrm>
          <a:prstGeom prst="rect">
            <a:avLst/>
          </a:prstGeom>
        </p:spPr>
      </p:pic>
      <p:pic>
        <p:nvPicPr>
          <p:cNvPr id="6" name="Image 4" descr="preencoded.png"/>
          <p:cNvPicPr>
            <a:picLocks noChangeAspect="1"/>
          </p:cNvPicPr>
          <p:nvPr/>
        </p:nvPicPr>
        <p:blipFill>
          <a:blip r:embed="rId7"/>
          <a:stretch>
            <a:fillRect/>
          </a:stretch>
        </p:blipFill>
        <p:spPr>
          <a:xfrm>
            <a:off x="402431" y="1912144"/>
            <a:ext cx="139303" cy="123825"/>
          </a:xfrm>
          <a:prstGeom prst="rect">
            <a:avLst/>
          </a:prstGeom>
        </p:spPr>
      </p:pic>
      <p:pic>
        <p:nvPicPr>
          <p:cNvPr id="7" name="Image 5" descr="preencoded.png"/>
          <p:cNvPicPr>
            <a:picLocks noChangeAspect="1"/>
          </p:cNvPicPr>
          <p:nvPr/>
        </p:nvPicPr>
        <p:blipFill>
          <a:blip r:embed="rId8"/>
          <a:stretch>
            <a:fillRect/>
          </a:stretch>
        </p:blipFill>
        <p:spPr>
          <a:xfrm>
            <a:off x="402431" y="2562225"/>
            <a:ext cx="139303" cy="123825"/>
          </a:xfrm>
          <a:prstGeom prst="rect">
            <a:avLst/>
          </a:prstGeom>
        </p:spPr>
      </p:pic>
      <p:pic>
        <p:nvPicPr>
          <p:cNvPr id="8" name="Image 6" descr="preencoded.png"/>
          <p:cNvPicPr>
            <a:picLocks noChangeAspect="1"/>
          </p:cNvPicPr>
          <p:nvPr/>
        </p:nvPicPr>
        <p:blipFill>
          <a:blip r:embed="rId9"/>
          <a:stretch>
            <a:fillRect/>
          </a:stretch>
        </p:blipFill>
        <p:spPr>
          <a:xfrm>
            <a:off x="402431" y="2995612"/>
            <a:ext cx="3343275" cy="557213"/>
          </a:xfrm>
          <a:prstGeom prst="rect">
            <a:avLst/>
          </a:prstGeom>
        </p:spPr>
      </p:pic>
      <p:pic>
        <p:nvPicPr>
          <p:cNvPr id="9" name="Image 7" descr="preencoded.png"/>
          <p:cNvPicPr>
            <a:picLocks noChangeAspect="1"/>
          </p:cNvPicPr>
          <p:nvPr/>
        </p:nvPicPr>
        <p:blipFill>
          <a:blip r:embed="rId10"/>
          <a:stretch>
            <a:fillRect/>
          </a:stretch>
        </p:blipFill>
        <p:spPr>
          <a:xfrm>
            <a:off x="495300" y="3111698"/>
            <a:ext cx="123825" cy="123825"/>
          </a:xfrm>
          <a:prstGeom prst="rect">
            <a:avLst/>
          </a:prstGeom>
        </p:spPr>
      </p:pic>
      <p:pic>
        <p:nvPicPr>
          <p:cNvPr id="10" name="Image 8" descr="preencoded.png"/>
          <p:cNvPicPr>
            <a:picLocks noChangeAspect="1"/>
          </p:cNvPicPr>
          <p:nvPr/>
        </p:nvPicPr>
        <p:blipFill>
          <a:blip r:embed="rId11"/>
          <a:stretch>
            <a:fillRect/>
          </a:stretch>
        </p:blipFill>
        <p:spPr>
          <a:xfrm>
            <a:off x="247650" y="3893344"/>
            <a:ext cx="3652838" cy="2321719"/>
          </a:xfrm>
          <a:prstGeom prst="rect">
            <a:avLst/>
          </a:prstGeom>
        </p:spPr>
      </p:pic>
      <p:pic>
        <p:nvPicPr>
          <p:cNvPr id="11" name="Image 9" descr="preencoded.png"/>
          <p:cNvPicPr>
            <a:picLocks noChangeAspect="1"/>
          </p:cNvPicPr>
          <p:nvPr/>
        </p:nvPicPr>
        <p:blipFill>
          <a:blip r:embed="rId12"/>
          <a:stretch>
            <a:fillRect/>
          </a:stretch>
        </p:blipFill>
        <p:spPr>
          <a:xfrm>
            <a:off x="402431" y="4079081"/>
            <a:ext cx="139303" cy="154781"/>
          </a:xfrm>
          <a:prstGeom prst="rect">
            <a:avLst/>
          </a:prstGeom>
        </p:spPr>
      </p:pic>
      <p:pic>
        <p:nvPicPr>
          <p:cNvPr id="12" name="Image 10" descr="preencoded.png"/>
          <p:cNvPicPr>
            <a:picLocks noChangeAspect="1"/>
          </p:cNvPicPr>
          <p:nvPr/>
        </p:nvPicPr>
        <p:blipFill>
          <a:blip r:embed="rId13"/>
          <a:stretch>
            <a:fillRect/>
          </a:stretch>
        </p:blipFill>
        <p:spPr>
          <a:xfrm>
            <a:off x="402431" y="4357687"/>
            <a:ext cx="1052513" cy="588169"/>
          </a:xfrm>
          <a:prstGeom prst="rect">
            <a:avLst/>
          </a:prstGeom>
        </p:spPr>
      </p:pic>
      <p:pic>
        <p:nvPicPr>
          <p:cNvPr id="13" name="Image 11" descr="preencoded.png"/>
          <p:cNvPicPr>
            <a:picLocks noChangeAspect="1"/>
          </p:cNvPicPr>
          <p:nvPr/>
        </p:nvPicPr>
        <p:blipFill>
          <a:blip r:embed="rId14"/>
          <a:stretch>
            <a:fillRect/>
          </a:stretch>
        </p:blipFill>
        <p:spPr>
          <a:xfrm>
            <a:off x="851297" y="4450556"/>
            <a:ext cx="154781" cy="216694"/>
          </a:xfrm>
          <a:prstGeom prst="rect">
            <a:avLst/>
          </a:prstGeom>
        </p:spPr>
      </p:pic>
      <p:pic>
        <p:nvPicPr>
          <p:cNvPr id="14" name="Image 12" descr="preencoded.png"/>
          <p:cNvPicPr>
            <a:picLocks noChangeAspect="1"/>
          </p:cNvPicPr>
          <p:nvPr/>
        </p:nvPicPr>
        <p:blipFill>
          <a:blip r:embed="rId13"/>
          <a:stretch>
            <a:fillRect/>
          </a:stretch>
        </p:blipFill>
        <p:spPr>
          <a:xfrm>
            <a:off x="1547812" y="4357687"/>
            <a:ext cx="1052513" cy="588169"/>
          </a:xfrm>
          <a:prstGeom prst="rect">
            <a:avLst/>
          </a:prstGeom>
        </p:spPr>
      </p:pic>
      <p:pic>
        <p:nvPicPr>
          <p:cNvPr id="15" name="Image 13" descr="preencoded.png"/>
          <p:cNvPicPr>
            <a:picLocks noChangeAspect="1"/>
          </p:cNvPicPr>
          <p:nvPr/>
        </p:nvPicPr>
        <p:blipFill>
          <a:blip r:embed="rId15"/>
          <a:stretch>
            <a:fillRect/>
          </a:stretch>
        </p:blipFill>
        <p:spPr>
          <a:xfrm>
            <a:off x="2016027" y="4450556"/>
            <a:ext cx="116086" cy="216694"/>
          </a:xfrm>
          <a:prstGeom prst="rect">
            <a:avLst/>
          </a:prstGeom>
        </p:spPr>
      </p:pic>
      <p:pic>
        <p:nvPicPr>
          <p:cNvPr id="16" name="Image 14" descr="preencoded.png"/>
          <p:cNvPicPr>
            <a:picLocks noChangeAspect="1"/>
          </p:cNvPicPr>
          <p:nvPr/>
        </p:nvPicPr>
        <p:blipFill>
          <a:blip r:embed="rId13"/>
          <a:stretch>
            <a:fillRect/>
          </a:stretch>
        </p:blipFill>
        <p:spPr>
          <a:xfrm>
            <a:off x="2693194" y="4357687"/>
            <a:ext cx="1052513" cy="588169"/>
          </a:xfrm>
          <a:prstGeom prst="rect">
            <a:avLst/>
          </a:prstGeom>
        </p:spPr>
      </p:pic>
      <p:pic>
        <p:nvPicPr>
          <p:cNvPr id="17" name="Image 15" descr="preencoded.png"/>
          <p:cNvPicPr>
            <a:picLocks noChangeAspect="1"/>
          </p:cNvPicPr>
          <p:nvPr/>
        </p:nvPicPr>
        <p:blipFill>
          <a:blip r:embed="rId16"/>
          <a:stretch>
            <a:fillRect/>
          </a:stretch>
        </p:blipFill>
        <p:spPr>
          <a:xfrm>
            <a:off x="3142060" y="4450556"/>
            <a:ext cx="154781" cy="216694"/>
          </a:xfrm>
          <a:prstGeom prst="rect">
            <a:avLst/>
          </a:prstGeom>
        </p:spPr>
      </p:pic>
      <p:pic>
        <p:nvPicPr>
          <p:cNvPr id="18" name="Image 16" descr="preencoded.png"/>
          <p:cNvPicPr>
            <a:picLocks noChangeAspect="1"/>
          </p:cNvPicPr>
          <p:nvPr/>
        </p:nvPicPr>
        <p:blipFill>
          <a:blip r:embed="rId17"/>
          <a:stretch>
            <a:fillRect/>
          </a:stretch>
        </p:blipFill>
        <p:spPr>
          <a:xfrm>
            <a:off x="402431" y="5038725"/>
            <a:ext cx="1052513" cy="742950"/>
          </a:xfrm>
          <a:prstGeom prst="rect">
            <a:avLst/>
          </a:prstGeom>
        </p:spPr>
      </p:pic>
      <p:pic>
        <p:nvPicPr>
          <p:cNvPr id="19" name="Image 17" descr="preencoded.png"/>
          <p:cNvPicPr>
            <a:picLocks noChangeAspect="1"/>
          </p:cNvPicPr>
          <p:nvPr/>
        </p:nvPicPr>
        <p:blipFill>
          <a:blip r:embed="rId18"/>
          <a:stretch>
            <a:fillRect/>
          </a:stretch>
        </p:blipFill>
        <p:spPr>
          <a:xfrm>
            <a:off x="859036" y="5131594"/>
            <a:ext cx="139303" cy="216694"/>
          </a:xfrm>
          <a:prstGeom prst="rect">
            <a:avLst/>
          </a:prstGeom>
        </p:spPr>
      </p:pic>
      <p:pic>
        <p:nvPicPr>
          <p:cNvPr id="20" name="Image 18" descr="preencoded.png"/>
          <p:cNvPicPr>
            <a:picLocks noChangeAspect="1"/>
          </p:cNvPicPr>
          <p:nvPr/>
        </p:nvPicPr>
        <p:blipFill>
          <a:blip r:embed="rId17"/>
          <a:stretch>
            <a:fillRect/>
          </a:stretch>
        </p:blipFill>
        <p:spPr>
          <a:xfrm>
            <a:off x="1547812" y="5038725"/>
            <a:ext cx="1052513" cy="742950"/>
          </a:xfrm>
          <a:prstGeom prst="rect">
            <a:avLst/>
          </a:prstGeom>
        </p:spPr>
      </p:pic>
      <p:pic>
        <p:nvPicPr>
          <p:cNvPr id="21" name="Image 19" descr="preencoded.png"/>
          <p:cNvPicPr>
            <a:picLocks noChangeAspect="1"/>
          </p:cNvPicPr>
          <p:nvPr/>
        </p:nvPicPr>
        <p:blipFill>
          <a:blip r:embed="rId19"/>
          <a:stretch>
            <a:fillRect/>
          </a:stretch>
        </p:blipFill>
        <p:spPr>
          <a:xfrm>
            <a:off x="1996678" y="5131594"/>
            <a:ext cx="154781" cy="216694"/>
          </a:xfrm>
          <a:prstGeom prst="rect">
            <a:avLst/>
          </a:prstGeom>
        </p:spPr>
      </p:pic>
      <p:pic>
        <p:nvPicPr>
          <p:cNvPr id="22" name="Image 20" descr="preencoded.png"/>
          <p:cNvPicPr>
            <a:picLocks noChangeAspect="1"/>
          </p:cNvPicPr>
          <p:nvPr/>
        </p:nvPicPr>
        <p:blipFill>
          <a:blip r:embed="rId17"/>
          <a:stretch>
            <a:fillRect/>
          </a:stretch>
        </p:blipFill>
        <p:spPr>
          <a:xfrm>
            <a:off x="2693194" y="5038725"/>
            <a:ext cx="1052513" cy="742950"/>
          </a:xfrm>
          <a:prstGeom prst="rect">
            <a:avLst/>
          </a:prstGeom>
        </p:spPr>
      </p:pic>
      <p:pic>
        <p:nvPicPr>
          <p:cNvPr id="23" name="Image 21" descr="preencoded.png"/>
          <p:cNvPicPr>
            <a:picLocks noChangeAspect="1"/>
          </p:cNvPicPr>
          <p:nvPr/>
        </p:nvPicPr>
        <p:blipFill>
          <a:blip r:embed="rId20"/>
          <a:stretch>
            <a:fillRect/>
          </a:stretch>
        </p:blipFill>
        <p:spPr>
          <a:xfrm>
            <a:off x="3122712" y="5131594"/>
            <a:ext cx="193477" cy="216694"/>
          </a:xfrm>
          <a:prstGeom prst="rect">
            <a:avLst/>
          </a:prstGeom>
        </p:spPr>
      </p:pic>
      <p:pic>
        <p:nvPicPr>
          <p:cNvPr id="24" name="Image 22" descr="preencoded.png"/>
          <p:cNvPicPr>
            <a:picLocks noChangeAspect="1"/>
          </p:cNvPicPr>
          <p:nvPr/>
        </p:nvPicPr>
        <p:blipFill>
          <a:blip r:embed="rId21"/>
          <a:stretch>
            <a:fillRect/>
          </a:stretch>
        </p:blipFill>
        <p:spPr>
          <a:xfrm>
            <a:off x="4086225" y="1416844"/>
            <a:ext cx="5572125" cy="1485900"/>
          </a:xfrm>
          <a:prstGeom prst="rect">
            <a:avLst/>
          </a:prstGeom>
        </p:spPr>
      </p:pic>
      <p:pic>
        <p:nvPicPr>
          <p:cNvPr id="25" name="Image 23" descr="preencoded.png"/>
          <p:cNvPicPr>
            <a:picLocks noChangeAspect="1"/>
          </p:cNvPicPr>
          <p:nvPr/>
        </p:nvPicPr>
        <p:blipFill>
          <a:blip r:embed="rId22"/>
          <a:stretch>
            <a:fillRect/>
          </a:stretch>
        </p:blipFill>
        <p:spPr>
          <a:xfrm>
            <a:off x="4210050" y="1628943"/>
            <a:ext cx="1774784" cy="1061703"/>
          </a:xfrm>
          <a:prstGeom prst="rect">
            <a:avLst/>
          </a:prstGeom>
        </p:spPr>
      </p:pic>
      <p:pic>
        <p:nvPicPr>
          <p:cNvPr id="26" name="Image 24" descr="preencoded.png"/>
          <p:cNvPicPr>
            <a:picLocks noChangeAspect="1"/>
          </p:cNvPicPr>
          <p:nvPr/>
        </p:nvPicPr>
        <p:blipFill>
          <a:blip r:embed="rId23"/>
          <a:stretch>
            <a:fillRect/>
          </a:stretch>
        </p:blipFill>
        <p:spPr>
          <a:xfrm>
            <a:off x="6108660" y="2190750"/>
            <a:ext cx="3425745" cy="588169"/>
          </a:xfrm>
          <a:prstGeom prst="rect">
            <a:avLst/>
          </a:prstGeom>
        </p:spPr>
      </p:pic>
      <p:pic>
        <p:nvPicPr>
          <p:cNvPr id="27" name="Image 25" descr="preencoded.png"/>
          <p:cNvPicPr>
            <a:picLocks noChangeAspect="1"/>
          </p:cNvPicPr>
          <p:nvPr/>
        </p:nvPicPr>
        <p:blipFill>
          <a:blip r:embed="rId24"/>
          <a:stretch>
            <a:fillRect/>
          </a:stretch>
        </p:blipFill>
        <p:spPr>
          <a:xfrm>
            <a:off x="6170572" y="2275880"/>
            <a:ext cx="108347" cy="108347"/>
          </a:xfrm>
          <a:prstGeom prst="rect">
            <a:avLst/>
          </a:prstGeom>
        </p:spPr>
      </p:pic>
      <p:pic>
        <p:nvPicPr>
          <p:cNvPr id="28" name="Image 26" descr="preencoded.png"/>
          <p:cNvPicPr>
            <a:picLocks noChangeAspect="1"/>
          </p:cNvPicPr>
          <p:nvPr/>
        </p:nvPicPr>
        <p:blipFill>
          <a:blip r:embed="rId25"/>
          <a:stretch>
            <a:fillRect/>
          </a:stretch>
        </p:blipFill>
        <p:spPr>
          <a:xfrm>
            <a:off x="4086225" y="3088481"/>
            <a:ext cx="5572125" cy="3126581"/>
          </a:xfrm>
          <a:prstGeom prst="rect">
            <a:avLst/>
          </a:prstGeom>
        </p:spPr>
      </p:pic>
      <p:pic>
        <p:nvPicPr>
          <p:cNvPr id="29" name="Image 27" descr="preencoded.png"/>
          <p:cNvPicPr>
            <a:picLocks noChangeAspect="1"/>
          </p:cNvPicPr>
          <p:nvPr/>
        </p:nvPicPr>
        <p:blipFill>
          <a:blip r:embed="rId26"/>
          <a:stretch>
            <a:fillRect/>
          </a:stretch>
        </p:blipFill>
        <p:spPr>
          <a:xfrm>
            <a:off x="4210050" y="3243263"/>
            <a:ext cx="154781" cy="154781"/>
          </a:xfrm>
          <a:prstGeom prst="rect">
            <a:avLst/>
          </a:prstGeom>
        </p:spPr>
      </p:pic>
      <p:pic>
        <p:nvPicPr>
          <p:cNvPr id="30" name="Image 28" descr="preencoded.png"/>
          <p:cNvPicPr>
            <a:picLocks noChangeAspect="1"/>
          </p:cNvPicPr>
          <p:nvPr/>
        </p:nvPicPr>
        <p:blipFill>
          <a:blip r:embed="rId27"/>
          <a:stretch>
            <a:fillRect/>
          </a:stretch>
        </p:blipFill>
        <p:spPr>
          <a:xfrm>
            <a:off x="4210050" y="3521869"/>
            <a:ext cx="1692195" cy="1145381"/>
          </a:xfrm>
          <a:prstGeom prst="rect">
            <a:avLst/>
          </a:prstGeom>
        </p:spPr>
      </p:pic>
      <p:pic>
        <p:nvPicPr>
          <p:cNvPr id="31" name="Image 29" descr="preencoded.png"/>
          <p:cNvPicPr>
            <a:picLocks noChangeAspect="1"/>
          </p:cNvPicPr>
          <p:nvPr/>
        </p:nvPicPr>
        <p:blipFill>
          <a:blip r:embed="rId28"/>
          <a:stretch>
            <a:fillRect/>
          </a:stretch>
        </p:blipFill>
        <p:spPr>
          <a:xfrm>
            <a:off x="4333876" y="3645694"/>
            <a:ext cx="177998" cy="216694"/>
          </a:xfrm>
          <a:prstGeom prst="rect">
            <a:avLst/>
          </a:prstGeom>
        </p:spPr>
      </p:pic>
      <p:pic>
        <p:nvPicPr>
          <p:cNvPr id="32" name="Image 30" descr="preencoded.png"/>
          <p:cNvPicPr>
            <a:picLocks noChangeAspect="1"/>
          </p:cNvPicPr>
          <p:nvPr/>
        </p:nvPicPr>
        <p:blipFill>
          <a:blip r:embed="rId29"/>
          <a:stretch>
            <a:fillRect/>
          </a:stretch>
        </p:blipFill>
        <p:spPr>
          <a:xfrm>
            <a:off x="6026069" y="3521869"/>
            <a:ext cx="1692316" cy="1145381"/>
          </a:xfrm>
          <a:prstGeom prst="rect">
            <a:avLst/>
          </a:prstGeom>
        </p:spPr>
      </p:pic>
      <p:pic>
        <p:nvPicPr>
          <p:cNvPr id="33" name="Image 31" descr="preencoded.png"/>
          <p:cNvPicPr>
            <a:picLocks noChangeAspect="1"/>
          </p:cNvPicPr>
          <p:nvPr/>
        </p:nvPicPr>
        <p:blipFill>
          <a:blip r:embed="rId30"/>
          <a:stretch>
            <a:fillRect/>
          </a:stretch>
        </p:blipFill>
        <p:spPr>
          <a:xfrm>
            <a:off x="7842209" y="3521869"/>
            <a:ext cx="1692316" cy="1145381"/>
          </a:xfrm>
          <a:prstGeom prst="rect">
            <a:avLst/>
          </a:prstGeom>
        </p:spPr>
      </p:pic>
      <p:pic>
        <p:nvPicPr>
          <p:cNvPr id="34" name="Image 32" descr="preencoded.png"/>
          <p:cNvPicPr>
            <a:picLocks noChangeAspect="1"/>
          </p:cNvPicPr>
          <p:nvPr/>
        </p:nvPicPr>
        <p:blipFill>
          <a:blip r:embed="rId31"/>
          <a:stretch>
            <a:fillRect/>
          </a:stretch>
        </p:blipFill>
        <p:spPr>
          <a:xfrm>
            <a:off x="7966035" y="3645694"/>
            <a:ext cx="154781" cy="216694"/>
          </a:xfrm>
          <a:prstGeom prst="rect">
            <a:avLst/>
          </a:prstGeom>
        </p:spPr>
      </p:pic>
      <p:pic>
        <p:nvPicPr>
          <p:cNvPr id="35" name="Image 33" descr="preencoded.png"/>
          <p:cNvPicPr>
            <a:picLocks noChangeAspect="1"/>
          </p:cNvPicPr>
          <p:nvPr/>
        </p:nvPicPr>
        <p:blipFill>
          <a:blip r:embed="rId32"/>
          <a:stretch>
            <a:fillRect/>
          </a:stretch>
        </p:blipFill>
        <p:spPr>
          <a:xfrm>
            <a:off x="4210050" y="4791075"/>
            <a:ext cx="1692195" cy="1300163"/>
          </a:xfrm>
          <a:prstGeom prst="rect">
            <a:avLst/>
          </a:prstGeom>
        </p:spPr>
      </p:pic>
      <p:pic>
        <p:nvPicPr>
          <p:cNvPr id="36" name="Image 34" descr="preencoded.png"/>
          <p:cNvPicPr>
            <a:picLocks noChangeAspect="1"/>
          </p:cNvPicPr>
          <p:nvPr/>
        </p:nvPicPr>
        <p:blipFill>
          <a:blip r:embed="rId33"/>
          <a:stretch>
            <a:fillRect/>
          </a:stretch>
        </p:blipFill>
        <p:spPr>
          <a:xfrm>
            <a:off x="4333875" y="4914900"/>
            <a:ext cx="139303" cy="216694"/>
          </a:xfrm>
          <a:prstGeom prst="rect">
            <a:avLst/>
          </a:prstGeom>
        </p:spPr>
      </p:pic>
      <p:pic>
        <p:nvPicPr>
          <p:cNvPr id="37" name="Image 35" descr="preencoded.png"/>
          <p:cNvPicPr>
            <a:picLocks noChangeAspect="1"/>
          </p:cNvPicPr>
          <p:nvPr/>
        </p:nvPicPr>
        <p:blipFill>
          <a:blip r:embed="rId34"/>
          <a:stretch>
            <a:fillRect/>
          </a:stretch>
        </p:blipFill>
        <p:spPr>
          <a:xfrm>
            <a:off x="6026069" y="4791075"/>
            <a:ext cx="1692316" cy="1300163"/>
          </a:xfrm>
          <a:prstGeom prst="rect">
            <a:avLst/>
          </a:prstGeom>
        </p:spPr>
      </p:pic>
      <p:pic>
        <p:nvPicPr>
          <p:cNvPr id="38" name="Image 36" descr="preencoded.png"/>
          <p:cNvPicPr>
            <a:picLocks noChangeAspect="1"/>
          </p:cNvPicPr>
          <p:nvPr/>
        </p:nvPicPr>
        <p:blipFill>
          <a:blip r:embed="rId35"/>
          <a:stretch>
            <a:fillRect/>
          </a:stretch>
        </p:blipFill>
        <p:spPr>
          <a:xfrm>
            <a:off x="6149895" y="4992291"/>
            <a:ext cx="193477" cy="216694"/>
          </a:xfrm>
          <a:prstGeom prst="rect">
            <a:avLst/>
          </a:prstGeom>
        </p:spPr>
      </p:pic>
      <p:pic>
        <p:nvPicPr>
          <p:cNvPr id="39" name="Image 37" descr="preencoded.png"/>
          <p:cNvPicPr>
            <a:picLocks noChangeAspect="1"/>
          </p:cNvPicPr>
          <p:nvPr/>
        </p:nvPicPr>
        <p:blipFill>
          <a:blip r:embed="rId36"/>
          <a:stretch>
            <a:fillRect/>
          </a:stretch>
        </p:blipFill>
        <p:spPr>
          <a:xfrm>
            <a:off x="0" y="7043738"/>
            <a:ext cx="9906000" cy="61913"/>
          </a:xfrm>
          <a:prstGeom prst="rect">
            <a:avLst/>
          </a:prstGeom>
        </p:spPr>
      </p:pic>
      <p:sp>
        <p:nvSpPr>
          <p:cNvPr id="40"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싱크홀 위험 예측을 위한 데이터 수집</a:t>
            </a:r>
            <a:endParaRPr lang="en-US" sz="1828" dirty="0"/>
          </a:p>
        </p:txBody>
      </p:sp>
      <p:sp>
        <p:nvSpPr>
          <p:cNvPr id="41" name="Text 1"/>
          <p:cNvSpPr/>
          <p:nvPr/>
        </p:nvSpPr>
        <p:spPr>
          <a:xfrm>
            <a:off x="619125" y="1571625"/>
            <a:ext cx="33432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싱크홀과 공사현장 위험의 특성</a:t>
            </a:r>
            <a:endParaRPr lang="en-US" sz="1219" dirty="0"/>
          </a:p>
        </p:txBody>
      </p:sp>
      <p:sp>
        <p:nvSpPr>
          <p:cNvPr id="42" name="Text 2"/>
          <p:cNvSpPr/>
          <p:nvPr/>
        </p:nvSpPr>
        <p:spPr>
          <a:xfrm>
            <a:off x="603647" y="1881187"/>
            <a:ext cx="3142059" cy="557213"/>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싱크홀:</a:t>
            </a:r>
            <a:r>
              <a:rPr lang="en-US" sz="975" dirty="0">
                <a:solidFill>
                  <a:srgbClr val="374151"/>
                </a:solidFill>
                <a:latin typeface="Roboto" pitchFamily="34" charset="0"/>
                <a:ea typeface="Roboto" pitchFamily="34" charset="-122"/>
                <a:cs typeface="Roboto" pitchFamily="34" charset="-120"/>
              </a:rPr>
              <a:t> 지반 침하로 인해 땅이 꺼지는 현상으로, 노후된 지하 시설물이나 지하수 유출, 집중 호우 등 다양한 요인으로 발생한다.</a:t>
            </a:r>
            <a:endParaRPr lang="en-US" sz="975" dirty="0"/>
          </a:p>
        </p:txBody>
      </p:sp>
      <p:sp>
        <p:nvSpPr>
          <p:cNvPr id="43" name="Text 3"/>
          <p:cNvSpPr/>
          <p:nvPr/>
        </p:nvSpPr>
        <p:spPr>
          <a:xfrm>
            <a:off x="603647" y="2531269"/>
            <a:ext cx="3142059" cy="371475"/>
          </a:xfrm>
          <a:prstGeom prst="rect">
            <a:avLst/>
          </a:prstGeom>
          <a:noFill/>
          <a:ln/>
        </p:spPr>
        <p:txBody>
          <a:bodyPr wrap="square" lIns="0" tIns="0" rIns="0" bIns="0" rtlCol="0" anchor="t"/>
          <a:lstStyle/>
          <a:p>
            <a:pPr>
              <a:lnSpc>
                <a:spcPts val="1463"/>
              </a:lnSpc>
            </a:pPr>
            <a:r>
              <a:rPr lang="en-US" sz="975" b="1" dirty="0">
                <a:solidFill>
                  <a:srgbClr val="374151"/>
                </a:solidFill>
                <a:latin typeface="Roboto" pitchFamily="34" charset="0"/>
                <a:ea typeface="Roboto" pitchFamily="34" charset="-122"/>
                <a:cs typeface="Roboto" pitchFamily="34" charset="-120"/>
              </a:rPr>
              <a:t>공사현장 위험:</a:t>
            </a:r>
            <a:r>
              <a:rPr lang="en-US" sz="975" dirty="0">
                <a:solidFill>
                  <a:srgbClr val="374151"/>
                </a:solidFill>
                <a:latin typeface="Roboto" pitchFamily="34" charset="0"/>
                <a:ea typeface="Roboto" pitchFamily="34" charset="-122"/>
                <a:cs typeface="Roboto" pitchFamily="34" charset="-120"/>
              </a:rPr>
              <a:t> 지반 약화, 시설물 붕괴, 장비 사고 등으로 나타난다.</a:t>
            </a:r>
            <a:endParaRPr lang="en-US" sz="975" dirty="0"/>
          </a:p>
        </p:txBody>
      </p:sp>
      <p:sp>
        <p:nvSpPr>
          <p:cNvPr id="44" name="Text 4"/>
          <p:cNvSpPr/>
          <p:nvPr/>
        </p:nvSpPr>
        <p:spPr>
          <a:xfrm>
            <a:off x="681037" y="3088481"/>
            <a:ext cx="3157538" cy="371475"/>
          </a:xfrm>
          <a:prstGeom prst="rect">
            <a:avLst/>
          </a:prstGeom>
          <a:noFill/>
          <a:ln/>
        </p:spPr>
        <p:txBody>
          <a:bodyPr wrap="square" lIns="0" tIns="0" rIns="0" bIns="0" rtlCol="0" anchor="t"/>
          <a:lstStyle/>
          <a:p>
            <a:pPr>
              <a:lnSpc>
                <a:spcPts val="1463"/>
              </a:lnSpc>
            </a:pPr>
            <a:r>
              <a:rPr lang="en-US" sz="975" dirty="0">
                <a:solidFill>
                  <a:srgbClr val="B91C1C"/>
                </a:solidFill>
                <a:latin typeface="Roboto" pitchFamily="34" charset="0"/>
                <a:ea typeface="Roboto" pitchFamily="34" charset="-122"/>
                <a:cs typeface="Roboto" pitchFamily="34" charset="-120"/>
              </a:rPr>
              <a:t>두 현상 모두 스마트시티의 안전에 큰 위협이기 때문에 </a:t>
            </a:r>
            <a:r>
              <a:rPr lang="en-US" sz="975" b="1" dirty="0">
                <a:solidFill>
                  <a:srgbClr val="B91C1C"/>
                </a:solidFill>
                <a:latin typeface="Roboto" pitchFamily="34" charset="0"/>
                <a:ea typeface="Roboto" pitchFamily="34" charset="-122"/>
                <a:cs typeface="Roboto" pitchFamily="34" charset="-120"/>
              </a:rPr>
              <a:t>정확한 데이터 수집과 조기 예측</a:t>
            </a:r>
            <a:r>
              <a:rPr lang="en-US" sz="975" dirty="0">
                <a:solidFill>
                  <a:srgbClr val="B91C1C"/>
                </a:solidFill>
                <a:latin typeface="Roboto" pitchFamily="34" charset="0"/>
                <a:ea typeface="Roboto" pitchFamily="34" charset="-122"/>
                <a:cs typeface="Roboto" pitchFamily="34" charset="-120"/>
              </a:rPr>
              <a:t>이 필수적이다.</a:t>
            </a:r>
            <a:endParaRPr lang="en-US" sz="975" dirty="0"/>
          </a:p>
        </p:txBody>
      </p:sp>
      <p:sp>
        <p:nvSpPr>
          <p:cNvPr id="45" name="Text 5"/>
          <p:cNvSpPr/>
          <p:nvPr/>
        </p:nvSpPr>
        <p:spPr>
          <a:xfrm>
            <a:off x="603647" y="4048125"/>
            <a:ext cx="33432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데이터 수집 및 관리 절차</a:t>
            </a:r>
            <a:endParaRPr lang="en-US" sz="1219" dirty="0"/>
          </a:p>
        </p:txBody>
      </p:sp>
      <p:sp>
        <p:nvSpPr>
          <p:cNvPr id="46" name="Text 6"/>
          <p:cNvSpPr/>
          <p:nvPr/>
        </p:nvSpPr>
        <p:spPr>
          <a:xfrm>
            <a:off x="408623" y="4698206"/>
            <a:ext cx="1040130"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데이터 요구 정의</a:t>
            </a:r>
            <a:endParaRPr lang="en-US" sz="853" dirty="0"/>
          </a:p>
        </p:txBody>
      </p:sp>
      <p:sp>
        <p:nvSpPr>
          <p:cNvPr id="47" name="Text 7"/>
          <p:cNvSpPr/>
          <p:nvPr/>
        </p:nvSpPr>
        <p:spPr>
          <a:xfrm>
            <a:off x="1554004" y="4698206"/>
            <a:ext cx="1040130"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수집 계획 수립</a:t>
            </a:r>
            <a:endParaRPr lang="en-US" sz="853" dirty="0"/>
          </a:p>
        </p:txBody>
      </p:sp>
      <p:sp>
        <p:nvSpPr>
          <p:cNvPr id="48" name="Text 8"/>
          <p:cNvSpPr/>
          <p:nvPr/>
        </p:nvSpPr>
        <p:spPr>
          <a:xfrm>
            <a:off x="2699385" y="4698206"/>
            <a:ext cx="1040130"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라벨링 기준 설정</a:t>
            </a:r>
            <a:endParaRPr lang="en-US" sz="853" dirty="0"/>
          </a:p>
        </p:txBody>
      </p:sp>
      <p:sp>
        <p:nvSpPr>
          <p:cNvPr id="49" name="Text 9"/>
          <p:cNvSpPr/>
          <p:nvPr/>
        </p:nvSpPr>
        <p:spPr>
          <a:xfrm>
            <a:off x="408623" y="5379244"/>
            <a:ext cx="1040130"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저장 및 백업</a:t>
            </a:r>
            <a:endParaRPr lang="en-US" sz="853" dirty="0"/>
          </a:p>
        </p:txBody>
      </p:sp>
      <p:sp>
        <p:nvSpPr>
          <p:cNvPr id="50" name="Text 10"/>
          <p:cNvSpPr/>
          <p:nvPr/>
        </p:nvSpPr>
        <p:spPr>
          <a:xfrm>
            <a:off x="1640681" y="5379244"/>
            <a:ext cx="866775" cy="154781"/>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품질 검토</a:t>
            </a:r>
            <a:endParaRPr lang="en-US" sz="853" dirty="0"/>
          </a:p>
        </p:txBody>
      </p:sp>
      <p:sp>
        <p:nvSpPr>
          <p:cNvPr id="51" name="Text 11"/>
          <p:cNvSpPr/>
          <p:nvPr/>
        </p:nvSpPr>
        <p:spPr>
          <a:xfrm>
            <a:off x="2786063" y="5379244"/>
            <a:ext cx="866775" cy="309563"/>
          </a:xfrm>
          <a:prstGeom prst="rect">
            <a:avLst/>
          </a:prstGeom>
          <a:noFill/>
          <a:ln/>
        </p:spPr>
        <p:txBody>
          <a:bodyPr wrap="square" lIns="0" tIns="0" rIns="0" bIns="0" rtlCol="0" anchor="t"/>
          <a:lstStyle/>
          <a:p>
            <a:pPr algn="ctr">
              <a:lnSpc>
                <a:spcPts val="1219"/>
              </a:lnSpc>
            </a:pPr>
            <a:r>
              <a:rPr lang="en-US" sz="853" dirty="0">
                <a:solidFill>
                  <a:srgbClr val="374151"/>
                </a:solidFill>
                <a:latin typeface="Roboto" pitchFamily="34" charset="0"/>
                <a:ea typeface="Roboto" pitchFamily="34" charset="-122"/>
                <a:cs typeface="Roboto" pitchFamily="34" charset="-120"/>
              </a:rPr>
              <a:t>윤리 및 개인정보 보호</a:t>
            </a:r>
            <a:endParaRPr lang="en-US" sz="853" dirty="0"/>
          </a:p>
        </p:txBody>
      </p:sp>
      <p:sp>
        <p:nvSpPr>
          <p:cNvPr id="52" name="Text 12"/>
          <p:cNvSpPr/>
          <p:nvPr/>
        </p:nvSpPr>
        <p:spPr>
          <a:xfrm>
            <a:off x="6108660" y="1540669"/>
            <a:ext cx="3425745" cy="216694"/>
          </a:xfrm>
          <a:prstGeom prst="rect">
            <a:avLst/>
          </a:prstGeom>
          <a:noFill/>
          <a:ln/>
        </p:spPr>
        <p:txBody>
          <a:bodyPr wrap="square" lIns="0" tIns="0" rIns="0" bIns="0" rtlCol="0" anchor="t"/>
          <a:lstStyle/>
          <a:p>
            <a:pPr>
              <a:lnSpc>
                <a:spcPts val="1706"/>
              </a:lnSpc>
            </a:pPr>
            <a:r>
              <a:rPr lang="en-US" sz="1097" b="1" dirty="0">
                <a:solidFill>
                  <a:srgbClr val="1F2937"/>
                </a:solidFill>
                <a:latin typeface="Roboto" pitchFamily="34" charset="0"/>
                <a:ea typeface="Roboto" pitchFamily="34" charset="-122"/>
                <a:cs typeface="Roboto" pitchFamily="34" charset="-120"/>
              </a:rPr>
              <a:t>싱크홀의 위험성</a:t>
            </a:r>
            <a:endParaRPr lang="en-US" sz="1097" dirty="0"/>
          </a:p>
        </p:txBody>
      </p:sp>
      <p:sp>
        <p:nvSpPr>
          <p:cNvPr id="53" name="Text 13"/>
          <p:cNvSpPr/>
          <p:nvPr/>
        </p:nvSpPr>
        <p:spPr>
          <a:xfrm>
            <a:off x="6108660" y="1819275"/>
            <a:ext cx="3425745" cy="309563"/>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도시 지역에서 발생한 싱크홀은 주로 도로 표면의 지반 약화로 인한 현상으로, 많은 경우에 교통 중단 및 차량 손실로 이어진다.</a:t>
            </a:r>
            <a:endParaRPr lang="en-US" sz="853" dirty="0"/>
          </a:p>
        </p:txBody>
      </p:sp>
      <p:sp>
        <p:nvSpPr>
          <p:cNvPr id="54" name="Text 14"/>
          <p:cNvSpPr/>
          <p:nvPr/>
        </p:nvSpPr>
        <p:spPr>
          <a:xfrm>
            <a:off x="6309875" y="2190750"/>
            <a:ext cx="3425745" cy="588169"/>
          </a:xfrm>
          <a:prstGeom prst="rect">
            <a:avLst/>
          </a:prstGeom>
          <a:noFill/>
          <a:ln/>
        </p:spPr>
        <p:txBody>
          <a:bodyPr wrap="square" lIns="0" tIns="0" rIns="0" bIns="0" rtlCol="0" anchor="t"/>
          <a:lstStyle/>
          <a:p>
            <a:pPr>
              <a:lnSpc>
                <a:spcPts val="1219"/>
              </a:lnSpc>
            </a:pPr>
            <a:r>
              <a:rPr lang="en-US" sz="853" dirty="0">
                <a:solidFill>
                  <a:srgbClr val="1D4ED8"/>
                </a:solidFill>
                <a:latin typeface="Roboto" pitchFamily="34" charset="0"/>
                <a:ea typeface="Roboto" pitchFamily="34" charset="-122"/>
                <a:cs typeface="Roboto" pitchFamily="34" charset="-120"/>
              </a:rPr>
              <a:t> 원격감지(Remote sensing)는 위성이나 레이더 </a:t>
            </a:r>
            <a:r>
              <a:rPr lang="en-US" sz="853">
                <a:solidFill>
                  <a:srgbClr val="1D4ED8"/>
                </a:solidFill>
                <a:latin typeface="Roboto" pitchFamily="34" charset="0"/>
                <a:ea typeface="Roboto" pitchFamily="34" charset="-122"/>
                <a:cs typeface="Roboto" pitchFamily="34" charset="-120"/>
              </a:rPr>
              <a:t>등으로 </a:t>
            </a:r>
          </a:p>
          <a:p>
            <a:pPr>
              <a:lnSpc>
                <a:spcPts val="1219"/>
              </a:lnSpc>
            </a:pPr>
            <a:r>
              <a:rPr lang="en-US" sz="853">
                <a:solidFill>
                  <a:srgbClr val="1D4ED8"/>
                </a:solidFill>
                <a:latin typeface="Roboto" pitchFamily="34" charset="0"/>
                <a:ea typeface="Roboto" pitchFamily="34" charset="-122"/>
                <a:cs typeface="Roboto" pitchFamily="34" charset="-120"/>
              </a:rPr>
              <a:t>넓은 </a:t>
            </a:r>
            <a:r>
              <a:rPr lang="en-US" sz="853" dirty="0">
                <a:solidFill>
                  <a:srgbClr val="1D4ED8"/>
                </a:solidFill>
                <a:latin typeface="Roboto" pitchFamily="34" charset="0"/>
                <a:ea typeface="Roboto" pitchFamily="34" charset="-122"/>
                <a:cs typeface="Roboto" pitchFamily="34" charset="-120"/>
              </a:rPr>
              <a:t>영역의 지표 상태를 측정하는 방법으로</a:t>
            </a:r>
            <a:r>
              <a:rPr lang="en-US" sz="853">
                <a:solidFill>
                  <a:srgbClr val="1D4ED8"/>
                </a:solidFill>
                <a:latin typeface="Roboto" pitchFamily="34" charset="0"/>
                <a:ea typeface="Roboto" pitchFamily="34" charset="-122"/>
                <a:cs typeface="Roboto" pitchFamily="34" charset="-120"/>
              </a:rPr>
              <a:t>, </a:t>
            </a:r>
          </a:p>
          <a:p>
            <a:pPr>
              <a:lnSpc>
                <a:spcPts val="1219"/>
              </a:lnSpc>
            </a:pPr>
            <a:r>
              <a:rPr lang="en-US" sz="853">
                <a:solidFill>
                  <a:srgbClr val="1D4ED8"/>
                </a:solidFill>
                <a:latin typeface="Roboto" pitchFamily="34" charset="0"/>
                <a:ea typeface="Roboto" pitchFamily="34" charset="-122"/>
                <a:cs typeface="Roboto" pitchFamily="34" charset="-120"/>
              </a:rPr>
              <a:t>이는 </a:t>
            </a:r>
            <a:r>
              <a:rPr lang="en-US" sz="853" dirty="0">
                <a:solidFill>
                  <a:srgbClr val="1D4ED8"/>
                </a:solidFill>
                <a:latin typeface="Roboto" pitchFamily="34" charset="0"/>
                <a:ea typeface="Roboto" pitchFamily="34" charset="-122"/>
                <a:cs typeface="Roboto" pitchFamily="34" charset="-120"/>
              </a:rPr>
              <a:t>위험 지역의 정기적 모니터링에 효과적이다.</a:t>
            </a:r>
            <a:endParaRPr lang="en-US" sz="853" dirty="0"/>
          </a:p>
        </p:txBody>
      </p:sp>
      <p:sp>
        <p:nvSpPr>
          <p:cNvPr id="55" name="Text 15"/>
          <p:cNvSpPr/>
          <p:nvPr/>
        </p:nvSpPr>
        <p:spPr>
          <a:xfrm>
            <a:off x="4426744" y="3212306"/>
            <a:ext cx="5324475" cy="216694"/>
          </a:xfrm>
          <a:prstGeom prst="rect">
            <a:avLst/>
          </a:prstGeom>
          <a:noFill/>
          <a:ln/>
        </p:spPr>
        <p:txBody>
          <a:bodyPr wrap="square" lIns="0" tIns="0" rIns="0" bIns="0" rtlCol="0" anchor="t"/>
          <a:lstStyle/>
          <a:p>
            <a:pPr>
              <a:lnSpc>
                <a:spcPts val="1706"/>
              </a:lnSpc>
            </a:pPr>
            <a:r>
              <a:rPr lang="en-US" sz="1219" b="1" dirty="0">
                <a:solidFill>
                  <a:srgbClr val="1F2937"/>
                </a:solidFill>
                <a:latin typeface="Roboto" pitchFamily="34" charset="0"/>
                <a:ea typeface="Roboto" pitchFamily="34" charset="-122"/>
                <a:cs typeface="Roboto" pitchFamily="34" charset="-120"/>
              </a:rPr>
              <a:t>데이터 수집 원천</a:t>
            </a:r>
            <a:endParaRPr lang="en-US" sz="1219" dirty="0"/>
          </a:p>
        </p:txBody>
      </p:sp>
      <p:sp>
        <p:nvSpPr>
          <p:cNvPr id="56" name="Text 16"/>
          <p:cNvSpPr/>
          <p:nvPr/>
        </p:nvSpPr>
        <p:spPr>
          <a:xfrm>
            <a:off x="4573786" y="3661172"/>
            <a:ext cx="1049417"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도로·교통 CCTV</a:t>
            </a:r>
            <a:endParaRPr lang="en-US" sz="975" dirty="0"/>
          </a:p>
        </p:txBody>
      </p:sp>
      <p:sp>
        <p:nvSpPr>
          <p:cNvPr id="57" name="Text 17"/>
          <p:cNvSpPr/>
          <p:nvPr/>
        </p:nvSpPr>
        <p:spPr>
          <a:xfrm>
            <a:off x="4333875" y="3924300"/>
            <a:ext cx="1444545"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도시 전역에 설치된 CCTV에서 도로 표면과 지반 침하 징후를 캡처하여 실시간 모니터링에 활용한다.</a:t>
            </a:r>
            <a:endParaRPr lang="en-US" sz="853" dirty="0"/>
          </a:p>
        </p:txBody>
      </p:sp>
      <p:sp>
        <p:nvSpPr>
          <p:cNvPr id="58" name="Text 18"/>
          <p:cNvSpPr/>
          <p:nvPr/>
        </p:nvSpPr>
        <p:spPr>
          <a:xfrm>
            <a:off x="6211807" y="3645694"/>
            <a:ext cx="1151573"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드론 및 항공 촬영</a:t>
            </a:r>
            <a:endParaRPr lang="en-US" sz="975" dirty="0"/>
          </a:p>
        </p:txBody>
      </p:sp>
      <p:sp>
        <p:nvSpPr>
          <p:cNvPr id="59" name="Text 19"/>
          <p:cNvSpPr/>
          <p:nvPr/>
        </p:nvSpPr>
        <p:spPr>
          <a:xfrm>
            <a:off x="6149894" y="3893344"/>
            <a:ext cx="1444666"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건설 현장과 위험 지역을 드론으로 촬영하여 고해상도 사진과 동영상을 확보한다.</a:t>
            </a:r>
            <a:endParaRPr lang="en-US" sz="853" dirty="0"/>
          </a:p>
        </p:txBody>
      </p:sp>
      <p:sp>
        <p:nvSpPr>
          <p:cNvPr id="60" name="Text 20"/>
          <p:cNvSpPr/>
          <p:nvPr/>
        </p:nvSpPr>
        <p:spPr>
          <a:xfrm>
            <a:off x="8182728" y="3661172"/>
            <a:ext cx="1448753"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위성 및 레이더 이미지</a:t>
            </a:r>
            <a:endParaRPr lang="en-US" sz="975" dirty="0"/>
          </a:p>
        </p:txBody>
      </p:sp>
      <p:sp>
        <p:nvSpPr>
          <p:cNvPr id="61" name="Text 21"/>
          <p:cNvSpPr/>
          <p:nvPr/>
        </p:nvSpPr>
        <p:spPr>
          <a:xfrm>
            <a:off x="7966034" y="3924300"/>
            <a:ext cx="1444666"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위성 센서와 SAR을 활용하여 지표 변위와 지하수 변화를 추정한다.</a:t>
            </a:r>
            <a:endParaRPr lang="en-US" sz="853" dirty="0"/>
          </a:p>
        </p:txBody>
      </p:sp>
      <p:sp>
        <p:nvSpPr>
          <p:cNvPr id="62" name="Text 22"/>
          <p:cNvSpPr/>
          <p:nvPr/>
        </p:nvSpPr>
        <p:spPr>
          <a:xfrm>
            <a:off x="4535091" y="4930378"/>
            <a:ext cx="1263015"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강사 제공 데이터셋</a:t>
            </a:r>
            <a:endParaRPr lang="en-US" sz="975" dirty="0"/>
          </a:p>
        </p:txBody>
      </p:sp>
      <p:sp>
        <p:nvSpPr>
          <p:cNvPr id="63" name="Text 23"/>
          <p:cNvSpPr/>
          <p:nvPr/>
        </p:nvSpPr>
        <p:spPr>
          <a:xfrm>
            <a:off x="4333875" y="5193506"/>
            <a:ext cx="1444545"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과거 싱크홀 사례와 공사현장 사진을 포함한 데이터셋을 활용하여 모델 학습에 필요한 초기 데이터를 확보한다.</a:t>
            </a:r>
            <a:endParaRPr lang="en-US" sz="853" dirty="0"/>
          </a:p>
        </p:txBody>
      </p:sp>
      <p:sp>
        <p:nvSpPr>
          <p:cNvPr id="64" name="Text 24"/>
          <p:cNvSpPr/>
          <p:nvPr/>
        </p:nvSpPr>
        <p:spPr>
          <a:xfrm>
            <a:off x="6405284" y="4914900"/>
            <a:ext cx="1189277" cy="371475"/>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AI HUB 및 공공데이터 포털</a:t>
            </a:r>
            <a:endParaRPr lang="en-US" sz="975" dirty="0"/>
          </a:p>
        </p:txBody>
      </p:sp>
      <p:sp>
        <p:nvSpPr>
          <p:cNvPr id="65" name="Text 25"/>
          <p:cNvSpPr/>
          <p:nvPr/>
        </p:nvSpPr>
        <p:spPr>
          <a:xfrm>
            <a:off x="6149894" y="5348288"/>
            <a:ext cx="1444666" cy="619125"/>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도로 보수, 지반 조사, 시설물 유지보수 등과 관련된 이미지 자료를 수집하여 데이터의 다양성을 확보한다.</a:t>
            </a:r>
            <a:endParaRPr lang="en-US" sz="853"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2938"/>
            <a:ext cx="9906000" cy="6717506"/>
          </a:xfrm>
          <a:prstGeom prst="rect">
            <a:avLst/>
          </a:prstGeom>
        </p:spPr>
      </p:pic>
      <p:pic>
        <p:nvPicPr>
          <p:cNvPr id="3" name="Image 1" descr="preencoded.png"/>
          <p:cNvPicPr>
            <a:picLocks noChangeAspect="1"/>
          </p:cNvPicPr>
          <p:nvPr/>
        </p:nvPicPr>
        <p:blipFill>
          <a:blip r:embed="rId4"/>
          <a:stretch>
            <a:fillRect/>
          </a:stretch>
        </p:blipFill>
        <p:spPr>
          <a:xfrm>
            <a:off x="0" y="642938"/>
            <a:ext cx="9906000" cy="526256"/>
          </a:xfrm>
          <a:prstGeom prst="rect">
            <a:avLst/>
          </a:prstGeom>
        </p:spPr>
      </p:pic>
      <p:pic>
        <p:nvPicPr>
          <p:cNvPr id="4" name="Image 2" descr="preencoded.png"/>
          <p:cNvPicPr>
            <a:picLocks noChangeAspect="1"/>
          </p:cNvPicPr>
          <p:nvPr/>
        </p:nvPicPr>
        <p:blipFill>
          <a:blip r:embed="rId5"/>
          <a:stretch>
            <a:fillRect/>
          </a:stretch>
        </p:blipFill>
        <p:spPr>
          <a:xfrm>
            <a:off x="247650" y="1788319"/>
            <a:ext cx="3013034" cy="5324475"/>
          </a:xfrm>
          <a:prstGeom prst="rect">
            <a:avLst/>
          </a:prstGeom>
        </p:spPr>
      </p:pic>
      <p:pic>
        <p:nvPicPr>
          <p:cNvPr id="5" name="Image 3" descr="preencoded.png"/>
          <p:cNvPicPr>
            <a:picLocks noChangeAspect="1"/>
          </p:cNvPicPr>
          <p:nvPr/>
        </p:nvPicPr>
        <p:blipFill>
          <a:blip r:embed="rId6"/>
          <a:stretch>
            <a:fillRect/>
          </a:stretch>
        </p:blipFill>
        <p:spPr>
          <a:xfrm>
            <a:off x="371475" y="2221706"/>
            <a:ext cx="2765384" cy="1556882"/>
          </a:xfrm>
          <a:prstGeom prst="rect">
            <a:avLst/>
          </a:prstGeom>
        </p:spPr>
      </p:pic>
      <p:pic>
        <p:nvPicPr>
          <p:cNvPr id="6" name="Image 4" descr="preencoded.png"/>
          <p:cNvPicPr>
            <a:picLocks noChangeAspect="1"/>
          </p:cNvPicPr>
          <p:nvPr/>
        </p:nvPicPr>
        <p:blipFill>
          <a:blip r:embed="rId7"/>
          <a:stretch>
            <a:fillRect/>
          </a:stretch>
        </p:blipFill>
        <p:spPr>
          <a:xfrm>
            <a:off x="371475" y="3499982"/>
            <a:ext cx="2765384" cy="278606"/>
          </a:xfrm>
          <a:prstGeom prst="rect">
            <a:avLst/>
          </a:prstGeom>
        </p:spPr>
      </p:pic>
      <p:pic>
        <p:nvPicPr>
          <p:cNvPr id="7" name="Image 5" descr="preencoded.png"/>
          <p:cNvPicPr>
            <a:picLocks noChangeAspect="1"/>
          </p:cNvPicPr>
          <p:nvPr/>
        </p:nvPicPr>
        <p:blipFill>
          <a:blip r:embed="rId8"/>
          <a:stretch>
            <a:fillRect/>
          </a:stretch>
        </p:blipFill>
        <p:spPr>
          <a:xfrm>
            <a:off x="371475" y="3902413"/>
            <a:ext cx="2765384" cy="650081"/>
          </a:xfrm>
          <a:prstGeom prst="rect">
            <a:avLst/>
          </a:prstGeom>
        </p:spPr>
      </p:pic>
      <p:pic>
        <p:nvPicPr>
          <p:cNvPr id="8" name="Image 6" descr="preencoded.png"/>
          <p:cNvPicPr>
            <a:picLocks noChangeAspect="1"/>
          </p:cNvPicPr>
          <p:nvPr/>
        </p:nvPicPr>
        <p:blipFill>
          <a:blip r:embed="rId9"/>
          <a:stretch>
            <a:fillRect/>
          </a:stretch>
        </p:blipFill>
        <p:spPr>
          <a:xfrm>
            <a:off x="464344" y="4018499"/>
            <a:ext cx="108347" cy="108347"/>
          </a:xfrm>
          <a:prstGeom prst="rect">
            <a:avLst/>
          </a:prstGeom>
        </p:spPr>
      </p:pic>
      <p:pic>
        <p:nvPicPr>
          <p:cNvPr id="9" name="Image 7" descr="preencoded.png"/>
          <p:cNvPicPr>
            <a:picLocks noChangeAspect="1"/>
          </p:cNvPicPr>
          <p:nvPr/>
        </p:nvPicPr>
        <p:blipFill>
          <a:blip r:embed="rId10"/>
          <a:stretch>
            <a:fillRect/>
          </a:stretch>
        </p:blipFill>
        <p:spPr>
          <a:xfrm>
            <a:off x="3446422" y="1788319"/>
            <a:ext cx="3013034" cy="5324475"/>
          </a:xfrm>
          <a:prstGeom prst="rect">
            <a:avLst/>
          </a:prstGeom>
        </p:spPr>
      </p:pic>
      <p:pic>
        <p:nvPicPr>
          <p:cNvPr id="10" name="Image 8" descr="preencoded.png"/>
          <p:cNvPicPr>
            <a:picLocks noChangeAspect="1"/>
          </p:cNvPicPr>
          <p:nvPr/>
        </p:nvPicPr>
        <p:blipFill>
          <a:blip r:embed="rId11"/>
          <a:stretch>
            <a:fillRect/>
          </a:stretch>
        </p:blipFill>
        <p:spPr>
          <a:xfrm>
            <a:off x="4705229" y="2221706"/>
            <a:ext cx="495300" cy="495300"/>
          </a:xfrm>
          <a:prstGeom prst="rect">
            <a:avLst/>
          </a:prstGeom>
        </p:spPr>
      </p:pic>
      <p:pic>
        <p:nvPicPr>
          <p:cNvPr id="11" name="Image 9" descr="preencoded.png"/>
          <p:cNvPicPr>
            <a:picLocks noChangeAspect="1"/>
          </p:cNvPicPr>
          <p:nvPr/>
        </p:nvPicPr>
        <p:blipFill>
          <a:blip r:embed="rId12"/>
          <a:stretch>
            <a:fillRect/>
          </a:stretch>
        </p:blipFill>
        <p:spPr>
          <a:xfrm>
            <a:off x="4860010" y="2268141"/>
            <a:ext cx="185738" cy="247650"/>
          </a:xfrm>
          <a:prstGeom prst="rect">
            <a:avLst/>
          </a:prstGeom>
        </p:spPr>
      </p:pic>
      <p:pic>
        <p:nvPicPr>
          <p:cNvPr id="12" name="Image 10" descr="preencoded.png"/>
          <p:cNvPicPr>
            <a:picLocks noChangeAspect="1"/>
          </p:cNvPicPr>
          <p:nvPr/>
        </p:nvPicPr>
        <p:blipFill>
          <a:blip r:embed="rId13"/>
          <a:stretch>
            <a:fillRect/>
          </a:stretch>
        </p:blipFill>
        <p:spPr>
          <a:xfrm>
            <a:off x="4705229" y="3212306"/>
            <a:ext cx="495300" cy="495300"/>
          </a:xfrm>
          <a:prstGeom prst="rect">
            <a:avLst/>
          </a:prstGeom>
        </p:spPr>
      </p:pic>
      <p:pic>
        <p:nvPicPr>
          <p:cNvPr id="13" name="Image 11" descr="preencoded.png"/>
          <p:cNvPicPr>
            <a:picLocks noChangeAspect="1"/>
          </p:cNvPicPr>
          <p:nvPr/>
        </p:nvPicPr>
        <p:blipFill>
          <a:blip r:embed="rId14"/>
          <a:stretch>
            <a:fillRect/>
          </a:stretch>
        </p:blipFill>
        <p:spPr>
          <a:xfrm>
            <a:off x="4860010" y="3258741"/>
            <a:ext cx="185738" cy="247650"/>
          </a:xfrm>
          <a:prstGeom prst="rect">
            <a:avLst/>
          </a:prstGeom>
        </p:spPr>
      </p:pic>
      <p:pic>
        <p:nvPicPr>
          <p:cNvPr id="14" name="Image 12" descr="preencoded.png"/>
          <p:cNvPicPr>
            <a:picLocks noChangeAspect="1"/>
          </p:cNvPicPr>
          <p:nvPr/>
        </p:nvPicPr>
        <p:blipFill>
          <a:blip r:embed="rId15"/>
          <a:stretch>
            <a:fillRect/>
          </a:stretch>
        </p:blipFill>
        <p:spPr>
          <a:xfrm>
            <a:off x="4705229" y="4202906"/>
            <a:ext cx="495300" cy="495300"/>
          </a:xfrm>
          <a:prstGeom prst="rect">
            <a:avLst/>
          </a:prstGeom>
        </p:spPr>
      </p:pic>
      <p:pic>
        <p:nvPicPr>
          <p:cNvPr id="15" name="Image 13" descr="preencoded.png"/>
          <p:cNvPicPr>
            <a:picLocks noChangeAspect="1"/>
          </p:cNvPicPr>
          <p:nvPr/>
        </p:nvPicPr>
        <p:blipFill>
          <a:blip r:embed="rId16"/>
          <a:stretch>
            <a:fillRect/>
          </a:stretch>
        </p:blipFill>
        <p:spPr>
          <a:xfrm>
            <a:off x="4860010" y="4249341"/>
            <a:ext cx="185738" cy="247650"/>
          </a:xfrm>
          <a:prstGeom prst="rect">
            <a:avLst/>
          </a:prstGeom>
        </p:spPr>
      </p:pic>
      <p:pic>
        <p:nvPicPr>
          <p:cNvPr id="16" name="Image 14" descr="preencoded.png"/>
          <p:cNvPicPr>
            <a:picLocks noChangeAspect="1"/>
          </p:cNvPicPr>
          <p:nvPr/>
        </p:nvPicPr>
        <p:blipFill>
          <a:blip r:embed="rId17"/>
          <a:stretch>
            <a:fillRect/>
          </a:stretch>
        </p:blipFill>
        <p:spPr>
          <a:xfrm>
            <a:off x="4705229" y="5193506"/>
            <a:ext cx="495300" cy="495300"/>
          </a:xfrm>
          <a:prstGeom prst="rect">
            <a:avLst/>
          </a:prstGeom>
        </p:spPr>
      </p:pic>
      <p:pic>
        <p:nvPicPr>
          <p:cNvPr id="17" name="Image 15" descr="preencoded.png"/>
          <p:cNvPicPr>
            <a:picLocks noChangeAspect="1"/>
          </p:cNvPicPr>
          <p:nvPr/>
        </p:nvPicPr>
        <p:blipFill>
          <a:blip r:embed="rId18"/>
          <a:stretch>
            <a:fillRect/>
          </a:stretch>
        </p:blipFill>
        <p:spPr>
          <a:xfrm>
            <a:off x="4848402" y="5239941"/>
            <a:ext cx="208955" cy="247650"/>
          </a:xfrm>
          <a:prstGeom prst="rect">
            <a:avLst/>
          </a:prstGeom>
        </p:spPr>
      </p:pic>
      <p:pic>
        <p:nvPicPr>
          <p:cNvPr id="18" name="Image 16" descr="preencoded.png"/>
          <p:cNvPicPr>
            <a:picLocks noChangeAspect="1"/>
          </p:cNvPicPr>
          <p:nvPr/>
        </p:nvPicPr>
        <p:blipFill>
          <a:blip r:embed="rId19"/>
          <a:stretch>
            <a:fillRect/>
          </a:stretch>
        </p:blipFill>
        <p:spPr>
          <a:xfrm>
            <a:off x="4705229" y="6184106"/>
            <a:ext cx="495300" cy="495300"/>
          </a:xfrm>
          <a:prstGeom prst="rect">
            <a:avLst/>
          </a:prstGeom>
        </p:spPr>
      </p:pic>
      <p:pic>
        <p:nvPicPr>
          <p:cNvPr id="19" name="Image 17" descr="preencoded.png"/>
          <p:cNvPicPr>
            <a:picLocks noChangeAspect="1"/>
          </p:cNvPicPr>
          <p:nvPr/>
        </p:nvPicPr>
        <p:blipFill>
          <a:blip r:embed="rId20"/>
          <a:stretch>
            <a:fillRect/>
          </a:stretch>
        </p:blipFill>
        <p:spPr>
          <a:xfrm>
            <a:off x="4860010" y="6873478"/>
            <a:ext cx="185738" cy="247650"/>
          </a:xfrm>
          <a:prstGeom prst="rect">
            <a:avLst/>
          </a:prstGeom>
        </p:spPr>
      </p:pic>
      <p:pic>
        <p:nvPicPr>
          <p:cNvPr id="20" name="Image 18" descr="preencoded.png"/>
          <p:cNvPicPr>
            <a:picLocks noChangeAspect="1"/>
          </p:cNvPicPr>
          <p:nvPr/>
        </p:nvPicPr>
        <p:blipFill>
          <a:blip r:embed="rId21"/>
          <a:stretch>
            <a:fillRect/>
          </a:stretch>
        </p:blipFill>
        <p:spPr>
          <a:xfrm>
            <a:off x="6645195" y="1788319"/>
            <a:ext cx="3013155" cy="5324475"/>
          </a:xfrm>
          <a:prstGeom prst="rect">
            <a:avLst/>
          </a:prstGeom>
        </p:spPr>
      </p:pic>
      <p:pic>
        <p:nvPicPr>
          <p:cNvPr id="21" name="Image 19" descr="preencoded.png"/>
          <p:cNvPicPr>
            <a:picLocks noChangeAspect="1"/>
          </p:cNvPicPr>
          <p:nvPr/>
        </p:nvPicPr>
        <p:blipFill>
          <a:blip r:embed="rId22"/>
          <a:stretch>
            <a:fillRect/>
          </a:stretch>
        </p:blipFill>
        <p:spPr>
          <a:xfrm>
            <a:off x="6769020" y="2221706"/>
            <a:ext cx="2765505" cy="711994"/>
          </a:xfrm>
          <a:prstGeom prst="rect">
            <a:avLst/>
          </a:prstGeom>
        </p:spPr>
      </p:pic>
      <p:pic>
        <p:nvPicPr>
          <p:cNvPr id="22" name="Image 20" descr="preencoded.png"/>
          <p:cNvPicPr>
            <a:picLocks noChangeAspect="1"/>
          </p:cNvPicPr>
          <p:nvPr/>
        </p:nvPicPr>
        <p:blipFill>
          <a:blip r:embed="rId23"/>
          <a:stretch>
            <a:fillRect/>
          </a:stretch>
        </p:blipFill>
        <p:spPr>
          <a:xfrm>
            <a:off x="6861888" y="2345531"/>
            <a:ext cx="123825" cy="123825"/>
          </a:xfrm>
          <a:prstGeom prst="rect">
            <a:avLst/>
          </a:prstGeom>
        </p:spPr>
      </p:pic>
      <p:pic>
        <p:nvPicPr>
          <p:cNvPr id="23" name="Image 21" descr="preencoded.png"/>
          <p:cNvPicPr>
            <a:picLocks noChangeAspect="1"/>
          </p:cNvPicPr>
          <p:nvPr/>
        </p:nvPicPr>
        <p:blipFill>
          <a:blip r:embed="rId24"/>
          <a:stretch>
            <a:fillRect/>
          </a:stretch>
        </p:blipFill>
        <p:spPr>
          <a:xfrm>
            <a:off x="6769020" y="3026569"/>
            <a:ext cx="2765505" cy="866775"/>
          </a:xfrm>
          <a:prstGeom prst="rect">
            <a:avLst/>
          </a:prstGeom>
        </p:spPr>
      </p:pic>
      <p:pic>
        <p:nvPicPr>
          <p:cNvPr id="24" name="Image 22" descr="preencoded.png"/>
          <p:cNvPicPr>
            <a:picLocks noChangeAspect="1"/>
          </p:cNvPicPr>
          <p:nvPr/>
        </p:nvPicPr>
        <p:blipFill>
          <a:blip r:embed="rId25"/>
          <a:stretch>
            <a:fillRect/>
          </a:stretch>
        </p:blipFill>
        <p:spPr>
          <a:xfrm>
            <a:off x="6861888" y="3150394"/>
            <a:ext cx="123825" cy="123825"/>
          </a:xfrm>
          <a:prstGeom prst="rect">
            <a:avLst/>
          </a:prstGeom>
        </p:spPr>
      </p:pic>
      <p:pic>
        <p:nvPicPr>
          <p:cNvPr id="25" name="Image 23" descr="preencoded.png"/>
          <p:cNvPicPr>
            <a:picLocks noChangeAspect="1"/>
          </p:cNvPicPr>
          <p:nvPr/>
        </p:nvPicPr>
        <p:blipFill>
          <a:blip r:embed="rId26"/>
          <a:stretch>
            <a:fillRect/>
          </a:stretch>
        </p:blipFill>
        <p:spPr>
          <a:xfrm>
            <a:off x="6769020" y="3986212"/>
            <a:ext cx="2765505" cy="711994"/>
          </a:xfrm>
          <a:prstGeom prst="rect">
            <a:avLst/>
          </a:prstGeom>
        </p:spPr>
      </p:pic>
      <p:pic>
        <p:nvPicPr>
          <p:cNvPr id="26" name="Image 24" descr="preencoded.png"/>
          <p:cNvPicPr>
            <a:picLocks noChangeAspect="1"/>
          </p:cNvPicPr>
          <p:nvPr/>
        </p:nvPicPr>
        <p:blipFill>
          <a:blip r:embed="rId27"/>
          <a:stretch>
            <a:fillRect/>
          </a:stretch>
        </p:blipFill>
        <p:spPr>
          <a:xfrm>
            <a:off x="6861888" y="4110038"/>
            <a:ext cx="123825" cy="123825"/>
          </a:xfrm>
          <a:prstGeom prst="rect">
            <a:avLst/>
          </a:prstGeom>
        </p:spPr>
      </p:pic>
      <p:pic>
        <p:nvPicPr>
          <p:cNvPr id="27" name="Image 25" descr="preencoded.png"/>
          <p:cNvPicPr>
            <a:picLocks noChangeAspect="1"/>
          </p:cNvPicPr>
          <p:nvPr/>
        </p:nvPicPr>
        <p:blipFill>
          <a:blip r:embed="rId28"/>
          <a:stretch>
            <a:fillRect/>
          </a:stretch>
        </p:blipFill>
        <p:spPr>
          <a:xfrm>
            <a:off x="6769020" y="4791075"/>
            <a:ext cx="2765505" cy="711994"/>
          </a:xfrm>
          <a:prstGeom prst="rect">
            <a:avLst/>
          </a:prstGeom>
        </p:spPr>
      </p:pic>
      <p:pic>
        <p:nvPicPr>
          <p:cNvPr id="28" name="Image 26" descr="preencoded.png"/>
          <p:cNvPicPr>
            <a:picLocks noChangeAspect="1"/>
          </p:cNvPicPr>
          <p:nvPr/>
        </p:nvPicPr>
        <p:blipFill>
          <a:blip r:embed="rId29"/>
          <a:stretch>
            <a:fillRect/>
          </a:stretch>
        </p:blipFill>
        <p:spPr>
          <a:xfrm>
            <a:off x="6861888" y="4914900"/>
            <a:ext cx="139303" cy="123825"/>
          </a:xfrm>
          <a:prstGeom prst="rect">
            <a:avLst/>
          </a:prstGeom>
        </p:spPr>
      </p:pic>
      <p:pic>
        <p:nvPicPr>
          <p:cNvPr id="29" name="Image 27" descr="preencoded.png"/>
          <p:cNvPicPr>
            <a:picLocks noChangeAspect="1"/>
          </p:cNvPicPr>
          <p:nvPr/>
        </p:nvPicPr>
        <p:blipFill>
          <a:blip r:embed="rId30"/>
          <a:stretch>
            <a:fillRect/>
          </a:stretch>
        </p:blipFill>
        <p:spPr>
          <a:xfrm>
            <a:off x="6769020" y="5595938"/>
            <a:ext cx="2765505" cy="866775"/>
          </a:xfrm>
          <a:prstGeom prst="rect">
            <a:avLst/>
          </a:prstGeom>
        </p:spPr>
      </p:pic>
      <p:pic>
        <p:nvPicPr>
          <p:cNvPr id="30" name="Image 28" descr="preencoded.png"/>
          <p:cNvPicPr>
            <a:picLocks noChangeAspect="1"/>
          </p:cNvPicPr>
          <p:nvPr/>
        </p:nvPicPr>
        <p:blipFill>
          <a:blip r:embed="rId31"/>
          <a:stretch>
            <a:fillRect/>
          </a:stretch>
        </p:blipFill>
        <p:spPr>
          <a:xfrm>
            <a:off x="6861888" y="5719763"/>
            <a:ext cx="123825" cy="123825"/>
          </a:xfrm>
          <a:prstGeom prst="rect">
            <a:avLst/>
          </a:prstGeom>
        </p:spPr>
      </p:pic>
      <p:pic>
        <p:nvPicPr>
          <p:cNvPr id="31" name="Image 29" descr="preencoded.png"/>
          <p:cNvPicPr>
            <a:picLocks noChangeAspect="1"/>
          </p:cNvPicPr>
          <p:nvPr/>
        </p:nvPicPr>
        <p:blipFill>
          <a:blip r:embed="rId32"/>
          <a:stretch>
            <a:fillRect/>
          </a:stretch>
        </p:blipFill>
        <p:spPr>
          <a:xfrm>
            <a:off x="0" y="7941469"/>
            <a:ext cx="9906000" cy="61913"/>
          </a:xfrm>
          <a:prstGeom prst="rect">
            <a:avLst/>
          </a:prstGeom>
        </p:spPr>
      </p:pic>
      <p:sp>
        <p:nvSpPr>
          <p:cNvPr id="32" name="Text 0"/>
          <p:cNvSpPr/>
          <p:nvPr/>
        </p:nvSpPr>
        <p:spPr>
          <a:xfrm>
            <a:off x="309563" y="766763"/>
            <a:ext cx="9286875" cy="278606"/>
          </a:xfrm>
          <a:prstGeom prst="rect">
            <a:avLst/>
          </a:prstGeom>
          <a:noFill/>
          <a:ln/>
        </p:spPr>
        <p:txBody>
          <a:bodyPr wrap="square" lIns="0" tIns="0" rIns="0" bIns="0" rtlCol="0" anchor="t"/>
          <a:lstStyle/>
          <a:p>
            <a:pPr>
              <a:lnSpc>
                <a:spcPts val="2194"/>
              </a:lnSpc>
            </a:pPr>
            <a:r>
              <a:rPr lang="en-US" sz="1828" b="1" dirty="0">
                <a:solidFill>
                  <a:srgbClr val="FFFFFF"/>
                </a:solidFill>
                <a:latin typeface="Roboto" pitchFamily="34" charset="0"/>
                <a:ea typeface="Roboto" pitchFamily="34" charset="-122"/>
                <a:cs typeface="Roboto" pitchFamily="34" charset="-120"/>
              </a:rPr>
              <a:t>데이터 전처리 기법</a:t>
            </a:r>
            <a:endParaRPr lang="en-US" sz="1828" dirty="0"/>
          </a:p>
        </p:txBody>
      </p:sp>
      <p:sp>
        <p:nvSpPr>
          <p:cNvPr id="33" name="Text 1"/>
          <p:cNvSpPr/>
          <p:nvPr/>
        </p:nvSpPr>
        <p:spPr>
          <a:xfrm>
            <a:off x="247650" y="1416844"/>
            <a:ext cx="11292840" cy="185738"/>
          </a:xfrm>
          <a:prstGeom prst="rect">
            <a:avLst/>
          </a:prstGeom>
          <a:noFill/>
          <a:ln/>
        </p:spPr>
        <p:txBody>
          <a:bodyPr wrap="square" lIns="0" tIns="0" rIns="0" bIns="0" rtlCol="0" anchor="t"/>
          <a:lstStyle/>
          <a:p>
            <a:pPr>
              <a:lnSpc>
                <a:spcPts val="1463"/>
              </a:lnSpc>
            </a:pPr>
            <a:r>
              <a:rPr lang="en-US" sz="975" dirty="0">
                <a:solidFill>
                  <a:srgbClr val="374151"/>
                </a:solidFill>
                <a:latin typeface="Roboto" pitchFamily="34" charset="0"/>
                <a:ea typeface="Roboto" pitchFamily="34" charset="-122"/>
                <a:cs typeface="Roboto" pitchFamily="34" charset="-120"/>
              </a:rPr>
              <a:t>시설물 이미지와 센서 데이터는 스마트시티 안전 관리에서 매우 중요한데, </a:t>
            </a:r>
            <a:r>
              <a:rPr lang="en-US" sz="975" dirty="0">
                <a:solidFill>
                  <a:srgbClr val="FFA500"/>
                </a:solidFill>
                <a:latin typeface="Roboto" pitchFamily="34" charset="0"/>
                <a:ea typeface="Roboto" pitchFamily="34" charset="-122"/>
                <a:cs typeface="Roboto" pitchFamily="34" charset="-120"/>
              </a:rPr>
              <a:t>이미지의 품질을 높이고 모델 학습에 적합하도록 만들기 위해</a:t>
            </a:r>
            <a:r>
              <a:rPr lang="en-US" sz="975" dirty="0">
                <a:solidFill>
                  <a:srgbClr val="374151"/>
                </a:solidFill>
                <a:latin typeface="Roboto" pitchFamily="34" charset="0"/>
                <a:ea typeface="Roboto" pitchFamily="34" charset="-122"/>
                <a:cs typeface="Roboto" pitchFamily="34" charset="-120"/>
              </a:rPr>
              <a:t> 다양한 전처리 기법이 적용됩니다.</a:t>
            </a:r>
            <a:endParaRPr lang="en-US" sz="975" dirty="0"/>
          </a:p>
        </p:txBody>
      </p:sp>
      <p:sp>
        <p:nvSpPr>
          <p:cNvPr id="34" name="Text 2"/>
          <p:cNvSpPr/>
          <p:nvPr/>
        </p:nvSpPr>
        <p:spPr>
          <a:xfrm>
            <a:off x="371475" y="1912144"/>
            <a:ext cx="2765384" cy="216694"/>
          </a:xfrm>
          <a:prstGeom prst="rect">
            <a:avLst/>
          </a:prstGeom>
          <a:noFill/>
          <a:ln/>
        </p:spPr>
        <p:txBody>
          <a:bodyPr wrap="square" lIns="0" tIns="0" rIns="0" bIns="0" rtlCol="0" anchor="t"/>
          <a:lstStyle/>
          <a:p>
            <a:pPr algn="ctr">
              <a:lnSpc>
                <a:spcPts val="1706"/>
              </a:lnSpc>
            </a:pPr>
            <a:r>
              <a:rPr lang="en-US" sz="1219" b="1" dirty="0">
                <a:solidFill>
                  <a:srgbClr val="1F2937"/>
                </a:solidFill>
                <a:latin typeface="Roboto" pitchFamily="34" charset="0"/>
                <a:ea typeface="Roboto" pitchFamily="34" charset="-122"/>
                <a:cs typeface="Roboto" pitchFamily="34" charset="-120"/>
              </a:rPr>
              <a:t>시설물 이미지 예시</a:t>
            </a:r>
            <a:endParaRPr lang="en-US" sz="1219" dirty="0"/>
          </a:p>
        </p:txBody>
      </p:sp>
      <p:sp>
        <p:nvSpPr>
          <p:cNvPr id="35" name="Text 3"/>
          <p:cNvSpPr/>
          <p:nvPr/>
        </p:nvSpPr>
        <p:spPr>
          <a:xfrm>
            <a:off x="433388" y="3499982"/>
            <a:ext cx="3318461" cy="278606"/>
          </a:xfrm>
          <a:prstGeom prst="rect">
            <a:avLst/>
          </a:prstGeom>
          <a:noFill/>
          <a:ln/>
        </p:spPr>
        <p:txBody>
          <a:bodyPr wrap="square" lIns="0" tIns="0" rIns="0" bIns="0" rtlCol="0" anchor="t"/>
          <a:lstStyle/>
          <a:p>
            <a:pPr>
              <a:lnSpc>
                <a:spcPts val="1219"/>
              </a:lnSpc>
            </a:pPr>
            <a:r>
              <a:rPr lang="en-US" sz="853" dirty="0">
                <a:solidFill>
                  <a:srgbClr val="FFFFFF"/>
                </a:solidFill>
                <a:latin typeface="Roboto" pitchFamily="34" charset="0"/>
                <a:ea typeface="Roboto" pitchFamily="34" charset="-122"/>
                <a:cs typeface="Roboto" pitchFamily="34" charset="-120"/>
              </a:rPr>
              <a:t>도로 표면의 균열을 감지하기 위한 고품질 이미지</a:t>
            </a:r>
            <a:endParaRPr lang="en-US" sz="853" dirty="0"/>
          </a:p>
        </p:txBody>
      </p:sp>
      <p:sp>
        <p:nvSpPr>
          <p:cNvPr id="36" name="Text 4"/>
          <p:cNvSpPr/>
          <p:nvPr/>
        </p:nvSpPr>
        <p:spPr>
          <a:xfrm>
            <a:off x="603647" y="3995282"/>
            <a:ext cx="2579647" cy="464344"/>
          </a:xfrm>
          <a:prstGeom prst="rect">
            <a:avLst/>
          </a:prstGeom>
          <a:noFill/>
          <a:ln/>
        </p:spPr>
        <p:txBody>
          <a:bodyPr wrap="square" lIns="0" tIns="0" rIns="0" bIns="0" rtlCol="0" anchor="t"/>
          <a:lstStyle/>
          <a:p>
            <a:pPr>
              <a:lnSpc>
                <a:spcPts val="1219"/>
              </a:lnSpc>
            </a:pPr>
            <a:r>
              <a:rPr lang="en-US" sz="853" dirty="0">
                <a:solidFill>
                  <a:srgbClr val="374151"/>
                </a:solidFill>
                <a:latin typeface="Roboto" pitchFamily="34" charset="0"/>
                <a:ea typeface="Roboto" pitchFamily="34" charset="-122"/>
                <a:cs typeface="Roboto" pitchFamily="34" charset="-120"/>
              </a:rPr>
              <a:t> TechTarget의 데이터 전처리 기사에서 소개한 방법들을 시설물 이미지와 센서 데이터에도 적용할 수 있습니다.</a:t>
            </a:r>
            <a:endParaRPr lang="en-US" sz="853" dirty="0"/>
          </a:p>
        </p:txBody>
      </p:sp>
      <p:sp>
        <p:nvSpPr>
          <p:cNvPr id="37" name="Text 5"/>
          <p:cNvSpPr/>
          <p:nvPr/>
        </p:nvSpPr>
        <p:spPr>
          <a:xfrm>
            <a:off x="3570247" y="1912144"/>
            <a:ext cx="2765384" cy="216694"/>
          </a:xfrm>
          <a:prstGeom prst="rect">
            <a:avLst/>
          </a:prstGeom>
          <a:noFill/>
          <a:ln/>
        </p:spPr>
        <p:txBody>
          <a:bodyPr wrap="square" lIns="0" tIns="0" rIns="0" bIns="0" rtlCol="0" anchor="t"/>
          <a:lstStyle/>
          <a:p>
            <a:pPr algn="ctr">
              <a:lnSpc>
                <a:spcPts val="1706"/>
              </a:lnSpc>
            </a:pPr>
            <a:r>
              <a:rPr lang="en-US" sz="1219" b="1" dirty="0">
                <a:solidFill>
                  <a:srgbClr val="1F2937"/>
                </a:solidFill>
                <a:latin typeface="Roboto" pitchFamily="34" charset="0"/>
                <a:ea typeface="Roboto" pitchFamily="34" charset="-122"/>
                <a:cs typeface="Roboto" pitchFamily="34" charset="-120"/>
              </a:rPr>
              <a:t>전처리 파이프라인</a:t>
            </a:r>
            <a:endParaRPr lang="en-US" sz="1219" dirty="0"/>
          </a:p>
        </p:txBody>
      </p:sp>
      <p:sp>
        <p:nvSpPr>
          <p:cNvPr id="38" name="Text 6"/>
          <p:cNvSpPr/>
          <p:nvPr/>
        </p:nvSpPr>
        <p:spPr>
          <a:xfrm>
            <a:off x="4729994" y="2840831"/>
            <a:ext cx="445770"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샘플링</a:t>
            </a:r>
            <a:endParaRPr lang="en-US" sz="975" dirty="0"/>
          </a:p>
        </p:txBody>
      </p:sp>
      <p:sp>
        <p:nvSpPr>
          <p:cNvPr id="39" name="Text 7"/>
          <p:cNvSpPr/>
          <p:nvPr/>
        </p:nvSpPr>
        <p:spPr>
          <a:xfrm>
            <a:off x="4804289" y="3831431"/>
            <a:ext cx="297180"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변환</a:t>
            </a:r>
            <a:endParaRPr lang="en-US" sz="975" dirty="0"/>
          </a:p>
        </p:txBody>
      </p:sp>
      <p:sp>
        <p:nvSpPr>
          <p:cNvPr id="40" name="Text 8"/>
          <p:cNvSpPr/>
          <p:nvPr/>
        </p:nvSpPr>
        <p:spPr>
          <a:xfrm>
            <a:off x="4637125" y="4822031"/>
            <a:ext cx="631508"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잡음 제거</a:t>
            </a:r>
            <a:endParaRPr lang="en-US" sz="975" dirty="0"/>
          </a:p>
        </p:txBody>
      </p:sp>
      <p:sp>
        <p:nvSpPr>
          <p:cNvPr id="41" name="Text 9"/>
          <p:cNvSpPr/>
          <p:nvPr/>
        </p:nvSpPr>
        <p:spPr>
          <a:xfrm>
            <a:off x="4562830" y="5812631"/>
            <a:ext cx="780098"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결측치 보정</a:t>
            </a:r>
            <a:endParaRPr lang="en-US" sz="975" dirty="0"/>
          </a:p>
        </p:txBody>
      </p:sp>
      <p:sp>
        <p:nvSpPr>
          <p:cNvPr id="42" name="Text 10"/>
          <p:cNvSpPr/>
          <p:nvPr/>
        </p:nvSpPr>
        <p:spPr>
          <a:xfrm>
            <a:off x="4330658" y="7446169"/>
            <a:ext cx="1244441" cy="185738"/>
          </a:xfrm>
          <a:prstGeom prst="rect">
            <a:avLst/>
          </a:prstGeom>
          <a:noFill/>
          <a:ln/>
        </p:spPr>
        <p:txBody>
          <a:bodyPr wrap="square" lIns="0" tIns="0" rIns="0" bIns="0" rtlCol="0" anchor="t"/>
          <a:lstStyle/>
          <a:p>
            <a:pPr algn="ctr">
              <a:lnSpc>
                <a:spcPts val="1463"/>
              </a:lnSpc>
            </a:pPr>
            <a:r>
              <a:rPr lang="en-US" sz="975" dirty="0">
                <a:solidFill>
                  <a:srgbClr val="374151"/>
                </a:solidFill>
                <a:latin typeface="Roboto" pitchFamily="34" charset="0"/>
                <a:ea typeface="Roboto" pitchFamily="34" charset="-122"/>
                <a:cs typeface="Roboto" pitchFamily="34" charset="-120"/>
              </a:rPr>
              <a:t>정규화 &amp; 특징 추출</a:t>
            </a:r>
            <a:endParaRPr lang="en-US" sz="975" dirty="0"/>
          </a:p>
        </p:txBody>
      </p:sp>
      <p:sp>
        <p:nvSpPr>
          <p:cNvPr id="43" name="Text 11"/>
          <p:cNvSpPr/>
          <p:nvPr/>
        </p:nvSpPr>
        <p:spPr>
          <a:xfrm>
            <a:off x="6769020" y="1912144"/>
            <a:ext cx="2765505" cy="216694"/>
          </a:xfrm>
          <a:prstGeom prst="rect">
            <a:avLst/>
          </a:prstGeom>
          <a:noFill/>
          <a:ln/>
        </p:spPr>
        <p:txBody>
          <a:bodyPr wrap="square" lIns="0" tIns="0" rIns="0" bIns="0" rtlCol="0" anchor="t"/>
          <a:lstStyle/>
          <a:p>
            <a:pPr algn="ctr">
              <a:lnSpc>
                <a:spcPts val="1706"/>
              </a:lnSpc>
            </a:pPr>
            <a:r>
              <a:rPr lang="en-US" sz="1219" b="1" dirty="0">
                <a:solidFill>
                  <a:srgbClr val="1F2937"/>
                </a:solidFill>
                <a:latin typeface="Roboto" pitchFamily="34" charset="0"/>
                <a:ea typeface="Roboto" pitchFamily="34" charset="-122"/>
                <a:cs typeface="Roboto" pitchFamily="34" charset="-120"/>
              </a:rPr>
              <a:t>기법별 설명</a:t>
            </a:r>
            <a:endParaRPr lang="en-US" sz="1219" dirty="0"/>
          </a:p>
        </p:txBody>
      </p:sp>
      <p:sp>
        <p:nvSpPr>
          <p:cNvPr id="44" name="Text 12"/>
          <p:cNvSpPr/>
          <p:nvPr/>
        </p:nvSpPr>
        <p:spPr>
          <a:xfrm>
            <a:off x="7047626" y="2314575"/>
            <a:ext cx="122586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샘플링 (Sampling)</a:t>
            </a:r>
            <a:endParaRPr lang="en-US" sz="975" dirty="0"/>
          </a:p>
        </p:txBody>
      </p:sp>
      <p:sp>
        <p:nvSpPr>
          <p:cNvPr id="45" name="Text 13"/>
          <p:cNvSpPr/>
          <p:nvPr/>
        </p:nvSpPr>
        <p:spPr>
          <a:xfrm>
            <a:off x="6861889" y="2531269"/>
            <a:ext cx="2579768"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많은 이미지 중 대표적인 예시를 선택하여 라벨링 비용을 줄이고 데이터셋의 효율성을 높입니다.</a:t>
            </a:r>
            <a:endParaRPr lang="en-US" sz="853" dirty="0"/>
          </a:p>
        </p:txBody>
      </p:sp>
      <p:sp>
        <p:nvSpPr>
          <p:cNvPr id="46" name="Text 14"/>
          <p:cNvSpPr/>
          <p:nvPr/>
        </p:nvSpPr>
        <p:spPr>
          <a:xfrm>
            <a:off x="7047626" y="3119437"/>
            <a:ext cx="1485900"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변환 (Transformation)</a:t>
            </a:r>
            <a:endParaRPr lang="en-US" sz="975" dirty="0"/>
          </a:p>
        </p:txBody>
      </p:sp>
      <p:sp>
        <p:nvSpPr>
          <p:cNvPr id="47" name="Text 15"/>
          <p:cNvSpPr/>
          <p:nvPr/>
        </p:nvSpPr>
        <p:spPr>
          <a:xfrm>
            <a:off x="6861889" y="3336131"/>
            <a:ext cx="2579768" cy="464344"/>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밝기·대비 조정, 크기 조절, 색상 공간 변환 등을 통해 일관된 입력을 생성하여 모델이 다양한 환경에 강건하게 학습되도록 합니다.</a:t>
            </a:r>
            <a:endParaRPr lang="en-US" sz="853" dirty="0"/>
          </a:p>
        </p:txBody>
      </p:sp>
      <p:sp>
        <p:nvSpPr>
          <p:cNvPr id="48" name="Text 16"/>
          <p:cNvSpPr/>
          <p:nvPr/>
        </p:nvSpPr>
        <p:spPr>
          <a:xfrm>
            <a:off x="7047626" y="4079081"/>
            <a:ext cx="1439466"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잡음 제거 (Denoising)</a:t>
            </a:r>
            <a:endParaRPr lang="en-US" sz="975" dirty="0"/>
          </a:p>
        </p:txBody>
      </p:sp>
      <p:sp>
        <p:nvSpPr>
          <p:cNvPr id="49" name="Text 17"/>
          <p:cNvSpPr/>
          <p:nvPr/>
        </p:nvSpPr>
        <p:spPr>
          <a:xfrm>
            <a:off x="6861889" y="4295775"/>
            <a:ext cx="2579768"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가우시안 블러, 미디언 필터 등으로 이미지의 노이즈를 제거하여 특징 추출의 정확도를 높입니다.</a:t>
            </a:r>
            <a:endParaRPr lang="en-US" sz="853" dirty="0"/>
          </a:p>
        </p:txBody>
      </p:sp>
      <p:sp>
        <p:nvSpPr>
          <p:cNvPr id="50" name="Text 18"/>
          <p:cNvSpPr/>
          <p:nvPr/>
        </p:nvSpPr>
        <p:spPr>
          <a:xfrm>
            <a:off x="7063104" y="4883944"/>
            <a:ext cx="1653064"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결측치 보정 (Imputation)</a:t>
            </a:r>
            <a:endParaRPr lang="en-US" sz="975" dirty="0"/>
          </a:p>
        </p:txBody>
      </p:sp>
      <p:sp>
        <p:nvSpPr>
          <p:cNvPr id="51" name="Text 19"/>
          <p:cNvSpPr/>
          <p:nvPr/>
        </p:nvSpPr>
        <p:spPr>
          <a:xfrm>
            <a:off x="6861889" y="5100637"/>
            <a:ext cx="2579768" cy="309563"/>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센서 데이터의 결측값을 인접 시간대의 값이나 평균값으로 채워 데이터의 완전성을 확보합니다.</a:t>
            </a:r>
            <a:endParaRPr lang="en-US" sz="853" dirty="0"/>
          </a:p>
        </p:txBody>
      </p:sp>
      <p:sp>
        <p:nvSpPr>
          <p:cNvPr id="52" name="Text 20"/>
          <p:cNvSpPr/>
          <p:nvPr/>
        </p:nvSpPr>
        <p:spPr>
          <a:xfrm>
            <a:off x="7047626" y="5688806"/>
            <a:ext cx="1253728" cy="185738"/>
          </a:xfrm>
          <a:prstGeom prst="rect">
            <a:avLst/>
          </a:prstGeom>
          <a:noFill/>
          <a:ln/>
        </p:spPr>
        <p:txBody>
          <a:bodyPr wrap="square" lIns="0" tIns="0" rIns="0" bIns="0" rtlCol="0" anchor="t"/>
          <a:lstStyle/>
          <a:p>
            <a:pPr>
              <a:lnSpc>
                <a:spcPts val="1463"/>
              </a:lnSpc>
            </a:pPr>
            <a:r>
              <a:rPr lang="en-US" sz="975" b="1" dirty="0">
                <a:solidFill>
                  <a:srgbClr val="1F2937"/>
                </a:solidFill>
                <a:latin typeface="Roboto" pitchFamily="34" charset="0"/>
                <a:ea typeface="Roboto" pitchFamily="34" charset="-122"/>
                <a:cs typeface="Roboto" pitchFamily="34" charset="-120"/>
              </a:rPr>
              <a:t>정규화 &amp; 특징 추출</a:t>
            </a:r>
            <a:endParaRPr lang="en-US" sz="975" dirty="0"/>
          </a:p>
        </p:txBody>
      </p:sp>
      <p:sp>
        <p:nvSpPr>
          <p:cNvPr id="53" name="Text 21"/>
          <p:cNvSpPr/>
          <p:nvPr/>
        </p:nvSpPr>
        <p:spPr>
          <a:xfrm>
            <a:off x="6861889" y="5905500"/>
            <a:ext cx="2579768" cy="464344"/>
          </a:xfrm>
          <a:prstGeom prst="rect">
            <a:avLst/>
          </a:prstGeom>
          <a:noFill/>
          <a:ln/>
        </p:spPr>
        <p:txBody>
          <a:bodyPr wrap="square" lIns="0" tIns="0" rIns="0" bIns="0" rtlCol="0" anchor="t"/>
          <a:lstStyle/>
          <a:p>
            <a:pPr>
              <a:lnSpc>
                <a:spcPts val="1219"/>
              </a:lnSpc>
            </a:pPr>
            <a:r>
              <a:rPr lang="en-US" sz="853" dirty="0">
                <a:solidFill>
                  <a:srgbClr val="4B5563"/>
                </a:solidFill>
                <a:latin typeface="Roboto" pitchFamily="34" charset="0"/>
                <a:ea typeface="Roboto" pitchFamily="34" charset="-122"/>
                <a:cs typeface="Roboto" pitchFamily="34" charset="-120"/>
              </a:rPr>
              <a:t>센서 채널의 범위를 0~1 또는 평균 0, 표준편차 1로 맞쳐 모델 학습을 안정화하고, CNN을 사용해 이미지에서 특징 패턴을 벡터로 추출합니다.</a:t>
            </a:r>
            <a:endParaRPr lang="en-US" sz="853" dirty="0"/>
          </a:p>
        </p:txBody>
      </p:sp>
    </p:spTree>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바인드소프트">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prstDash val="solid"/>
        </a:ln>
        <a:effectLst/>
      </a:spPr>
      <a:bodyPr wrap="square" rtlCol="0" anchor="ctr" anchorCtr="0">
        <a:noAutofit/>
      </a:bodyPr>
      <a:lstStyle>
        <a:defPPr marL="742950" indent="-742950" algn="ctr">
          <a:defRPr dirty="0" smtClean="0">
            <a:latin typeface="HY동녘B" pitchFamily="18" charset="-127"/>
            <a:ea typeface="HY동녘B" pitchFamily="18" charset="-127"/>
          </a:defRPr>
        </a:defPPr>
      </a:lstStyle>
    </a:spDef>
    <a:lnDef>
      <a:spPr>
        <a:ln w="19050">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gradFill>
          <a:gsLst>
            <a:gs pos="100000">
              <a:schemeClr val="bg1"/>
            </a:gs>
            <a:gs pos="0">
              <a:schemeClr val="bg1">
                <a:alpha val="0"/>
              </a:schemeClr>
            </a:gs>
          </a:gsLst>
          <a:lin ang="5400000" scaled="0"/>
        </a:gradFill>
      </a:spPr>
      <a:bodyPr vert="horz" lIns="91440" tIns="45720" rIns="91440" bIns="45720" rtlCol="0" anchor="ctr">
        <a:noAutofit/>
      </a:bodyPr>
      <a:lstStyle>
        <a:defPPr>
          <a:defRPr smtClean="0"/>
        </a:defPPr>
      </a:lstStyle>
    </a:txDef>
  </a:objectDefaults>
  <a:extraClrSchemeLst/>
  <a:extLst>
    <a:ext uri="{05A4C25C-085E-4340-85A3-A5531E510DB2}">
      <thm15:themeFamily xmlns:thm15="http://schemas.microsoft.com/office/thememl/2012/main" name="바인드소프트" id="{9F29D461-A87A-4152-BAD6-53B5FC0ADF71}" vid="{A468E1C3-A913-41F0-BB80-6BEB0CCAC86F}"/>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880</TotalTime>
  <Words>19626</Words>
  <Application>Microsoft Office PowerPoint</Application>
  <PresentationFormat>A4 용지(210x297mm)</PresentationFormat>
  <Paragraphs>2975</Paragraphs>
  <Slides>153</Slides>
  <Notes>142</Notes>
  <HiddenSlides>0</HiddenSlides>
  <MMClips>0</MMClips>
  <ScaleCrop>false</ScaleCrop>
  <HeadingPairs>
    <vt:vector size="6" baseType="variant">
      <vt:variant>
        <vt:lpstr>사용한 글꼴</vt:lpstr>
      </vt:variant>
      <vt:variant>
        <vt:i4>17</vt:i4>
      </vt:variant>
      <vt:variant>
        <vt:lpstr>테마</vt:lpstr>
      </vt:variant>
      <vt:variant>
        <vt:i4>2</vt:i4>
      </vt:variant>
      <vt:variant>
        <vt:lpstr>슬라이드 제목</vt:lpstr>
      </vt:variant>
      <vt:variant>
        <vt:i4>153</vt:i4>
      </vt:variant>
    </vt:vector>
  </HeadingPairs>
  <TitlesOfParts>
    <vt:vector size="172" baseType="lpstr">
      <vt:lpstr>HY견고딕</vt:lpstr>
      <vt:lpstr>KoPub바탕체 Bold</vt:lpstr>
      <vt:lpstr>Noto Sans KR</vt:lpstr>
      <vt:lpstr>Noto Serif KR</vt:lpstr>
      <vt:lpstr>Roboto</vt:lpstr>
      <vt:lpstr>Source Sans 3</vt:lpstr>
      <vt:lpstr>Source Serif 4 Light</vt:lpstr>
      <vt:lpstr>Source Serif 4 Semi Bold</vt:lpstr>
      <vt:lpstr>ui-monospace</vt:lpstr>
      <vt:lpstr>ui-sans-serif</vt:lpstr>
      <vt:lpstr>맑은 고딕</vt:lpstr>
      <vt:lpstr>Arial</vt:lpstr>
      <vt:lpstr>Calibri</vt:lpstr>
      <vt:lpstr>Calibri Light</vt:lpstr>
      <vt:lpstr>Consolas</vt:lpstr>
      <vt:lpstr>Courier New</vt:lpstr>
      <vt:lpstr>Wingdings</vt:lpstr>
      <vt:lpstr>Office Theme</vt:lpstr>
      <vt:lpstr>바인드소프트</vt:lpstr>
      <vt:lpstr>PowerPoint 프레젠테이션</vt:lpstr>
      <vt:lpstr>강사 소개</vt:lpstr>
      <vt:lpstr>강사 소개</vt:lpstr>
      <vt:lpstr>강의 경력 사항</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Sugil Choi</cp:lastModifiedBy>
  <cp:revision>75</cp:revision>
  <dcterms:created xsi:type="dcterms:W3CDTF">2025-09-26T05:13:21Z</dcterms:created>
  <dcterms:modified xsi:type="dcterms:W3CDTF">2025-11-02T23:40:16Z</dcterms:modified>
</cp:coreProperties>
</file>